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notesSlides/notesSlide2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notesSlides/notesSlide2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21" r:id="rId1"/>
    <p:sldMasterId id="2147484028" r:id="rId2"/>
    <p:sldMasterId id="2147484053" r:id="rId3"/>
    <p:sldMasterId id="2147484065" r:id="rId4"/>
    <p:sldMasterId id="2147484080" r:id="rId5"/>
  </p:sldMasterIdLst>
  <p:notesMasterIdLst>
    <p:notesMasterId r:id="rId71"/>
  </p:notesMasterIdLst>
  <p:handoutMasterIdLst>
    <p:handoutMasterId r:id="rId72"/>
  </p:handoutMasterIdLst>
  <p:sldIdLst>
    <p:sldId id="2338" r:id="rId6"/>
    <p:sldId id="2006" r:id="rId7"/>
    <p:sldId id="260" r:id="rId8"/>
    <p:sldId id="2388" r:id="rId9"/>
    <p:sldId id="2389" r:id="rId10"/>
    <p:sldId id="471" r:id="rId11"/>
    <p:sldId id="456" r:id="rId12"/>
    <p:sldId id="2324" r:id="rId13"/>
    <p:sldId id="664" r:id="rId14"/>
    <p:sldId id="662" r:id="rId15"/>
    <p:sldId id="589" r:id="rId16"/>
    <p:sldId id="945" r:id="rId17"/>
    <p:sldId id="944" r:id="rId18"/>
    <p:sldId id="2341" r:id="rId19"/>
    <p:sldId id="805" r:id="rId20"/>
    <p:sldId id="2350" r:id="rId21"/>
    <p:sldId id="2353" r:id="rId22"/>
    <p:sldId id="714" r:id="rId23"/>
    <p:sldId id="2375" r:id="rId24"/>
    <p:sldId id="2351" r:id="rId25"/>
    <p:sldId id="2378" r:id="rId26"/>
    <p:sldId id="808" r:id="rId27"/>
    <p:sldId id="821" r:id="rId28"/>
    <p:sldId id="841" r:id="rId29"/>
    <p:sldId id="2379" r:id="rId30"/>
    <p:sldId id="2354" r:id="rId31"/>
    <p:sldId id="815" r:id="rId32"/>
    <p:sldId id="2380" r:id="rId33"/>
    <p:sldId id="814" r:id="rId34"/>
    <p:sldId id="2306" r:id="rId35"/>
    <p:sldId id="2326" r:id="rId36"/>
    <p:sldId id="416" r:id="rId37"/>
    <p:sldId id="2355" r:id="rId38"/>
    <p:sldId id="2331" r:id="rId39"/>
    <p:sldId id="2332" r:id="rId40"/>
    <p:sldId id="2333" r:id="rId41"/>
    <p:sldId id="2330" r:id="rId42"/>
    <p:sldId id="2356" r:id="rId43"/>
    <p:sldId id="2329" r:id="rId44"/>
    <p:sldId id="2358" r:id="rId45"/>
    <p:sldId id="2371" r:id="rId46"/>
    <p:sldId id="699" r:id="rId47"/>
    <p:sldId id="2372" r:id="rId48"/>
    <p:sldId id="576" r:id="rId49"/>
    <p:sldId id="2374" r:id="rId50"/>
    <p:sldId id="625" r:id="rId51"/>
    <p:sldId id="2347" r:id="rId52"/>
    <p:sldId id="2381" r:id="rId53"/>
    <p:sldId id="280" r:id="rId54"/>
    <p:sldId id="281" r:id="rId55"/>
    <p:sldId id="591" r:id="rId56"/>
    <p:sldId id="2361" r:id="rId57"/>
    <p:sldId id="2362" r:id="rId58"/>
    <p:sldId id="2363" r:id="rId59"/>
    <p:sldId id="765" r:id="rId60"/>
    <p:sldId id="2368" r:id="rId61"/>
    <p:sldId id="2369" r:id="rId62"/>
    <p:sldId id="2382" r:id="rId63"/>
    <p:sldId id="649" r:id="rId64"/>
    <p:sldId id="919" r:id="rId65"/>
    <p:sldId id="951" r:id="rId66"/>
    <p:sldId id="783" r:id="rId67"/>
    <p:sldId id="784" r:id="rId68"/>
    <p:sldId id="715" r:id="rId69"/>
    <p:sldId id="394" r:id="rId70"/>
  </p:sldIdLst>
  <p:sldSz cx="12192000" cy="6858000"/>
  <p:notesSz cx="9345613" cy="7045325"/>
  <p:defaultTextStyle>
    <a:defPPr>
      <a:defRPr lang="en-US"/>
    </a:defPPr>
    <a:lvl1pPr algn="l"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432"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nowiak, Maria -FS" initials="JM-" lastIdx="1" clrIdx="0">
    <p:extLst>
      <p:ext uri="{19B8F6BF-5375-455C-9EA6-DF929625EA0E}">
        <p15:presenceInfo xmlns:p15="http://schemas.microsoft.com/office/powerpoint/2012/main" userId="S-1-5-21-2443529608-3098792306-3041422421-2556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6" clrMode="bw" frameSlides="1"/>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B5EA2"/>
    <a:srgbClr val="E89123"/>
    <a:srgbClr val="468F8A"/>
    <a:srgbClr val="EA6841"/>
    <a:srgbClr val="AF6E5A"/>
    <a:srgbClr val="512274"/>
    <a:srgbClr val="672C94"/>
    <a:srgbClr val="0A5EA2"/>
    <a:srgbClr val="000000"/>
    <a:srgbClr val="D073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66" autoAdjust="0"/>
    <p:restoredTop sz="79563" autoAdjust="0"/>
  </p:normalViewPr>
  <p:slideViewPr>
    <p:cSldViewPr showGuides="1">
      <p:cViewPr varScale="1">
        <p:scale>
          <a:sx n="71" d="100"/>
          <a:sy n="71" d="100"/>
        </p:scale>
        <p:origin x="54" y="246"/>
      </p:cViewPr>
      <p:guideLst>
        <p:guide orient="horz" pos="432"/>
        <p:guide pos="3840"/>
      </p:guideLst>
    </p:cSldViewPr>
  </p:slideViewPr>
  <p:notesTextViewPr>
    <p:cViewPr>
      <p:scale>
        <a:sx n="100" d="100"/>
        <a:sy n="100" d="100"/>
      </p:scale>
      <p:origin x="0" y="0"/>
    </p:cViewPr>
  </p:notesTextViewPr>
  <p:sorterViewPr>
    <p:cViewPr>
      <p:scale>
        <a:sx n="70" d="100"/>
        <a:sy n="70" d="100"/>
      </p:scale>
      <p:origin x="0" y="-928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16" Type="http://schemas.openxmlformats.org/officeDocument/2006/relationships/slide" Target="slides/slide1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handoutMaster" Target="handoutMasters/handoutMaster1.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theme" Target="theme/theme1.xml"/><Relationship Id="rId7" Type="http://schemas.openxmlformats.org/officeDocument/2006/relationships/slide" Target="slides/slide2.xml"/><Relationship Id="rId71"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rgbClr val="003865"/>
                </a:solidFill>
                <a:latin typeface="+mn-lt"/>
                <a:ea typeface="+mn-ea"/>
                <a:cs typeface="+mn-cs"/>
              </a:defRPr>
            </a:pPr>
            <a:r>
              <a:rPr lang="en-US" sz="2000" b="1" dirty="0">
                <a:solidFill>
                  <a:srgbClr val="003865"/>
                </a:solidFill>
              </a:rPr>
              <a:t>Count of Minimum Temps -35F</a:t>
            </a:r>
            <a:r>
              <a:rPr lang="en-US" sz="2000" b="1" baseline="0" dirty="0">
                <a:solidFill>
                  <a:srgbClr val="003865"/>
                </a:solidFill>
              </a:rPr>
              <a:t> or Lower, by Decade</a:t>
            </a:r>
          </a:p>
          <a:p>
            <a:pPr>
              <a:defRPr sz="2000" b="1">
                <a:solidFill>
                  <a:srgbClr val="003865"/>
                </a:solidFill>
              </a:defRPr>
            </a:pPr>
            <a:r>
              <a:rPr lang="en-US" sz="2000" b="1" baseline="0" dirty="0">
                <a:solidFill>
                  <a:srgbClr val="003865"/>
                </a:solidFill>
              </a:rPr>
              <a:t>Grand Rapids Forest Research Station</a:t>
            </a:r>
            <a:endParaRPr lang="en-US" sz="2000" b="1" dirty="0">
              <a:solidFill>
                <a:srgbClr val="003865"/>
              </a:solidFill>
            </a:endParaRPr>
          </a:p>
        </c:rich>
      </c:tx>
      <c:overlay val="0"/>
      <c:spPr>
        <a:noFill/>
        <a:ln>
          <a:noFill/>
        </a:ln>
        <a:effectLst/>
      </c:spPr>
      <c:txPr>
        <a:bodyPr rot="0" spcFirstLastPara="1" vertOverflow="ellipsis" vert="horz" wrap="square" anchor="ctr" anchorCtr="1"/>
        <a:lstStyle/>
        <a:p>
          <a:pPr>
            <a:defRPr sz="2000" b="1" i="0" u="none" strike="noStrike" kern="1200" spc="0" baseline="0">
              <a:solidFill>
                <a:srgbClr val="003865"/>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Sheet1!$G$2:$P$2</c:f>
              <c:strCache>
                <c:ptCount val="10"/>
                <c:pt idx="0">
                  <c:v>1920s</c:v>
                </c:pt>
                <c:pt idx="1">
                  <c:v>1930s</c:v>
                </c:pt>
                <c:pt idx="2">
                  <c:v>1940s</c:v>
                </c:pt>
                <c:pt idx="3">
                  <c:v>1950s</c:v>
                </c:pt>
                <c:pt idx="4">
                  <c:v>1960s</c:v>
                </c:pt>
                <c:pt idx="5">
                  <c:v>1970s</c:v>
                </c:pt>
                <c:pt idx="6">
                  <c:v>1980s</c:v>
                </c:pt>
                <c:pt idx="7">
                  <c:v>1990s</c:v>
                </c:pt>
                <c:pt idx="8">
                  <c:v>2000s</c:v>
                </c:pt>
                <c:pt idx="9">
                  <c:v>2010s</c:v>
                </c:pt>
              </c:strCache>
            </c:strRef>
          </c:cat>
          <c:val>
            <c:numRef>
              <c:f>Sheet1!$G$3:$P$3</c:f>
              <c:numCache>
                <c:formatCode>General</c:formatCode>
                <c:ptCount val="10"/>
                <c:pt idx="0">
                  <c:v>16</c:v>
                </c:pt>
                <c:pt idx="1">
                  <c:v>25</c:v>
                </c:pt>
                <c:pt idx="2">
                  <c:v>7</c:v>
                </c:pt>
                <c:pt idx="3">
                  <c:v>12</c:v>
                </c:pt>
                <c:pt idx="4">
                  <c:v>9</c:v>
                </c:pt>
                <c:pt idx="5">
                  <c:v>9</c:v>
                </c:pt>
                <c:pt idx="6">
                  <c:v>8</c:v>
                </c:pt>
                <c:pt idx="7">
                  <c:v>8</c:v>
                </c:pt>
                <c:pt idx="8">
                  <c:v>1</c:v>
                </c:pt>
                <c:pt idx="9">
                  <c:v>3</c:v>
                </c:pt>
              </c:numCache>
            </c:numRef>
          </c:val>
          <c:extLst>
            <c:ext xmlns:c16="http://schemas.microsoft.com/office/drawing/2014/chart" uri="{C3380CC4-5D6E-409C-BE32-E72D297353CC}">
              <c16:uniqueId val="{00000000-9505-47B0-B171-7B1BA20B2141}"/>
            </c:ext>
          </c:extLst>
        </c:ser>
        <c:dLbls>
          <c:showLegendKey val="0"/>
          <c:showVal val="0"/>
          <c:showCatName val="0"/>
          <c:showSerName val="0"/>
          <c:showPercent val="0"/>
          <c:showBubbleSize val="0"/>
        </c:dLbls>
        <c:gapWidth val="100"/>
        <c:overlap val="-47"/>
        <c:axId val="337533696"/>
        <c:axId val="337534088"/>
      </c:barChart>
      <c:catAx>
        <c:axId val="337533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337534088"/>
        <c:crosses val="autoZero"/>
        <c:auto val="1"/>
        <c:lblAlgn val="ctr"/>
        <c:lblOffset val="100"/>
        <c:noMultiLvlLbl val="0"/>
      </c:catAx>
      <c:valAx>
        <c:axId val="337534088"/>
        <c:scaling>
          <c:orientation val="minMax"/>
          <c:max val="26"/>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rgbClr val="003865"/>
                    </a:solidFill>
                    <a:latin typeface="+mn-lt"/>
                    <a:ea typeface="+mn-ea"/>
                    <a:cs typeface="+mn-cs"/>
                  </a:defRPr>
                </a:pPr>
                <a:r>
                  <a:rPr lang="en-US" sz="1800" b="1" dirty="0">
                    <a:solidFill>
                      <a:srgbClr val="003865"/>
                    </a:solidFill>
                  </a:rPr>
                  <a:t>Count</a:t>
                </a:r>
              </a:p>
            </c:rich>
          </c:tx>
          <c:overlay val="0"/>
          <c:spPr>
            <a:noFill/>
            <a:ln>
              <a:noFill/>
            </a:ln>
            <a:effectLst/>
          </c:spPr>
          <c:txPr>
            <a:bodyPr rot="-5400000" spcFirstLastPara="1" vertOverflow="ellipsis" vert="horz" wrap="square" anchor="ctr" anchorCtr="1"/>
            <a:lstStyle/>
            <a:p>
              <a:pPr>
                <a:defRPr sz="1800" b="1" i="0" u="none" strike="noStrike" kern="1200" baseline="0">
                  <a:solidFill>
                    <a:srgbClr val="003865"/>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337533696"/>
        <c:crosses val="autoZero"/>
        <c:crossBetween val="between"/>
        <c:majorUnit val="2"/>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cap="none" spc="20" baseline="0">
                <a:solidFill>
                  <a:schemeClr val="tx1">
                    <a:lumMod val="50000"/>
                    <a:lumOff val="50000"/>
                  </a:schemeClr>
                </a:solidFill>
                <a:latin typeface="+mn-lt"/>
                <a:ea typeface="+mn-ea"/>
                <a:cs typeface="+mn-cs"/>
              </a:defRPr>
            </a:pPr>
            <a:r>
              <a:rPr lang="en-US" dirty="0"/>
              <a:t>Census of 1-inch </a:t>
            </a:r>
            <a:r>
              <a:rPr lang="en-US" dirty="0" err="1"/>
              <a:t>precip</a:t>
            </a:r>
            <a:r>
              <a:rPr lang="en-US" dirty="0"/>
              <a:t> days by year</a:t>
            </a:r>
            <a:r>
              <a:rPr lang="en-US" baseline="0" dirty="0"/>
              <a:t> at </a:t>
            </a:r>
            <a:r>
              <a:rPr lang="en-US" dirty="0"/>
              <a:t>39 long-term stations</a:t>
            </a:r>
          </a:p>
        </c:rich>
      </c:tx>
      <c:overlay val="0"/>
      <c:spPr>
        <a:noFill/>
        <a:ln>
          <a:noFill/>
        </a:ln>
        <a:effectLst/>
      </c:spPr>
      <c:txPr>
        <a:bodyPr rot="0" spcFirstLastPara="1" vertOverflow="ellipsis" vert="horz" wrap="square" anchor="ctr" anchorCtr="1"/>
        <a:lstStyle/>
        <a:p>
          <a:pPr>
            <a:defRPr sz="1862" b="0" i="0" u="none" strike="noStrike" kern="1200" cap="none" spc="20" baseline="0">
              <a:solidFill>
                <a:schemeClr val="tx1">
                  <a:lumMod val="50000"/>
                  <a:lumOff val="50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tx1">
                <a:lumMod val="25000"/>
                <a:lumOff val="75000"/>
              </a:schemeClr>
            </a:solidFill>
            <a:ln w="9525" cap="flat" cmpd="sng" algn="ctr">
              <a:solidFill>
                <a:schemeClr val="tx1"/>
              </a:solidFill>
              <a:round/>
            </a:ln>
            <a:effectLst/>
          </c:spPr>
          <c:invertIfNegative val="0"/>
          <c:cat>
            <c:numRef>
              <c:f>'1-2-3-4-summary'!$A$2:$A$104</c:f>
              <c:numCache>
                <c:formatCode>General</c:formatCode>
                <c:ptCount val="103"/>
                <c:pt idx="0">
                  <c:v>1916</c:v>
                </c:pt>
                <c:pt idx="1">
                  <c:v>1917</c:v>
                </c:pt>
                <c:pt idx="2">
                  <c:v>1918</c:v>
                </c:pt>
                <c:pt idx="3">
                  <c:v>1919</c:v>
                </c:pt>
                <c:pt idx="4">
                  <c:v>1920</c:v>
                </c:pt>
                <c:pt idx="5">
                  <c:v>1921</c:v>
                </c:pt>
                <c:pt idx="6">
                  <c:v>1922</c:v>
                </c:pt>
                <c:pt idx="7">
                  <c:v>1923</c:v>
                </c:pt>
                <c:pt idx="8">
                  <c:v>1924</c:v>
                </c:pt>
                <c:pt idx="9">
                  <c:v>1925</c:v>
                </c:pt>
                <c:pt idx="10">
                  <c:v>1926</c:v>
                </c:pt>
                <c:pt idx="11">
                  <c:v>1927</c:v>
                </c:pt>
                <c:pt idx="12">
                  <c:v>1928</c:v>
                </c:pt>
                <c:pt idx="13">
                  <c:v>1929</c:v>
                </c:pt>
                <c:pt idx="14">
                  <c:v>1930</c:v>
                </c:pt>
                <c:pt idx="15">
                  <c:v>1931</c:v>
                </c:pt>
                <c:pt idx="16">
                  <c:v>1932</c:v>
                </c:pt>
                <c:pt idx="17">
                  <c:v>1933</c:v>
                </c:pt>
                <c:pt idx="18">
                  <c:v>1934</c:v>
                </c:pt>
                <c:pt idx="19">
                  <c:v>1935</c:v>
                </c:pt>
                <c:pt idx="20">
                  <c:v>1936</c:v>
                </c:pt>
                <c:pt idx="21">
                  <c:v>1937</c:v>
                </c:pt>
                <c:pt idx="22">
                  <c:v>1938</c:v>
                </c:pt>
                <c:pt idx="23">
                  <c:v>1939</c:v>
                </c:pt>
                <c:pt idx="24">
                  <c:v>1940</c:v>
                </c:pt>
                <c:pt idx="25">
                  <c:v>1941</c:v>
                </c:pt>
                <c:pt idx="26">
                  <c:v>1942</c:v>
                </c:pt>
                <c:pt idx="27">
                  <c:v>1943</c:v>
                </c:pt>
                <c:pt idx="28">
                  <c:v>1944</c:v>
                </c:pt>
                <c:pt idx="29">
                  <c:v>1945</c:v>
                </c:pt>
                <c:pt idx="30">
                  <c:v>1946</c:v>
                </c:pt>
                <c:pt idx="31">
                  <c:v>1947</c:v>
                </c:pt>
                <c:pt idx="32">
                  <c:v>1948</c:v>
                </c:pt>
                <c:pt idx="33">
                  <c:v>1949</c:v>
                </c:pt>
                <c:pt idx="34">
                  <c:v>1950</c:v>
                </c:pt>
                <c:pt idx="35">
                  <c:v>1951</c:v>
                </c:pt>
                <c:pt idx="36">
                  <c:v>1952</c:v>
                </c:pt>
                <c:pt idx="37">
                  <c:v>1953</c:v>
                </c:pt>
                <c:pt idx="38">
                  <c:v>1954</c:v>
                </c:pt>
                <c:pt idx="39">
                  <c:v>1955</c:v>
                </c:pt>
                <c:pt idx="40">
                  <c:v>1956</c:v>
                </c:pt>
                <c:pt idx="41">
                  <c:v>1957</c:v>
                </c:pt>
                <c:pt idx="42">
                  <c:v>1958</c:v>
                </c:pt>
                <c:pt idx="43">
                  <c:v>1959</c:v>
                </c:pt>
                <c:pt idx="44">
                  <c:v>1960</c:v>
                </c:pt>
                <c:pt idx="45">
                  <c:v>1961</c:v>
                </c:pt>
                <c:pt idx="46">
                  <c:v>1962</c:v>
                </c:pt>
                <c:pt idx="47">
                  <c:v>1963</c:v>
                </c:pt>
                <c:pt idx="48">
                  <c:v>1964</c:v>
                </c:pt>
                <c:pt idx="49">
                  <c:v>1965</c:v>
                </c:pt>
                <c:pt idx="50">
                  <c:v>1966</c:v>
                </c:pt>
                <c:pt idx="51">
                  <c:v>1967</c:v>
                </c:pt>
                <c:pt idx="52">
                  <c:v>1968</c:v>
                </c:pt>
                <c:pt idx="53">
                  <c:v>1969</c:v>
                </c:pt>
                <c:pt idx="54">
                  <c:v>1970</c:v>
                </c:pt>
                <c:pt idx="55">
                  <c:v>1971</c:v>
                </c:pt>
                <c:pt idx="56">
                  <c:v>1972</c:v>
                </c:pt>
                <c:pt idx="57">
                  <c:v>1973</c:v>
                </c:pt>
                <c:pt idx="58">
                  <c:v>1974</c:v>
                </c:pt>
                <c:pt idx="59">
                  <c:v>1975</c:v>
                </c:pt>
                <c:pt idx="60">
                  <c:v>1976</c:v>
                </c:pt>
                <c:pt idx="61">
                  <c:v>1977</c:v>
                </c:pt>
                <c:pt idx="62">
                  <c:v>1978</c:v>
                </c:pt>
                <c:pt idx="63">
                  <c:v>1979</c:v>
                </c:pt>
                <c:pt idx="64">
                  <c:v>1980</c:v>
                </c:pt>
                <c:pt idx="65">
                  <c:v>1981</c:v>
                </c:pt>
                <c:pt idx="66">
                  <c:v>1982</c:v>
                </c:pt>
                <c:pt idx="67">
                  <c:v>1983</c:v>
                </c:pt>
                <c:pt idx="68">
                  <c:v>1984</c:v>
                </c:pt>
                <c:pt idx="69">
                  <c:v>1985</c:v>
                </c:pt>
                <c:pt idx="70">
                  <c:v>1986</c:v>
                </c:pt>
                <c:pt idx="71">
                  <c:v>1987</c:v>
                </c:pt>
                <c:pt idx="72">
                  <c:v>1988</c:v>
                </c:pt>
                <c:pt idx="73">
                  <c:v>1989</c:v>
                </c:pt>
                <c:pt idx="74">
                  <c:v>1990</c:v>
                </c:pt>
                <c:pt idx="75">
                  <c:v>1991</c:v>
                </c:pt>
                <c:pt idx="76">
                  <c:v>1992</c:v>
                </c:pt>
                <c:pt idx="77">
                  <c:v>1993</c:v>
                </c:pt>
                <c:pt idx="78">
                  <c:v>1994</c:v>
                </c:pt>
                <c:pt idx="79">
                  <c:v>1995</c:v>
                </c:pt>
                <c:pt idx="80">
                  <c:v>1996</c:v>
                </c:pt>
                <c:pt idx="81">
                  <c:v>1997</c:v>
                </c:pt>
                <c:pt idx="82">
                  <c:v>1998</c:v>
                </c:pt>
                <c:pt idx="83">
                  <c:v>1999</c:v>
                </c:pt>
                <c:pt idx="84">
                  <c:v>2000</c:v>
                </c:pt>
                <c:pt idx="85">
                  <c:v>2001</c:v>
                </c:pt>
                <c:pt idx="86">
                  <c:v>2002</c:v>
                </c:pt>
                <c:pt idx="87">
                  <c:v>2003</c:v>
                </c:pt>
                <c:pt idx="88">
                  <c:v>2004</c:v>
                </c:pt>
                <c:pt idx="89">
                  <c:v>2005</c:v>
                </c:pt>
                <c:pt idx="90">
                  <c:v>2006</c:v>
                </c:pt>
                <c:pt idx="91">
                  <c:v>2007</c:v>
                </c:pt>
                <c:pt idx="92">
                  <c:v>2008</c:v>
                </c:pt>
                <c:pt idx="93">
                  <c:v>2009</c:v>
                </c:pt>
                <c:pt idx="94">
                  <c:v>2010</c:v>
                </c:pt>
                <c:pt idx="95">
                  <c:v>2011</c:v>
                </c:pt>
                <c:pt idx="96">
                  <c:v>2012</c:v>
                </c:pt>
                <c:pt idx="97">
                  <c:v>2013</c:v>
                </c:pt>
                <c:pt idx="98">
                  <c:v>2014</c:v>
                </c:pt>
                <c:pt idx="99">
                  <c:v>2015</c:v>
                </c:pt>
                <c:pt idx="100">
                  <c:v>2016</c:v>
                </c:pt>
                <c:pt idx="101">
                  <c:v>2017</c:v>
                </c:pt>
                <c:pt idx="102">
                  <c:v>2018</c:v>
                </c:pt>
              </c:numCache>
            </c:numRef>
          </c:cat>
          <c:val>
            <c:numRef>
              <c:f>'1-2-3-4-summary'!$C$2:$C$104</c:f>
              <c:numCache>
                <c:formatCode>General</c:formatCode>
                <c:ptCount val="103"/>
                <c:pt idx="0">
                  <c:v>182</c:v>
                </c:pt>
                <c:pt idx="1">
                  <c:v>132</c:v>
                </c:pt>
                <c:pt idx="2">
                  <c:v>171</c:v>
                </c:pt>
                <c:pt idx="3">
                  <c:v>177</c:v>
                </c:pt>
                <c:pt idx="4">
                  <c:v>188</c:v>
                </c:pt>
                <c:pt idx="5">
                  <c:v>156</c:v>
                </c:pt>
                <c:pt idx="6">
                  <c:v>138</c:v>
                </c:pt>
                <c:pt idx="7">
                  <c:v>150</c:v>
                </c:pt>
                <c:pt idx="8">
                  <c:v>208</c:v>
                </c:pt>
                <c:pt idx="9">
                  <c:v>182</c:v>
                </c:pt>
                <c:pt idx="10">
                  <c:v>191</c:v>
                </c:pt>
                <c:pt idx="11">
                  <c:v>121</c:v>
                </c:pt>
                <c:pt idx="12">
                  <c:v>214</c:v>
                </c:pt>
                <c:pt idx="13">
                  <c:v>120</c:v>
                </c:pt>
                <c:pt idx="14">
                  <c:v>175</c:v>
                </c:pt>
                <c:pt idx="15">
                  <c:v>146</c:v>
                </c:pt>
                <c:pt idx="16">
                  <c:v>134</c:v>
                </c:pt>
                <c:pt idx="17">
                  <c:v>171</c:v>
                </c:pt>
                <c:pt idx="18">
                  <c:v>161</c:v>
                </c:pt>
                <c:pt idx="19">
                  <c:v>187</c:v>
                </c:pt>
                <c:pt idx="20">
                  <c:v>111</c:v>
                </c:pt>
                <c:pt idx="21">
                  <c:v>184</c:v>
                </c:pt>
                <c:pt idx="22">
                  <c:v>217</c:v>
                </c:pt>
                <c:pt idx="23">
                  <c:v>145</c:v>
                </c:pt>
                <c:pt idx="24">
                  <c:v>186</c:v>
                </c:pt>
                <c:pt idx="25">
                  <c:v>203</c:v>
                </c:pt>
                <c:pt idx="26">
                  <c:v>248</c:v>
                </c:pt>
                <c:pt idx="27">
                  <c:v>204</c:v>
                </c:pt>
                <c:pt idx="28">
                  <c:v>240</c:v>
                </c:pt>
                <c:pt idx="29">
                  <c:v>188</c:v>
                </c:pt>
                <c:pt idx="30">
                  <c:v>218</c:v>
                </c:pt>
                <c:pt idx="31">
                  <c:v>162</c:v>
                </c:pt>
                <c:pt idx="32">
                  <c:v>170</c:v>
                </c:pt>
                <c:pt idx="33">
                  <c:v>214</c:v>
                </c:pt>
                <c:pt idx="34">
                  <c:v>179</c:v>
                </c:pt>
                <c:pt idx="35">
                  <c:v>206</c:v>
                </c:pt>
                <c:pt idx="36">
                  <c:v>194</c:v>
                </c:pt>
                <c:pt idx="37">
                  <c:v>308</c:v>
                </c:pt>
                <c:pt idx="38">
                  <c:v>178</c:v>
                </c:pt>
                <c:pt idx="39">
                  <c:v>163</c:v>
                </c:pt>
                <c:pt idx="40">
                  <c:v>179</c:v>
                </c:pt>
                <c:pt idx="41">
                  <c:v>238</c:v>
                </c:pt>
                <c:pt idx="42">
                  <c:v>118</c:v>
                </c:pt>
                <c:pt idx="43">
                  <c:v>211</c:v>
                </c:pt>
                <c:pt idx="44">
                  <c:v>209</c:v>
                </c:pt>
                <c:pt idx="45">
                  <c:v>169</c:v>
                </c:pt>
                <c:pt idx="46">
                  <c:v>231</c:v>
                </c:pt>
                <c:pt idx="47">
                  <c:v>178</c:v>
                </c:pt>
                <c:pt idx="48">
                  <c:v>199</c:v>
                </c:pt>
                <c:pt idx="49">
                  <c:v>253</c:v>
                </c:pt>
                <c:pt idx="50">
                  <c:v>203</c:v>
                </c:pt>
                <c:pt idx="51">
                  <c:v>139</c:v>
                </c:pt>
                <c:pt idx="52">
                  <c:v>255</c:v>
                </c:pt>
                <c:pt idx="53">
                  <c:v>170</c:v>
                </c:pt>
                <c:pt idx="54">
                  <c:v>234</c:v>
                </c:pt>
                <c:pt idx="55">
                  <c:v>241</c:v>
                </c:pt>
                <c:pt idx="56">
                  <c:v>205</c:v>
                </c:pt>
                <c:pt idx="57">
                  <c:v>220</c:v>
                </c:pt>
                <c:pt idx="58">
                  <c:v>158</c:v>
                </c:pt>
                <c:pt idx="59">
                  <c:v>211</c:v>
                </c:pt>
                <c:pt idx="60">
                  <c:v>88</c:v>
                </c:pt>
                <c:pt idx="61">
                  <c:v>269</c:v>
                </c:pt>
                <c:pt idx="62">
                  <c:v>198</c:v>
                </c:pt>
                <c:pt idx="63">
                  <c:v>225</c:v>
                </c:pt>
                <c:pt idx="64">
                  <c:v>137</c:v>
                </c:pt>
                <c:pt idx="65">
                  <c:v>210</c:v>
                </c:pt>
                <c:pt idx="66">
                  <c:v>239</c:v>
                </c:pt>
                <c:pt idx="67">
                  <c:v>233</c:v>
                </c:pt>
                <c:pt idx="68">
                  <c:v>269</c:v>
                </c:pt>
                <c:pt idx="69">
                  <c:v>258</c:v>
                </c:pt>
                <c:pt idx="70">
                  <c:v>269</c:v>
                </c:pt>
                <c:pt idx="71">
                  <c:v>156</c:v>
                </c:pt>
                <c:pt idx="72">
                  <c:v>155</c:v>
                </c:pt>
                <c:pt idx="73">
                  <c:v>152</c:v>
                </c:pt>
                <c:pt idx="74">
                  <c:v>235</c:v>
                </c:pt>
                <c:pt idx="75">
                  <c:v>291</c:v>
                </c:pt>
                <c:pt idx="76">
                  <c:v>186</c:v>
                </c:pt>
                <c:pt idx="77">
                  <c:v>252</c:v>
                </c:pt>
                <c:pt idx="78">
                  <c:v>212</c:v>
                </c:pt>
                <c:pt idx="79">
                  <c:v>229</c:v>
                </c:pt>
                <c:pt idx="80">
                  <c:v>200</c:v>
                </c:pt>
                <c:pt idx="81">
                  <c:v>175</c:v>
                </c:pt>
                <c:pt idx="82">
                  <c:v>257</c:v>
                </c:pt>
                <c:pt idx="83">
                  <c:v>261</c:v>
                </c:pt>
                <c:pt idx="84">
                  <c:v>204</c:v>
                </c:pt>
                <c:pt idx="85">
                  <c:v>253</c:v>
                </c:pt>
                <c:pt idx="86">
                  <c:v>247</c:v>
                </c:pt>
                <c:pt idx="87">
                  <c:v>153</c:v>
                </c:pt>
                <c:pt idx="88">
                  <c:v>251</c:v>
                </c:pt>
                <c:pt idx="89">
                  <c:v>242</c:v>
                </c:pt>
                <c:pt idx="90">
                  <c:v>157</c:v>
                </c:pt>
                <c:pt idx="91">
                  <c:v>253</c:v>
                </c:pt>
                <c:pt idx="92">
                  <c:v>215</c:v>
                </c:pt>
                <c:pt idx="93">
                  <c:v>160</c:v>
                </c:pt>
                <c:pt idx="94">
                  <c:v>296</c:v>
                </c:pt>
                <c:pt idx="95">
                  <c:v>175</c:v>
                </c:pt>
                <c:pt idx="96">
                  <c:v>232</c:v>
                </c:pt>
                <c:pt idx="97">
                  <c:v>199</c:v>
                </c:pt>
                <c:pt idx="98">
                  <c:v>215</c:v>
                </c:pt>
                <c:pt idx="99">
                  <c:v>275</c:v>
                </c:pt>
                <c:pt idx="100">
                  <c:v>275</c:v>
                </c:pt>
                <c:pt idx="101">
                  <c:v>242</c:v>
                </c:pt>
                <c:pt idx="102">
                  <c:v>257</c:v>
                </c:pt>
              </c:numCache>
            </c:numRef>
          </c:val>
          <c:extLst>
            <c:ext xmlns:c16="http://schemas.microsoft.com/office/drawing/2014/chart" uri="{C3380CC4-5D6E-409C-BE32-E72D297353CC}">
              <c16:uniqueId val="{00000000-310E-4366-A135-731FEED19DF1}"/>
            </c:ext>
          </c:extLst>
        </c:ser>
        <c:dLbls>
          <c:showLegendKey val="0"/>
          <c:showVal val="0"/>
          <c:showCatName val="0"/>
          <c:showSerName val="0"/>
          <c:showPercent val="0"/>
          <c:showBubbleSize val="0"/>
        </c:dLbls>
        <c:gapWidth val="0"/>
        <c:overlap val="100"/>
        <c:axId val="204902408"/>
        <c:axId val="201918200"/>
      </c:barChart>
      <c:catAx>
        <c:axId val="204902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crossAx val="201918200"/>
        <c:crosses val="autoZero"/>
        <c:auto val="1"/>
        <c:lblAlgn val="ctr"/>
        <c:lblOffset val="100"/>
        <c:noMultiLvlLbl val="0"/>
      </c:catAx>
      <c:valAx>
        <c:axId val="2019182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crossAx val="204902408"/>
        <c:crosses val="autoZero"/>
        <c:crossBetween val="between"/>
        <c:majorUnit val="25"/>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cap="none" spc="20" baseline="0">
                <a:solidFill>
                  <a:schemeClr val="tx1">
                    <a:lumMod val="50000"/>
                    <a:lumOff val="50000"/>
                  </a:schemeClr>
                </a:solidFill>
                <a:latin typeface="+mn-lt"/>
                <a:ea typeface="+mn-ea"/>
                <a:cs typeface="+mn-cs"/>
              </a:defRPr>
            </a:pPr>
            <a:r>
              <a:rPr lang="en-US" dirty="0"/>
              <a:t>Census of 4-inch </a:t>
            </a:r>
            <a:r>
              <a:rPr lang="en-US" dirty="0" err="1"/>
              <a:t>precip</a:t>
            </a:r>
            <a:r>
              <a:rPr lang="en-US" dirty="0"/>
              <a:t> days by year at 39</a:t>
            </a:r>
            <a:r>
              <a:rPr lang="en-US" baseline="0" dirty="0"/>
              <a:t> long-term</a:t>
            </a:r>
            <a:r>
              <a:rPr lang="en-US" dirty="0"/>
              <a:t> stations</a:t>
            </a:r>
          </a:p>
        </c:rich>
      </c:tx>
      <c:overlay val="0"/>
      <c:spPr>
        <a:noFill/>
        <a:ln>
          <a:noFill/>
        </a:ln>
        <a:effectLst/>
      </c:spPr>
      <c:txPr>
        <a:bodyPr rot="0" spcFirstLastPara="1" vertOverflow="ellipsis" vert="horz" wrap="square" anchor="ctr" anchorCtr="1"/>
        <a:lstStyle/>
        <a:p>
          <a:pPr>
            <a:defRPr sz="1862" b="0" i="0" u="none" strike="noStrike" kern="1200" cap="none" spc="20" baseline="0">
              <a:solidFill>
                <a:schemeClr val="tx1">
                  <a:lumMod val="50000"/>
                  <a:lumOff val="50000"/>
                </a:schemeClr>
              </a:solidFill>
              <a:latin typeface="+mn-lt"/>
              <a:ea typeface="+mn-ea"/>
              <a:cs typeface="+mn-cs"/>
            </a:defRPr>
          </a:pPr>
          <a:endParaRPr lang="en-US"/>
        </a:p>
      </c:txPr>
    </c:title>
    <c:autoTitleDeleted val="0"/>
    <c:plotArea>
      <c:layout>
        <c:manualLayout>
          <c:layoutTarget val="inner"/>
          <c:xMode val="edge"/>
          <c:yMode val="edge"/>
          <c:x val="3.5277427338157315E-2"/>
          <c:y val="0.11288361175117034"/>
          <c:w val="0.94998960765263463"/>
          <c:h val="0.7787394936482418"/>
        </c:manualLayout>
      </c:layout>
      <c:barChart>
        <c:barDir val="col"/>
        <c:grouping val="clustered"/>
        <c:varyColors val="0"/>
        <c:ser>
          <c:idx val="0"/>
          <c:order val="0"/>
          <c:spPr>
            <a:solidFill>
              <a:schemeClr val="tx1">
                <a:lumMod val="25000"/>
                <a:lumOff val="75000"/>
              </a:schemeClr>
            </a:solidFill>
            <a:ln w="9525" cap="flat" cmpd="sng" algn="ctr">
              <a:solidFill>
                <a:schemeClr val="tx1"/>
              </a:solidFill>
              <a:round/>
            </a:ln>
            <a:effectLst/>
          </c:spPr>
          <c:invertIfNegative val="0"/>
          <c:cat>
            <c:numRef>
              <c:f>'1-2-3-4-summary'!$A$2:$A$104</c:f>
              <c:numCache>
                <c:formatCode>General</c:formatCode>
                <c:ptCount val="103"/>
                <c:pt idx="0">
                  <c:v>1916</c:v>
                </c:pt>
                <c:pt idx="1">
                  <c:v>1917</c:v>
                </c:pt>
                <c:pt idx="2">
                  <c:v>1918</c:v>
                </c:pt>
                <c:pt idx="3">
                  <c:v>1919</c:v>
                </c:pt>
                <c:pt idx="4">
                  <c:v>1920</c:v>
                </c:pt>
                <c:pt idx="5">
                  <c:v>1921</c:v>
                </c:pt>
                <c:pt idx="6">
                  <c:v>1922</c:v>
                </c:pt>
                <c:pt idx="7">
                  <c:v>1923</c:v>
                </c:pt>
                <c:pt idx="8">
                  <c:v>1924</c:v>
                </c:pt>
                <c:pt idx="9">
                  <c:v>1925</c:v>
                </c:pt>
                <c:pt idx="10">
                  <c:v>1926</c:v>
                </c:pt>
                <c:pt idx="11">
                  <c:v>1927</c:v>
                </c:pt>
                <c:pt idx="12">
                  <c:v>1928</c:v>
                </c:pt>
                <c:pt idx="13">
                  <c:v>1929</c:v>
                </c:pt>
                <c:pt idx="14">
                  <c:v>1930</c:v>
                </c:pt>
                <c:pt idx="15">
                  <c:v>1931</c:v>
                </c:pt>
                <c:pt idx="16">
                  <c:v>1932</c:v>
                </c:pt>
                <c:pt idx="17">
                  <c:v>1933</c:v>
                </c:pt>
                <c:pt idx="18">
                  <c:v>1934</c:v>
                </c:pt>
                <c:pt idx="19">
                  <c:v>1935</c:v>
                </c:pt>
                <c:pt idx="20">
                  <c:v>1936</c:v>
                </c:pt>
                <c:pt idx="21">
                  <c:v>1937</c:v>
                </c:pt>
                <c:pt idx="22">
                  <c:v>1938</c:v>
                </c:pt>
                <c:pt idx="23">
                  <c:v>1939</c:v>
                </c:pt>
                <c:pt idx="24">
                  <c:v>1940</c:v>
                </c:pt>
                <c:pt idx="25">
                  <c:v>1941</c:v>
                </c:pt>
                <c:pt idx="26">
                  <c:v>1942</c:v>
                </c:pt>
                <c:pt idx="27">
                  <c:v>1943</c:v>
                </c:pt>
                <c:pt idx="28">
                  <c:v>1944</c:v>
                </c:pt>
                <c:pt idx="29">
                  <c:v>1945</c:v>
                </c:pt>
                <c:pt idx="30">
                  <c:v>1946</c:v>
                </c:pt>
                <c:pt idx="31">
                  <c:v>1947</c:v>
                </c:pt>
                <c:pt idx="32">
                  <c:v>1948</c:v>
                </c:pt>
                <c:pt idx="33">
                  <c:v>1949</c:v>
                </c:pt>
                <c:pt idx="34">
                  <c:v>1950</c:v>
                </c:pt>
                <c:pt idx="35">
                  <c:v>1951</c:v>
                </c:pt>
                <c:pt idx="36">
                  <c:v>1952</c:v>
                </c:pt>
                <c:pt idx="37">
                  <c:v>1953</c:v>
                </c:pt>
                <c:pt idx="38">
                  <c:v>1954</c:v>
                </c:pt>
                <c:pt idx="39">
                  <c:v>1955</c:v>
                </c:pt>
                <c:pt idx="40">
                  <c:v>1956</c:v>
                </c:pt>
                <c:pt idx="41">
                  <c:v>1957</c:v>
                </c:pt>
                <c:pt idx="42">
                  <c:v>1958</c:v>
                </c:pt>
                <c:pt idx="43">
                  <c:v>1959</c:v>
                </c:pt>
                <c:pt idx="44">
                  <c:v>1960</c:v>
                </c:pt>
                <c:pt idx="45">
                  <c:v>1961</c:v>
                </c:pt>
                <c:pt idx="46">
                  <c:v>1962</c:v>
                </c:pt>
                <c:pt idx="47">
                  <c:v>1963</c:v>
                </c:pt>
                <c:pt idx="48">
                  <c:v>1964</c:v>
                </c:pt>
                <c:pt idx="49">
                  <c:v>1965</c:v>
                </c:pt>
                <c:pt idx="50">
                  <c:v>1966</c:v>
                </c:pt>
                <c:pt idx="51">
                  <c:v>1967</c:v>
                </c:pt>
                <c:pt idx="52">
                  <c:v>1968</c:v>
                </c:pt>
                <c:pt idx="53">
                  <c:v>1969</c:v>
                </c:pt>
                <c:pt idx="54">
                  <c:v>1970</c:v>
                </c:pt>
                <c:pt idx="55">
                  <c:v>1971</c:v>
                </c:pt>
                <c:pt idx="56">
                  <c:v>1972</c:v>
                </c:pt>
                <c:pt idx="57">
                  <c:v>1973</c:v>
                </c:pt>
                <c:pt idx="58">
                  <c:v>1974</c:v>
                </c:pt>
                <c:pt idx="59">
                  <c:v>1975</c:v>
                </c:pt>
                <c:pt idx="60">
                  <c:v>1976</c:v>
                </c:pt>
                <c:pt idx="61">
                  <c:v>1977</c:v>
                </c:pt>
                <c:pt idx="62">
                  <c:v>1978</c:v>
                </c:pt>
                <c:pt idx="63">
                  <c:v>1979</c:v>
                </c:pt>
                <c:pt idx="64">
                  <c:v>1980</c:v>
                </c:pt>
                <c:pt idx="65">
                  <c:v>1981</c:v>
                </c:pt>
                <c:pt idx="66">
                  <c:v>1982</c:v>
                </c:pt>
                <c:pt idx="67">
                  <c:v>1983</c:v>
                </c:pt>
                <c:pt idx="68">
                  <c:v>1984</c:v>
                </c:pt>
                <c:pt idx="69">
                  <c:v>1985</c:v>
                </c:pt>
                <c:pt idx="70">
                  <c:v>1986</c:v>
                </c:pt>
                <c:pt idx="71">
                  <c:v>1987</c:v>
                </c:pt>
                <c:pt idx="72">
                  <c:v>1988</c:v>
                </c:pt>
                <c:pt idx="73">
                  <c:v>1989</c:v>
                </c:pt>
                <c:pt idx="74">
                  <c:v>1990</c:v>
                </c:pt>
                <c:pt idx="75">
                  <c:v>1991</c:v>
                </c:pt>
                <c:pt idx="76">
                  <c:v>1992</c:v>
                </c:pt>
                <c:pt idx="77">
                  <c:v>1993</c:v>
                </c:pt>
                <c:pt idx="78">
                  <c:v>1994</c:v>
                </c:pt>
                <c:pt idx="79">
                  <c:v>1995</c:v>
                </c:pt>
                <c:pt idx="80">
                  <c:v>1996</c:v>
                </c:pt>
                <c:pt idx="81">
                  <c:v>1997</c:v>
                </c:pt>
                <c:pt idx="82">
                  <c:v>1998</c:v>
                </c:pt>
                <c:pt idx="83">
                  <c:v>1999</c:v>
                </c:pt>
                <c:pt idx="84">
                  <c:v>2000</c:v>
                </c:pt>
                <c:pt idx="85">
                  <c:v>2001</c:v>
                </c:pt>
                <c:pt idx="86">
                  <c:v>2002</c:v>
                </c:pt>
                <c:pt idx="87">
                  <c:v>2003</c:v>
                </c:pt>
                <c:pt idx="88">
                  <c:v>2004</c:v>
                </c:pt>
                <c:pt idx="89">
                  <c:v>2005</c:v>
                </c:pt>
                <c:pt idx="90">
                  <c:v>2006</c:v>
                </c:pt>
                <c:pt idx="91">
                  <c:v>2007</c:v>
                </c:pt>
                <c:pt idx="92">
                  <c:v>2008</c:v>
                </c:pt>
                <c:pt idx="93">
                  <c:v>2009</c:v>
                </c:pt>
                <c:pt idx="94">
                  <c:v>2010</c:v>
                </c:pt>
                <c:pt idx="95">
                  <c:v>2011</c:v>
                </c:pt>
                <c:pt idx="96">
                  <c:v>2012</c:v>
                </c:pt>
                <c:pt idx="97">
                  <c:v>2013</c:v>
                </c:pt>
                <c:pt idx="98">
                  <c:v>2014</c:v>
                </c:pt>
                <c:pt idx="99">
                  <c:v>2015</c:v>
                </c:pt>
                <c:pt idx="100">
                  <c:v>2016</c:v>
                </c:pt>
                <c:pt idx="101">
                  <c:v>2017</c:v>
                </c:pt>
                <c:pt idx="102">
                  <c:v>2018</c:v>
                </c:pt>
              </c:numCache>
            </c:numRef>
          </c:cat>
          <c:val>
            <c:numRef>
              <c:f>'1-2-3-4-summary'!$F$2:$F$104</c:f>
              <c:numCache>
                <c:formatCode>General</c:formatCode>
                <c:ptCount val="103"/>
                <c:pt idx="0">
                  <c:v>1</c:v>
                </c:pt>
                <c:pt idx="3">
                  <c:v>2</c:v>
                </c:pt>
                <c:pt idx="4">
                  <c:v>2</c:v>
                </c:pt>
                <c:pt idx="5">
                  <c:v>1</c:v>
                </c:pt>
                <c:pt idx="6">
                  <c:v>1</c:v>
                </c:pt>
                <c:pt idx="8">
                  <c:v>2</c:v>
                </c:pt>
                <c:pt idx="9">
                  <c:v>1</c:v>
                </c:pt>
                <c:pt idx="10">
                  <c:v>4</c:v>
                </c:pt>
                <c:pt idx="13">
                  <c:v>2</c:v>
                </c:pt>
                <c:pt idx="14">
                  <c:v>1</c:v>
                </c:pt>
                <c:pt idx="17">
                  <c:v>1</c:v>
                </c:pt>
                <c:pt idx="19">
                  <c:v>3</c:v>
                </c:pt>
                <c:pt idx="21">
                  <c:v>3</c:v>
                </c:pt>
                <c:pt idx="23">
                  <c:v>1</c:v>
                </c:pt>
                <c:pt idx="25">
                  <c:v>3</c:v>
                </c:pt>
                <c:pt idx="26">
                  <c:v>3</c:v>
                </c:pt>
                <c:pt idx="27">
                  <c:v>3</c:v>
                </c:pt>
                <c:pt idx="28">
                  <c:v>5</c:v>
                </c:pt>
                <c:pt idx="29">
                  <c:v>1</c:v>
                </c:pt>
                <c:pt idx="30">
                  <c:v>2</c:v>
                </c:pt>
                <c:pt idx="32">
                  <c:v>1</c:v>
                </c:pt>
                <c:pt idx="33">
                  <c:v>3</c:v>
                </c:pt>
                <c:pt idx="34">
                  <c:v>3</c:v>
                </c:pt>
                <c:pt idx="35">
                  <c:v>1</c:v>
                </c:pt>
                <c:pt idx="36">
                  <c:v>2</c:v>
                </c:pt>
                <c:pt idx="37">
                  <c:v>3</c:v>
                </c:pt>
                <c:pt idx="38">
                  <c:v>5</c:v>
                </c:pt>
                <c:pt idx="39">
                  <c:v>3</c:v>
                </c:pt>
                <c:pt idx="40">
                  <c:v>3</c:v>
                </c:pt>
                <c:pt idx="41">
                  <c:v>5</c:v>
                </c:pt>
                <c:pt idx="42">
                  <c:v>3</c:v>
                </c:pt>
                <c:pt idx="43">
                  <c:v>2</c:v>
                </c:pt>
                <c:pt idx="44">
                  <c:v>1</c:v>
                </c:pt>
                <c:pt idx="46">
                  <c:v>5</c:v>
                </c:pt>
                <c:pt idx="47">
                  <c:v>3</c:v>
                </c:pt>
                <c:pt idx="48">
                  <c:v>1</c:v>
                </c:pt>
                <c:pt idx="52">
                  <c:v>1</c:v>
                </c:pt>
                <c:pt idx="54">
                  <c:v>1</c:v>
                </c:pt>
                <c:pt idx="55">
                  <c:v>2</c:v>
                </c:pt>
                <c:pt idx="56">
                  <c:v>2</c:v>
                </c:pt>
                <c:pt idx="57">
                  <c:v>3</c:v>
                </c:pt>
                <c:pt idx="58">
                  <c:v>2</c:v>
                </c:pt>
                <c:pt idx="59">
                  <c:v>2</c:v>
                </c:pt>
                <c:pt idx="61">
                  <c:v>3</c:v>
                </c:pt>
                <c:pt idx="62">
                  <c:v>5</c:v>
                </c:pt>
                <c:pt idx="65">
                  <c:v>4</c:v>
                </c:pt>
                <c:pt idx="67">
                  <c:v>4</c:v>
                </c:pt>
                <c:pt idx="69">
                  <c:v>1</c:v>
                </c:pt>
                <c:pt idx="70">
                  <c:v>5</c:v>
                </c:pt>
                <c:pt idx="71">
                  <c:v>3</c:v>
                </c:pt>
                <c:pt idx="73">
                  <c:v>3</c:v>
                </c:pt>
                <c:pt idx="74">
                  <c:v>5</c:v>
                </c:pt>
                <c:pt idx="75">
                  <c:v>1</c:v>
                </c:pt>
                <c:pt idx="76">
                  <c:v>2</c:v>
                </c:pt>
                <c:pt idx="77">
                  <c:v>6</c:v>
                </c:pt>
                <c:pt idx="78">
                  <c:v>7</c:v>
                </c:pt>
                <c:pt idx="79">
                  <c:v>2</c:v>
                </c:pt>
                <c:pt idx="80">
                  <c:v>3</c:v>
                </c:pt>
                <c:pt idx="82">
                  <c:v>2</c:v>
                </c:pt>
                <c:pt idx="83">
                  <c:v>2</c:v>
                </c:pt>
                <c:pt idx="84">
                  <c:v>4</c:v>
                </c:pt>
                <c:pt idx="85">
                  <c:v>2</c:v>
                </c:pt>
                <c:pt idx="86">
                  <c:v>5</c:v>
                </c:pt>
                <c:pt idx="88">
                  <c:v>5</c:v>
                </c:pt>
                <c:pt idx="89">
                  <c:v>5</c:v>
                </c:pt>
                <c:pt idx="91">
                  <c:v>5</c:v>
                </c:pt>
                <c:pt idx="92">
                  <c:v>2</c:v>
                </c:pt>
                <c:pt idx="94">
                  <c:v>7</c:v>
                </c:pt>
                <c:pt idx="96">
                  <c:v>7</c:v>
                </c:pt>
                <c:pt idx="97">
                  <c:v>2</c:v>
                </c:pt>
                <c:pt idx="98">
                  <c:v>3</c:v>
                </c:pt>
                <c:pt idx="100">
                  <c:v>15</c:v>
                </c:pt>
                <c:pt idx="101">
                  <c:v>3</c:v>
                </c:pt>
                <c:pt idx="102">
                  <c:v>6</c:v>
                </c:pt>
              </c:numCache>
            </c:numRef>
          </c:val>
          <c:extLst>
            <c:ext xmlns:c16="http://schemas.microsoft.com/office/drawing/2014/chart" uri="{C3380CC4-5D6E-409C-BE32-E72D297353CC}">
              <c16:uniqueId val="{00000000-AC81-4590-923C-0AC86C088AEB}"/>
            </c:ext>
          </c:extLst>
        </c:ser>
        <c:dLbls>
          <c:showLegendKey val="0"/>
          <c:showVal val="0"/>
          <c:showCatName val="0"/>
          <c:showSerName val="0"/>
          <c:showPercent val="0"/>
          <c:showBubbleSize val="0"/>
        </c:dLbls>
        <c:gapWidth val="0"/>
        <c:overlap val="100"/>
        <c:axId val="196224200"/>
        <c:axId val="196225376"/>
      </c:barChart>
      <c:catAx>
        <c:axId val="196224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crossAx val="196225376"/>
        <c:crosses val="autoZero"/>
        <c:auto val="1"/>
        <c:lblAlgn val="ctr"/>
        <c:lblOffset val="100"/>
        <c:noMultiLvlLbl val="0"/>
      </c:catAx>
      <c:valAx>
        <c:axId val="1962253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crossAx val="1962242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US" sz="2000" b="1" dirty="0"/>
              <a:t>39-station max</a:t>
            </a:r>
            <a:r>
              <a:rPr lang="en-US" sz="2000" b="1" baseline="0" dirty="0"/>
              <a:t> rainfall by year</a:t>
            </a:r>
            <a:endParaRPr lang="en-US" sz="2000" b="1" dirty="0"/>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spPr>
            <a:ln w="38100" cap="rnd">
              <a:solidFill>
                <a:schemeClr val="accent1"/>
              </a:solidFill>
              <a:round/>
            </a:ln>
            <a:effectLst/>
          </c:spPr>
          <c:marker>
            <c:symbol val="circle"/>
            <c:size val="7"/>
            <c:spPr>
              <a:solidFill>
                <a:schemeClr val="accent1">
                  <a:lumMod val="50000"/>
                  <a:lumOff val="50000"/>
                </a:schemeClr>
              </a:solidFill>
              <a:ln w="15875">
                <a:noFill/>
              </a:ln>
              <a:effectLst/>
            </c:spPr>
          </c:marker>
          <c:dPt>
            <c:idx val="52"/>
            <c:marker>
              <c:symbol val="circle"/>
              <c:size val="9"/>
              <c:spPr>
                <a:solidFill>
                  <a:schemeClr val="accent1">
                    <a:lumMod val="50000"/>
                    <a:lumOff val="50000"/>
                  </a:schemeClr>
                </a:solidFill>
                <a:ln w="19050">
                  <a:solidFill>
                    <a:srgbClr val="FF0000"/>
                  </a:solidFill>
                </a:ln>
                <a:effectLst/>
              </c:spPr>
            </c:marker>
            <c:bubble3D val="0"/>
            <c:extLst>
              <c:ext xmlns:c16="http://schemas.microsoft.com/office/drawing/2014/chart" uri="{C3380CC4-5D6E-409C-BE32-E72D297353CC}">
                <c16:uniqueId val="{00000000-8320-4A90-9F9E-699419EA0FFC}"/>
              </c:ext>
            </c:extLst>
          </c:dPt>
          <c:dPt>
            <c:idx val="71"/>
            <c:marker>
              <c:symbol val="circle"/>
              <c:size val="9"/>
              <c:spPr>
                <a:solidFill>
                  <a:schemeClr val="accent1">
                    <a:lumMod val="50000"/>
                    <a:lumOff val="50000"/>
                  </a:schemeClr>
                </a:solidFill>
                <a:ln w="19050">
                  <a:solidFill>
                    <a:srgbClr val="FF0000"/>
                  </a:solidFill>
                </a:ln>
                <a:effectLst/>
              </c:spPr>
            </c:marker>
            <c:bubble3D val="0"/>
            <c:extLst>
              <c:ext xmlns:c16="http://schemas.microsoft.com/office/drawing/2014/chart" uri="{C3380CC4-5D6E-409C-BE32-E72D297353CC}">
                <c16:uniqueId val="{00000001-8320-4A90-9F9E-699419EA0FFC}"/>
              </c:ext>
            </c:extLst>
          </c:dPt>
          <c:dPt>
            <c:idx val="74"/>
            <c:marker>
              <c:symbol val="circle"/>
              <c:size val="9"/>
              <c:spPr>
                <a:solidFill>
                  <a:schemeClr val="accent1">
                    <a:lumMod val="50000"/>
                    <a:lumOff val="50000"/>
                  </a:schemeClr>
                </a:solidFill>
                <a:ln w="19050">
                  <a:solidFill>
                    <a:srgbClr val="FF0000"/>
                  </a:solidFill>
                </a:ln>
                <a:effectLst/>
              </c:spPr>
            </c:marker>
            <c:bubble3D val="0"/>
            <c:extLst>
              <c:ext xmlns:c16="http://schemas.microsoft.com/office/drawing/2014/chart" uri="{C3380CC4-5D6E-409C-BE32-E72D297353CC}">
                <c16:uniqueId val="{00000002-8320-4A90-9F9E-699419EA0FFC}"/>
              </c:ext>
            </c:extLst>
          </c:dPt>
          <c:dPt>
            <c:idx val="79"/>
            <c:marker>
              <c:symbol val="circle"/>
              <c:size val="9"/>
              <c:spPr>
                <a:solidFill>
                  <a:schemeClr val="accent1">
                    <a:lumMod val="50000"/>
                    <a:lumOff val="50000"/>
                  </a:schemeClr>
                </a:solidFill>
                <a:ln w="19050">
                  <a:solidFill>
                    <a:srgbClr val="FF0000"/>
                  </a:solidFill>
                </a:ln>
                <a:effectLst/>
              </c:spPr>
            </c:marker>
            <c:bubble3D val="0"/>
            <c:extLst>
              <c:ext xmlns:c16="http://schemas.microsoft.com/office/drawing/2014/chart" uri="{C3380CC4-5D6E-409C-BE32-E72D297353CC}">
                <c16:uniqueId val="{00000003-8320-4A90-9F9E-699419EA0FFC}"/>
              </c:ext>
            </c:extLst>
          </c:dPt>
          <c:dPt>
            <c:idx val="85"/>
            <c:marker>
              <c:symbol val="circle"/>
              <c:size val="9"/>
              <c:spPr>
                <a:solidFill>
                  <a:schemeClr val="accent1">
                    <a:lumMod val="50000"/>
                    <a:lumOff val="50000"/>
                  </a:schemeClr>
                </a:solidFill>
                <a:ln w="19050">
                  <a:solidFill>
                    <a:srgbClr val="FF0000"/>
                  </a:solidFill>
                </a:ln>
                <a:effectLst/>
              </c:spPr>
            </c:marker>
            <c:bubble3D val="0"/>
            <c:extLst>
              <c:ext xmlns:c16="http://schemas.microsoft.com/office/drawing/2014/chart" uri="{C3380CC4-5D6E-409C-BE32-E72D297353CC}">
                <c16:uniqueId val="{00000004-8320-4A90-9F9E-699419EA0FFC}"/>
              </c:ext>
            </c:extLst>
          </c:dPt>
          <c:dPt>
            <c:idx val="89"/>
            <c:marker>
              <c:symbol val="circle"/>
              <c:size val="9"/>
              <c:spPr>
                <a:solidFill>
                  <a:schemeClr val="accent1">
                    <a:lumMod val="50000"/>
                    <a:lumOff val="50000"/>
                  </a:schemeClr>
                </a:solidFill>
                <a:ln w="19050">
                  <a:solidFill>
                    <a:srgbClr val="FF0000"/>
                  </a:solidFill>
                </a:ln>
                <a:effectLst/>
              </c:spPr>
            </c:marker>
            <c:bubble3D val="0"/>
            <c:extLst>
              <c:ext xmlns:c16="http://schemas.microsoft.com/office/drawing/2014/chart" uri="{C3380CC4-5D6E-409C-BE32-E72D297353CC}">
                <c16:uniqueId val="{00000005-8320-4A90-9F9E-699419EA0FFC}"/>
              </c:ext>
            </c:extLst>
          </c:dPt>
          <c:dPt>
            <c:idx val="96"/>
            <c:marker>
              <c:symbol val="circle"/>
              <c:size val="9"/>
              <c:spPr>
                <a:solidFill>
                  <a:schemeClr val="accent1">
                    <a:lumMod val="50000"/>
                    <a:lumOff val="50000"/>
                  </a:schemeClr>
                </a:solidFill>
                <a:ln w="19050">
                  <a:solidFill>
                    <a:srgbClr val="FF0000"/>
                  </a:solidFill>
                </a:ln>
                <a:effectLst/>
              </c:spPr>
            </c:marker>
            <c:bubble3D val="0"/>
            <c:extLst>
              <c:ext xmlns:c16="http://schemas.microsoft.com/office/drawing/2014/chart" uri="{C3380CC4-5D6E-409C-BE32-E72D297353CC}">
                <c16:uniqueId val="{00000006-8320-4A90-9F9E-699419EA0FFC}"/>
              </c:ext>
            </c:extLst>
          </c:dPt>
          <c:cat>
            <c:numRef>
              <c:f>'1-2-3-4-summary'!$A$2:$A$104</c:f>
              <c:numCache>
                <c:formatCode>General</c:formatCode>
                <c:ptCount val="103"/>
                <c:pt idx="0">
                  <c:v>1916</c:v>
                </c:pt>
                <c:pt idx="1">
                  <c:v>1917</c:v>
                </c:pt>
                <c:pt idx="2">
                  <c:v>1918</c:v>
                </c:pt>
                <c:pt idx="3">
                  <c:v>1919</c:v>
                </c:pt>
                <c:pt idx="4">
                  <c:v>1920</c:v>
                </c:pt>
                <c:pt idx="5">
                  <c:v>1921</c:v>
                </c:pt>
                <c:pt idx="6">
                  <c:v>1922</c:v>
                </c:pt>
                <c:pt idx="7">
                  <c:v>1923</c:v>
                </c:pt>
                <c:pt idx="8">
                  <c:v>1924</c:v>
                </c:pt>
                <c:pt idx="9">
                  <c:v>1925</c:v>
                </c:pt>
                <c:pt idx="10">
                  <c:v>1926</c:v>
                </c:pt>
                <c:pt idx="11">
                  <c:v>1927</c:v>
                </c:pt>
                <c:pt idx="12">
                  <c:v>1928</c:v>
                </c:pt>
                <c:pt idx="13">
                  <c:v>1929</c:v>
                </c:pt>
                <c:pt idx="14">
                  <c:v>1930</c:v>
                </c:pt>
                <c:pt idx="15">
                  <c:v>1931</c:v>
                </c:pt>
                <c:pt idx="16">
                  <c:v>1932</c:v>
                </c:pt>
                <c:pt idx="17">
                  <c:v>1933</c:v>
                </c:pt>
                <c:pt idx="18">
                  <c:v>1934</c:v>
                </c:pt>
                <c:pt idx="19">
                  <c:v>1935</c:v>
                </c:pt>
                <c:pt idx="20">
                  <c:v>1936</c:v>
                </c:pt>
                <c:pt idx="21">
                  <c:v>1937</c:v>
                </c:pt>
                <c:pt idx="22">
                  <c:v>1938</c:v>
                </c:pt>
                <c:pt idx="23">
                  <c:v>1939</c:v>
                </c:pt>
                <c:pt idx="24">
                  <c:v>1940</c:v>
                </c:pt>
                <c:pt idx="25">
                  <c:v>1941</c:v>
                </c:pt>
                <c:pt idx="26">
                  <c:v>1942</c:v>
                </c:pt>
                <c:pt idx="27">
                  <c:v>1943</c:v>
                </c:pt>
                <c:pt idx="28">
                  <c:v>1944</c:v>
                </c:pt>
                <c:pt idx="29">
                  <c:v>1945</c:v>
                </c:pt>
                <c:pt idx="30">
                  <c:v>1946</c:v>
                </c:pt>
                <c:pt idx="31">
                  <c:v>1947</c:v>
                </c:pt>
                <c:pt idx="32">
                  <c:v>1948</c:v>
                </c:pt>
                <c:pt idx="33">
                  <c:v>1949</c:v>
                </c:pt>
                <c:pt idx="34">
                  <c:v>1950</c:v>
                </c:pt>
                <c:pt idx="35">
                  <c:v>1951</c:v>
                </c:pt>
                <c:pt idx="36">
                  <c:v>1952</c:v>
                </c:pt>
                <c:pt idx="37">
                  <c:v>1953</c:v>
                </c:pt>
                <c:pt idx="38">
                  <c:v>1954</c:v>
                </c:pt>
                <c:pt idx="39">
                  <c:v>1955</c:v>
                </c:pt>
                <c:pt idx="40">
                  <c:v>1956</c:v>
                </c:pt>
                <c:pt idx="41">
                  <c:v>1957</c:v>
                </c:pt>
                <c:pt idx="42">
                  <c:v>1958</c:v>
                </c:pt>
                <c:pt idx="43">
                  <c:v>1959</c:v>
                </c:pt>
                <c:pt idx="44">
                  <c:v>1960</c:v>
                </c:pt>
                <c:pt idx="45">
                  <c:v>1961</c:v>
                </c:pt>
                <c:pt idx="46">
                  <c:v>1962</c:v>
                </c:pt>
                <c:pt idx="47">
                  <c:v>1963</c:v>
                </c:pt>
                <c:pt idx="48">
                  <c:v>1964</c:v>
                </c:pt>
                <c:pt idx="49">
                  <c:v>1965</c:v>
                </c:pt>
                <c:pt idx="50">
                  <c:v>1966</c:v>
                </c:pt>
                <c:pt idx="51">
                  <c:v>1967</c:v>
                </c:pt>
                <c:pt idx="52">
                  <c:v>1968</c:v>
                </c:pt>
                <c:pt idx="53">
                  <c:v>1969</c:v>
                </c:pt>
                <c:pt idx="54">
                  <c:v>1970</c:v>
                </c:pt>
                <c:pt idx="55">
                  <c:v>1971</c:v>
                </c:pt>
                <c:pt idx="56">
                  <c:v>1972</c:v>
                </c:pt>
                <c:pt idx="57">
                  <c:v>1973</c:v>
                </c:pt>
                <c:pt idx="58">
                  <c:v>1974</c:v>
                </c:pt>
                <c:pt idx="59">
                  <c:v>1975</c:v>
                </c:pt>
                <c:pt idx="60">
                  <c:v>1976</c:v>
                </c:pt>
                <c:pt idx="61">
                  <c:v>1977</c:v>
                </c:pt>
                <c:pt idx="62">
                  <c:v>1978</c:v>
                </c:pt>
                <c:pt idx="63">
                  <c:v>1979</c:v>
                </c:pt>
                <c:pt idx="64">
                  <c:v>1980</c:v>
                </c:pt>
                <c:pt idx="65">
                  <c:v>1981</c:v>
                </c:pt>
                <c:pt idx="66">
                  <c:v>1982</c:v>
                </c:pt>
                <c:pt idx="67">
                  <c:v>1983</c:v>
                </c:pt>
                <c:pt idx="68">
                  <c:v>1984</c:v>
                </c:pt>
                <c:pt idx="69">
                  <c:v>1985</c:v>
                </c:pt>
                <c:pt idx="70">
                  <c:v>1986</c:v>
                </c:pt>
                <c:pt idx="71">
                  <c:v>1987</c:v>
                </c:pt>
                <c:pt idx="72">
                  <c:v>1988</c:v>
                </c:pt>
                <c:pt idx="73">
                  <c:v>1989</c:v>
                </c:pt>
                <c:pt idx="74">
                  <c:v>1990</c:v>
                </c:pt>
                <c:pt idx="75">
                  <c:v>1991</c:v>
                </c:pt>
                <c:pt idx="76">
                  <c:v>1992</c:v>
                </c:pt>
                <c:pt idx="77">
                  <c:v>1993</c:v>
                </c:pt>
                <c:pt idx="78">
                  <c:v>1994</c:v>
                </c:pt>
                <c:pt idx="79">
                  <c:v>1995</c:v>
                </c:pt>
                <c:pt idx="80">
                  <c:v>1996</c:v>
                </c:pt>
                <c:pt idx="81">
                  <c:v>1997</c:v>
                </c:pt>
                <c:pt idx="82">
                  <c:v>1998</c:v>
                </c:pt>
                <c:pt idx="83">
                  <c:v>1999</c:v>
                </c:pt>
                <c:pt idx="84">
                  <c:v>2000</c:v>
                </c:pt>
                <c:pt idx="85">
                  <c:v>2001</c:v>
                </c:pt>
                <c:pt idx="86">
                  <c:v>2002</c:v>
                </c:pt>
                <c:pt idx="87">
                  <c:v>2003</c:v>
                </c:pt>
                <c:pt idx="88">
                  <c:v>2004</c:v>
                </c:pt>
                <c:pt idx="89">
                  <c:v>2005</c:v>
                </c:pt>
                <c:pt idx="90">
                  <c:v>2006</c:v>
                </c:pt>
                <c:pt idx="91">
                  <c:v>2007</c:v>
                </c:pt>
                <c:pt idx="92">
                  <c:v>2008</c:v>
                </c:pt>
                <c:pt idx="93">
                  <c:v>2009</c:v>
                </c:pt>
                <c:pt idx="94">
                  <c:v>2010</c:v>
                </c:pt>
                <c:pt idx="95">
                  <c:v>2011</c:v>
                </c:pt>
                <c:pt idx="96">
                  <c:v>2012</c:v>
                </c:pt>
                <c:pt idx="97">
                  <c:v>2013</c:v>
                </c:pt>
                <c:pt idx="98">
                  <c:v>2014</c:v>
                </c:pt>
                <c:pt idx="99">
                  <c:v>2015</c:v>
                </c:pt>
                <c:pt idx="100">
                  <c:v>2016</c:v>
                </c:pt>
                <c:pt idx="101">
                  <c:v>2017</c:v>
                </c:pt>
                <c:pt idx="102">
                  <c:v>2018</c:v>
                </c:pt>
              </c:numCache>
            </c:numRef>
          </c:cat>
          <c:val>
            <c:numRef>
              <c:f>'1-2-3-4-summary'!$B$2:$B$104</c:f>
              <c:numCache>
                <c:formatCode>General</c:formatCode>
                <c:ptCount val="103"/>
                <c:pt idx="0">
                  <c:v>4.1500000000000004</c:v>
                </c:pt>
                <c:pt idx="1">
                  <c:v>3.56</c:v>
                </c:pt>
                <c:pt idx="2">
                  <c:v>3.05</c:v>
                </c:pt>
                <c:pt idx="3">
                  <c:v>5.4</c:v>
                </c:pt>
                <c:pt idx="4">
                  <c:v>4.2699999999999996</c:v>
                </c:pt>
                <c:pt idx="5">
                  <c:v>4.1500000000000004</c:v>
                </c:pt>
                <c:pt idx="6">
                  <c:v>4.5999999999999996</c:v>
                </c:pt>
                <c:pt idx="7">
                  <c:v>3.59</c:v>
                </c:pt>
                <c:pt idx="8">
                  <c:v>5</c:v>
                </c:pt>
                <c:pt idx="9">
                  <c:v>4.1500000000000004</c:v>
                </c:pt>
                <c:pt idx="10">
                  <c:v>5.35</c:v>
                </c:pt>
                <c:pt idx="11">
                  <c:v>3.45</c:v>
                </c:pt>
                <c:pt idx="12">
                  <c:v>3.8</c:v>
                </c:pt>
                <c:pt idx="13">
                  <c:v>4.9800000000000004</c:v>
                </c:pt>
                <c:pt idx="14">
                  <c:v>4.3</c:v>
                </c:pt>
                <c:pt idx="15">
                  <c:v>3.8</c:v>
                </c:pt>
                <c:pt idx="16">
                  <c:v>2.88</c:v>
                </c:pt>
                <c:pt idx="17">
                  <c:v>4.54</c:v>
                </c:pt>
                <c:pt idx="18">
                  <c:v>3.5</c:v>
                </c:pt>
                <c:pt idx="19">
                  <c:v>4.34</c:v>
                </c:pt>
                <c:pt idx="20">
                  <c:v>3.21</c:v>
                </c:pt>
                <c:pt idx="21">
                  <c:v>4.25</c:v>
                </c:pt>
                <c:pt idx="22">
                  <c:v>3.98</c:v>
                </c:pt>
                <c:pt idx="23">
                  <c:v>5.25</c:v>
                </c:pt>
                <c:pt idx="24">
                  <c:v>3.7</c:v>
                </c:pt>
                <c:pt idx="25">
                  <c:v>5.83</c:v>
                </c:pt>
                <c:pt idx="26">
                  <c:v>4.83</c:v>
                </c:pt>
                <c:pt idx="27">
                  <c:v>4.74</c:v>
                </c:pt>
                <c:pt idx="28">
                  <c:v>5.4</c:v>
                </c:pt>
                <c:pt idx="29">
                  <c:v>6.6</c:v>
                </c:pt>
                <c:pt idx="30">
                  <c:v>4.4400000000000004</c:v>
                </c:pt>
                <c:pt idx="31">
                  <c:v>3.53</c:v>
                </c:pt>
                <c:pt idx="32">
                  <c:v>6.22</c:v>
                </c:pt>
                <c:pt idx="33">
                  <c:v>7.5</c:v>
                </c:pt>
                <c:pt idx="34">
                  <c:v>4.9000000000000004</c:v>
                </c:pt>
                <c:pt idx="35">
                  <c:v>5.35</c:v>
                </c:pt>
                <c:pt idx="36">
                  <c:v>5.9</c:v>
                </c:pt>
                <c:pt idx="37">
                  <c:v>4.2300000000000004</c:v>
                </c:pt>
                <c:pt idx="38">
                  <c:v>7.02</c:v>
                </c:pt>
                <c:pt idx="39">
                  <c:v>5.42</c:v>
                </c:pt>
                <c:pt idx="40">
                  <c:v>5.36</c:v>
                </c:pt>
                <c:pt idx="41">
                  <c:v>7.3</c:v>
                </c:pt>
                <c:pt idx="42">
                  <c:v>5.3</c:v>
                </c:pt>
                <c:pt idx="43">
                  <c:v>5.7</c:v>
                </c:pt>
                <c:pt idx="44">
                  <c:v>4.2</c:v>
                </c:pt>
                <c:pt idx="45">
                  <c:v>3.49</c:v>
                </c:pt>
                <c:pt idx="46">
                  <c:v>5.84</c:v>
                </c:pt>
                <c:pt idx="47">
                  <c:v>5.29</c:v>
                </c:pt>
                <c:pt idx="48">
                  <c:v>4.0999999999999996</c:v>
                </c:pt>
                <c:pt idx="49">
                  <c:v>3.6</c:v>
                </c:pt>
                <c:pt idx="50">
                  <c:v>3.2</c:v>
                </c:pt>
                <c:pt idx="51">
                  <c:v>3.42</c:v>
                </c:pt>
                <c:pt idx="52">
                  <c:v>8.6199999999999992</c:v>
                </c:pt>
                <c:pt idx="53">
                  <c:v>3.42</c:v>
                </c:pt>
                <c:pt idx="54">
                  <c:v>4.3</c:v>
                </c:pt>
                <c:pt idx="55">
                  <c:v>4.7</c:v>
                </c:pt>
                <c:pt idx="56">
                  <c:v>5.01</c:v>
                </c:pt>
                <c:pt idx="57">
                  <c:v>5.62</c:v>
                </c:pt>
                <c:pt idx="58">
                  <c:v>4.05</c:v>
                </c:pt>
                <c:pt idx="59">
                  <c:v>6.06</c:v>
                </c:pt>
                <c:pt idx="60">
                  <c:v>3.42</c:v>
                </c:pt>
                <c:pt idx="61">
                  <c:v>7.28</c:v>
                </c:pt>
                <c:pt idx="62">
                  <c:v>7.78</c:v>
                </c:pt>
                <c:pt idx="63">
                  <c:v>3.83</c:v>
                </c:pt>
                <c:pt idx="64">
                  <c:v>3.9</c:v>
                </c:pt>
                <c:pt idx="65">
                  <c:v>7.47</c:v>
                </c:pt>
                <c:pt idx="66">
                  <c:v>3.95</c:v>
                </c:pt>
                <c:pt idx="67">
                  <c:v>5.03</c:v>
                </c:pt>
                <c:pt idx="68">
                  <c:v>3.69</c:v>
                </c:pt>
                <c:pt idx="69">
                  <c:v>6.08</c:v>
                </c:pt>
                <c:pt idx="70">
                  <c:v>5.37</c:v>
                </c:pt>
                <c:pt idx="71">
                  <c:v>9.15</c:v>
                </c:pt>
                <c:pt idx="72">
                  <c:v>3.14</c:v>
                </c:pt>
                <c:pt idx="73">
                  <c:v>4.6500000000000004</c:v>
                </c:pt>
                <c:pt idx="74">
                  <c:v>8.44</c:v>
                </c:pt>
                <c:pt idx="75">
                  <c:v>5.3</c:v>
                </c:pt>
                <c:pt idx="76">
                  <c:v>6.32</c:v>
                </c:pt>
                <c:pt idx="77">
                  <c:v>5.4</c:v>
                </c:pt>
                <c:pt idx="78">
                  <c:v>4.9000000000000004</c:v>
                </c:pt>
                <c:pt idx="79">
                  <c:v>9.7799999999999994</c:v>
                </c:pt>
                <c:pt idx="80">
                  <c:v>5.43</c:v>
                </c:pt>
                <c:pt idx="81">
                  <c:v>3.71</c:v>
                </c:pt>
                <c:pt idx="82">
                  <c:v>6.46</c:v>
                </c:pt>
                <c:pt idx="83">
                  <c:v>5.22</c:v>
                </c:pt>
                <c:pt idx="84">
                  <c:v>4.8</c:v>
                </c:pt>
                <c:pt idx="85">
                  <c:v>8.5</c:v>
                </c:pt>
                <c:pt idx="86">
                  <c:v>6.3</c:v>
                </c:pt>
                <c:pt idx="87">
                  <c:v>3.75</c:v>
                </c:pt>
                <c:pt idx="88">
                  <c:v>7.2</c:v>
                </c:pt>
                <c:pt idx="89">
                  <c:v>8.64</c:v>
                </c:pt>
                <c:pt idx="90">
                  <c:v>3.65</c:v>
                </c:pt>
                <c:pt idx="91">
                  <c:v>7.02</c:v>
                </c:pt>
                <c:pt idx="92">
                  <c:v>4.8099999999999996</c:v>
                </c:pt>
                <c:pt idx="93">
                  <c:v>3.5</c:v>
                </c:pt>
                <c:pt idx="94">
                  <c:v>6.3</c:v>
                </c:pt>
                <c:pt idx="95">
                  <c:v>3.73</c:v>
                </c:pt>
                <c:pt idx="96">
                  <c:v>10.45</c:v>
                </c:pt>
                <c:pt idx="97">
                  <c:v>5.6</c:v>
                </c:pt>
                <c:pt idx="98">
                  <c:v>4.5</c:v>
                </c:pt>
                <c:pt idx="99">
                  <c:v>3.7</c:v>
                </c:pt>
                <c:pt idx="100">
                  <c:v>7.64</c:v>
                </c:pt>
                <c:pt idx="101">
                  <c:v>7.84</c:v>
                </c:pt>
                <c:pt idx="102">
                  <c:v>6.83</c:v>
                </c:pt>
              </c:numCache>
            </c:numRef>
          </c:val>
          <c:smooth val="0"/>
          <c:extLst>
            <c:ext xmlns:c16="http://schemas.microsoft.com/office/drawing/2014/chart" uri="{C3380CC4-5D6E-409C-BE32-E72D297353CC}">
              <c16:uniqueId val="{00000007-8320-4A90-9F9E-699419EA0FFC}"/>
            </c:ext>
          </c:extLst>
        </c:ser>
        <c:dLbls>
          <c:showLegendKey val="0"/>
          <c:showVal val="0"/>
          <c:showCatName val="0"/>
          <c:showSerName val="0"/>
          <c:showPercent val="0"/>
          <c:showBubbleSize val="0"/>
        </c:dLbls>
        <c:marker val="1"/>
        <c:smooth val="0"/>
        <c:axId val="334119064"/>
        <c:axId val="334119456"/>
      </c:lineChart>
      <c:catAx>
        <c:axId val="334119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34119456"/>
        <c:crosses val="autoZero"/>
        <c:auto val="1"/>
        <c:lblAlgn val="ctr"/>
        <c:lblOffset val="100"/>
        <c:noMultiLvlLbl val="0"/>
      </c:catAx>
      <c:valAx>
        <c:axId val="334119456"/>
        <c:scaling>
          <c:orientation val="minMax"/>
          <c:min val="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dirty="0"/>
                  <a:t>Max</a:t>
                </a:r>
                <a:r>
                  <a:rPr lang="en-US" sz="1600" baseline="0" dirty="0"/>
                  <a:t> Rainfall size (inches)</a:t>
                </a:r>
                <a:endParaRPr lang="en-US" sz="1600" dirty="0"/>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341190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4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0" y="1"/>
            <a:ext cx="4049486" cy="351847"/>
          </a:xfrm>
          <a:prstGeom prst="rect">
            <a:avLst/>
          </a:prstGeom>
          <a:noFill/>
          <a:ln w="9525">
            <a:noFill/>
            <a:miter lim="800000"/>
            <a:headEnd/>
            <a:tailEnd/>
          </a:ln>
        </p:spPr>
        <p:txBody>
          <a:bodyPr vert="horz" wrap="square" lIns="88596" tIns="44298" rIns="88596" bIns="44298" numCol="1" anchor="t" anchorCtr="0" compatLnSpc="1">
            <a:prstTxWarp prst="textNoShape">
              <a:avLst/>
            </a:prstTxWarp>
          </a:bodyPr>
          <a:lstStyle>
            <a:lvl1pPr defTabSz="885825">
              <a:defRPr sz="1200">
                <a:latin typeface="Arial" charset="0"/>
                <a:ea typeface="ＭＳ Ｐゴシック" pitchFamily="-106" charset="-128"/>
              </a:defRPr>
            </a:lvl1pPr>
          </a:lstStyle>
          <a:p>
            <a:pPr>
              <a:defRPr/>
            </a:pPr>
            <a:endParaRPr lang="en-US"/>
          </a:p>
        </p:txBody>
      </p:sp>
      <p:sp>
        <p:nvSpPr>
          <p:cNvPr id="3" name="Date Placeholder 2"/>
          <p:cNvSpPr>
            <a:spLocks noGrp="1"/>
          </p:cNvSpPr>
          <p:nvPr>
            <p:ph type="dt" sz="quarter" idx="1"/>
          </p:nvPr>
        </p:nvSpPr>
        <p:spPr bwMode="auto">
          <a:xfrm>
            <a:off x="5294023" y="1"/>
            <a:ext cx="4049486" cy="351847"/>
          </a:xfrm>
          <a:prstGeom prst="rect">
            <a:avLst/>
          </a:prstGeom>
          <a:noFill/>
          <a:ln w="9525">
            <a:noFill/>
            <a:miter lim="800000"/>
            <a:headEnd/>
            <a:tailEnd/>
          </a:ln>
        </p:spPr>
        <p:txBody>
          <a:bodyPr vert="horz" wrap="square" lIns="88596" tIns="44298" rIns="88596" bIns="44298" numCol="1" anchor="t" anchorCtr="0" compatLnSpc="1">
            <a:prstTxWarp prst="textNoShape">
              <a:avLst/>
            </a:prstTxWarp>
          </a:bodyPr>
          <a:lstStyle>
            <a:lvl1pPr algn="r" defTabSz="885825">
              <a:defRPr sz="1200">
                <a:latin typeface="Arial" charset="0"/>
                <a:ea typeface="ＭＳ Ｐゴシック" pitchFamily="-106" charset="-128"/>
              </a:defRPr>
            </a:lvl1pPr>
          </a:lstStyle>
          <a:p>
            <a:pPr>
              <a:defRPr/>
            </a:pPr>
            <a:fld id="{FB96ADE1-1B63-49BF-9BB2-0C72709A71FF}" type="datetime1">
              <a:rPr lang="en-US"/>
              <a:pPr>
                <a:defRPr/>
              </a:pPr>
              <a:t>3/21/2022</a:t>
            </a:fld>
            <a:endParaRPr lang="en-US"/>
          </a:p>
        </p:txBody>
      </p:sp>
      <p:sp>
        <p:nvSpPr>
          <p:cNvPr id="4" name="Footer Placeholder 3"/>
          <p:cNvSpPr>
            <a:spLocks noGrp="1"/>
          </p:cNvSpPr>
          <p:nvPr>
            <p:ph type="ftr" sz="quarter" idx="2"/>
          </p:nvPr>
        </p:nvSpPr>
        <p:spPr bwMode="auto">
          <a:xfrm>
            <a:off x="0" y="6692281"/>
            <a:ext cx="4049486" cy="351847"/>
          </a:xfrm>
          <a:prstGeom prst="rect">
            <a:avLst/>
          </a:prstGeom>
          <a:noFill/>
          <a:ln w="9525">
            <a:noFill/>
            <a:miter lim="800000"/>
            <a:headEnd/>
            <a:tailEnd/>
          </a:ln>
        </p:spPr>
        <p:txBody>
          <a:bodyPr vert="horz" wrap="square" lIns="88596" tIns="44298" rIns="88596" bIns="44298" numCol="1" anchor="b" anchorCtr="0" compatLnSpc="1">
            <a:prstTxWarp prst="textNoShape">
              <a:avLst/>
            </a:prstTxWarp>
          </a:bodyPr>
          <a:lstStyle>
            <a:lvl1pPr defTabSz="885825">
              <a:defRPr sz="1200">
                <a:latin typeface="Arial" charset="0"/>
                <a:ea typeface="ＭＳ Ｐゴシック" pitchFamily="-106" charset="-128"/>
              </a:defRPr>
            </a:lvl1pPr>
          </a:lstStyle>
          <a:p>
            <a:pPr>
              <a:defRPr/>
            </a:pPr>
            <a:endParaRPr lang="en-US"/>
          </a:p>
        </p:txBody>
      </p:sp>
      <p:sp>
        <p:nvSpPr>
          <p:cNvPr id="5" name="Slide Number Placeholder 4"/>
          <p:cNvSpPr>
            <a:spLocks noGrp="1"/>
          </p:cNvSpPr>
          <p:nvPr>
            <p:ph type="sldNum" sz="quarter" idx="3"/>
          </p:nvPr>
        </p:nvSpPr>
        <p:spPr bwMode="auto">
          <a:xfrm>
            <a:off x="5294023" y="6692281"/>
            <a:ext cx="4049486" cy="351847"/>
          </a:xfrm>
          <a:prstGeom prst="rect">
            <a:avLst/>
          </a:prstGeom>
          <a:noFill/>
          <a:ln w="9525">
            <a:noFill/>
            <a:miter lim="800000"/>
            <a:headEnd/>
            <a:tailEnd/>
          </a:ln>
        </p:spPr>
        <p:txBody>
          <a:bodyPr vert="horz" wrap="square" lIns="88596" tIns="44298" rIns="88596" bIns="44298" numCol="1" anchor="b" anchorCtr="0" compatLnSpc="1">
            <a:prstTxWarp prst="textNoShape">
              <a:avLst/>
            </a:prstTxWarp>
          </a:bodyPr>
          <a:lstStyle>
            <a:lvl1pPr algn="r" defTabSz="885825">
              <a:defRPr sz="1200">
                <a:latin typeface="Arial" charset="0"/>
                <a:ea typeface="ＭＳ Ｐゴシック" pitchFamily="-106" charset="-128"/>
              </a:defRPr>
            </a:lvl1pPr>
          </a:lstStyle>
          <a:p>
            <a:pPr>
              <a:defRPr/>
            </a:pPr>
            <a:fld id="{E6B7A94B-6602-4328-8955-86684DFB4607}" type="slidenum">
              <a:rPr lang="en-US"/>
              <a:pPr>
                <a:defRPr/>
              </a:pPr>
              <a:t>‹#›</a:t>
            </a:fld>
            <a:endParaRPr lang="en-US"/>
          </a:p>
        </p:txBody>
      </p:sp>
    </p:spTree>
    <p:extLst>
      <p:ext uri="{BB962C8B-B14F-4D97-AF65-F5344CB8AC3E}">
        <p14:creationId xmlns:p14="http://schemas.microsoft.com/office/powerpoint/2010/main" val="33264948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1"/>
            <a:ext cx="4049486" cy="351847"/>
          </a:xfrm>
          <a:prstGeom prst="rect">
            <a:avLst/>
          </a:prstGeom>
          <a:noFill/>
          <a:ln w="9525">
            <a:noFill/>
            <a:miter lim="800000"/>
            <a:headEnd/>
            <a:tailEnd/>
          </a:ln>
        </p:spPr>
        <p:txBody>
          <a:bodyPr vert="horz" wrap="square" lIns="93655" tIns="46828" rIns="93655" bIns="46828" numCol="1" anchor="t" anchorCtr="0" compatLnSpc="1">
            <a:prstTxWarp prst="textNoShape">
              <a:avLst/>
            </a:prstTxWarp>
          </a:bodyPr>
          <a:lstStyle>
            <a:lvl1pPr defTabSz="936625">
              <a:defRPr sz="1300">
                <a:latin typeface="Arial" charset="0"/>
                <a:ea typeface="ＭＳ Ｐゴシック" pitchFamily="-106" charset="-128"/>
              </a:defRPr>
            </a:lvl1pPr>
          </a:lstStyle>
          <a:p>
            <a:pPr>
              <a:defRPr/>
            </a:pPr>
            <a:endParaRPr lang="en-US"/>
          </a:p>
        </p:txBody>
      </p:sp>
      <p:sp>
        <p:nvSpPr>
          <p:cNvPr id="36867" name="Rectangle 3"/>
          <p:cNvSpPr>
            <a:spLocks noGrp="1" noChangeArrowheads="1"/>
          </p:cNvSpPr>
          <p:nvPr>
            <p:ph type="dt" idx="1"/>
          </p:nvPr>
        </p:nvSpPr>
        <p:spPr bwMode="auto">
          <a:xfrm>
            <a:off x="5294023" y="1"/>
            <a:ext cx="4049486" cy="351847"/>
          </a:xfrm>
          <a:prstGeom prst="rect">
            <a:avLst/>
          </a:prstGeom>
          <a:noFill/>
          <a:ln w="9525">
            <a:noFill/>
            <a:miter lim="800000"/>
            <a:headEnd/>
            <a:tailEnd/>
          </a:ln>
        </p:spPr>
        <p:txBody>
          <a:bodyPr vert="horz" wrap="square" lIns="93655" tIns="46828" rIns="93655" bIns="46828" numCol="1" anchor="t" anchorCtr="0" compatLnSpc="1">
            <a:prstTxWarp prst="textNoShape">
              <a:avLst/>
            </a:prstTxWarp>
          </a:bodyPr>
          <a:lstStyle>
            <a:lvl1pPr algn="r" defTabSz="936625">
              <a:defRPr sz="1300">
                <a:latin typeface="Arial" charset="0"/>
                <a:ea typeface="ＭＳ Ｐゴシック" pitchFamily="-106" charset="-128"/>
              </a:defRPr>
            </a:lvl1pPr>
          </a:lstStyle>
          <a:p>
            <a:pPr>
              <a:defRPr/>
            </a:pPr>
            <a:endParaRPr lang="en-US"/>
          </a:p>
        </p:txBody>
      </p:sp>
      <p:sp>
        <p:nvSpPr>
          <p:cNvPr id="51204" name="Rectangle 4"/>
          <p:cNvSpPr>
            <a:spLocks noGrp="1" noRot="1" noChangeAspect="1" noChangeArrowheads="1" noTextEdit="1"/>
          </p:cNvSpPr>
          <p:nvPr>
            <p:ph type="sldImg" idx="2"/>
          </p:nvPr>
        </p:nvSpPr>
        <p:spPr bwMode="auto">
          <a:xfrm>
            <a:off x="2324100" y="528638"/>
            <a:ext cx="4697413" cy="2643187"/>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934983" y="3347337"/>
            <a:ext cx="7475648" cy="3169020"/>
          </a:xfrm>
          <a:prstGeom prst="rect">
            <a:avLst/>
          </a:prstGeom>
          <a:noFill/>
          <a:ln w="9525">
            <a:noFill/>
            <a:miter lim="800000"/>
            <a:headEnd/>
            <a:tailEnd/>
          </a:ln>
        </p:spPr>
        <p:txBody>
          <a:bodyPr vert="horz" wrap="square" lIns="93655" tIns="46828" rIns="93655" bIns="4682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6870" name="Rectangle 6"/>
          <p:cNvSpPr>
            <a:spLocks noGrp="1" noChangeArrowheads="1"/>
          </p:cNvSpPr>
          <p:nvPr>
            <p:ph type="ftr" sz="quarter" idx="4"/>
          </p:nvPr>
        </p:nvSpPr>
        <p:spPr bwMode="auto">
          <a:xfrm>
            <a:off x="0" y="6692281"/>
            <a:ext cx="4049486" cy="351847"/>
          </a:xfrm>
          <a:prstGeom prst="rect">
            <a:avLst/>
          </a:prstGeom>
          <a:noFill/>
          <a:ln w="9525">
            <a:noFill/>
            <a:miter lim="800000"/>
            <a:headEnd/>
            <a:tailEnd/>
          </a:ln>
        </p:spPr>
        <p:txBody>
          <a:bodyPr vert="horz" wrap="square" lIns="93655" tIns="46828" rIns="93655" bIns="46828" numCol="1" anchor="b" anchorCtr="0" compatLnSpc="1">
            <a:prstTxWarp prst="textNoShape">
              <a:avLst/>
            </a:prstTxWarp>
          </a:bodyPr>
          <a:lstStyle>
            <a:lvl1pPr defTabSz="936625">
              <a:defRPr sz="1300">
                <a:latin typeface="Arial" charset="0"/>
                <a:ea typeface="ＭＳ Ｐゴシック" pitchFamily="-106" charset="-128"/>
              </a:defRPr>
            </a:lvl1pPr>
          </a:lstStyle>
          <a:p>
            <a:pPr>
              <a:defRPr/>
            </a:pPr>
            <a:endParaRPr lang="en-US"/>
          </a:p>
        </p:txBody>
      </p:sp>
      <p:sp>
        <p:nvSpPr>
          <p:cNvPr id="36871" name="Rectangle 7"/>
          <p:cNvSpPr>
            <a:spLocks noGrp="1" noChangeArrowheads="1"/>
          </p:cNvSpPr>
          <p:nvPr>
            <p:ph type="sldNum" sz="quarter" idx="5"/>
          </p:nvPr>
        </p:nvSpPr>
        <p:spPr bwMode="auto">
          <a:xfrm>
            <a:off x="5294023" y="6692281"/>
            <a:ext cx="4049486" cy="351847"/>
          </a:xfrm>
          <a:prstGeom prst="rect">
            <a:avLst/>
          </a:prstGeom>
          <a:noFill/>
          <a:ln w="9525">
            <a:noFill/>
            <a:miter lim="800000"/>
            <a:headEnd/>
            <a:tailEnd/>
          </a:ln>
        </p:spPr>
        <p:txBody>
          <a:bodyPr vert="horz" wrap="square" lIns="93655" tIns="46828" rIns="93655" bIns="46828" numCol="1" anchor="b" anchorCtr="0" compatLnSpc="1">
            <a:prstTxWarp prst="textNoShape">
              <a:avLst/>
            </a:prstTxWarp>
          </a:bodyPr>
          <a:lstStyle>
            <a:lvl1pPr algn="r" defTabSz="936625">
              <a:defRPr sz="1300">
                <a:latin typeface="Arial" charset="0"/>
                <a:ea typeface="ＭＳ Ｐゴシック" pitchFamily="-106" charset="-128"/>
              </a:defRPr>
            </a:lvl1pPr>
          </a:lstStyle>
          <a:p>
            <a:pPr>
              <a:defRPr/>
            </a:pPr>
            <a:fld id="{50B44874-2A36-465C-BD42-2596A1C5E946}" type="slidenum">
              <a:rPr lang="en-US"/>
              <a:pPr>
                <a:defRPr/>
              </a:pPr>
              <a:t>‹#›</a:t>
            </a:fld>
            <a:endParaRPr lang="en-US"/>
          </a:p>
        </p:txBody>
      </p:sp>
    </p:spTree>
    <p:extLst>
      <p:ext uri="{BB962C8B-B14F-4D97-AF65-F5344CB8AC3E}">
        <p14:creationId xmlns:p14="http://schemas.microsoft.com/office/powerpoint/2010/main" val="23052283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06" charset="0"/>
        <a:ea typeface="ＭＳ Ｐゴシック" pitchFamily="-106" charset="-128"/>
        <a:cs typeface="+mn-cs"/>
      </a:defRPr>
    </a:lvl1pPr>
    <a:lvl2pPr marL="457200" algn="l" rtl="0" eaLnBrk="0" fontAlgn="base" hangingPunct="0">
      <a:spcBef>
        <a:spcPct val="30000"/>
      </a:spcBef>
      <a:spcAft>
        <a:spcPct val="0"/>
      </a:spcAft>
      <a:defRPr sz="1200" kern="1200">
        <a:solidFill>
          <a:schemeClr val="tx1"/>
        </a:solidFill>
        <a:latin typeface="Arial" pitchFamily="-106" charset="0"/>
        <a:ea typeface="ＭＳ Ｐゴシック" pitchFamily="-106" charset="-128"/>
        <a:cs typeface="+mn-cs"/>
      </a:defRPr>
    </a:lvl2pPr>
    <a:lvl3pPr marL="914400" algn="l" rtl="0" eaLnBrk="0" fontAlgn="base" hangingPunct="0">
      <a:spcBef>
        <a:spcPct val="30000"/>
      </a:spcBef>
      <a:spcAft>
        <a:spcPct val="0"/>
      </a:spcAft>
      <a:defRPr sz="1200" kern="1200">
        <a:solidFill>
          <a:schemeClr val="tx1"/>
        </a:solidFill>
        <a:latin typeface="Arial" pitchFamily="-106" charset="0"/>
        <a:ea typeface="ＭＳ Ｐゴシック" pitchFamily="-106" charset="-128"/>
        <a:cs typeface="+mn-cs"/>
      </a:defRPr>
    </a:lvl3pPr>
    <a:lvl4pPr marL="1371600" algn="l" rtl="0" eaLnBrk="0" fontAlgn="base" hangingPunct="0">
      <a:spcBef>
        <a:spcPct val="30000"/>
      </a:spcBef>
      <a:spcAft>
        <a:spcPct val="0"/>
      </a:spcAft>
      <a:defRPr sz="1200" kern="1200">
        <a:solidFill>
          <a:schemeClr val="tx1"/>
        </a:solidFill>
        <a:latin typeface="Arial" pitchFamily="-106" charset="0"/>
        <a:ea typeface="ＭＳ Ｐゴシック" pitchFamily="-106" charset="-128"/>
        <a:cs typeface="+mn-cs"/>
      </a:defRPr>
    </a:lvl4pPr>
    <a:lvl5pPr marL="1828800" algn="l" rtl="0" eaLnBrk="0" fontAlgn="base" hangingPunct="0">
      <a:spcBef>
        <a:spcPct val="30000"/>
      </a:spcBef>
      <a:spcAft>
        <a:spcPct val="0"/>
      </a:spcAft>
      <a:defRPr sz="1200" kern="1200">
        <a:solidFill>
          <a:schemeClr val="tx1"/>
        </a:solidFill>
        <a:latin typeface="Arial" pitchFamily="-106" charset="0"/>
        <a:ea typeface="ＭＳ Ｐゴシック" pitchFamily="-106"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DF3613-6CEC-4B90-B344-DB2AA03C2DC8}" type="slidenum">
              <a:rPr lang="en-US" smtClean="0"/>
              <a:t>1</a:t>
            </a:fld>
            <a:endParaRPr lang="en-US"/>
          </a:p>
        </p:txBody>
      </p:sp>
    </p:spTree>
    <p:extLst>
      <p:ext uri="{BB962C8B-B14F-4D97-AF65-F5344CB8AC3E}">
        <p14:creationId xmlns:p14="http://schemas.microsoft.com/office/powerpoint/2010/main" val="1677699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Choose</a:t>
            </a:r>
            <a:r>
              <a:rPr lang="en-US" baseline="0" dirty="0"/>
              <a:t> your own adventure! </a:t>
            </a:r>
            <a:endParaRPr lang="en-US" dirty="0"/>
          </a:p>
        </p:txBody>
      </p:sp>
      <p:sp>
        <p:nvSpPr>
          <p:cNvPr id="4" name="Slide Number Placeholder 3"/>
          <p:cNvSpPr>
            <a:spLocks noGrp="1"/>
          </p:cNvSpPr>
          <p:nvPr>
            <p:ph type="sldNum" sz="quarter" idx="10"/>
          </p:nvPr>
        </p:nvSpPr>
        <p:spPr/>
        <p:txBody>
          <a:bodyPr/>
          <a:lstStyle/>
          <a:p>
            <a:fld id="{8853F6CA-CCB6-4D6F-AB83-60D56C5A2B77}" type="slidenum">
              <a:rPr lang="en-US" smtClean="0"/>
              <a:t>10</a:t>
            </a:fld>
            <a:endParaRPr lang="en-US"/>
          </a:p>
        </p:txBody>
      </p:sp>
    </p:spTree>
    <p:extLst>
      <p:ext uri="{BB962C8B-B14F-4D97-AF65-F5344CB8AC3E}">
        <p14:creationId xmlns:p14="http://schemas.microsoft.com/office/powerpoint/2010/main" val="12691189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Adaptation will be driven by individual goals, forest conditions, and site characteristics</a:t>
            </a:r>
          </a:p>
          <a:p>
            <a:r>
              <a:rPr lang="en-US" dirty="0"/>
              <a:t>It’s the first step of the process</a:t>
            </a:r>
          </a:p>
          <a:p>
            <a:endParaRPr lang="en-US" dirty="0"/>
          </a:p>
          <a:p>
            <a:r>
              <a:rPr lang="en-US" dirty="0"/>
              <a:t>One of the benefits – putting the whole thought process together. Documentation AND opportunities to be creative, identify win-win opportunities</a:t>
            </a:r>
            <a:r>
              <a:rPr lang="en-US" baseline="0" dirty="0"/>
              <a:t> as well as new ideas on adaptation. </a:t>
            </a:r>
            <a:endParaRPr lang="en-US" dirty="0"/>
          </a:p>
        </p:txBody>
      </p:sp>
      <p:sp>
        <p:nvSpPr>
          <p:cNvPr id="4" name="Slide Number Placeholder 3"/>
          <p:cNvSpPr>
            <a:spLocks noGrp="1"/>
          </p:cNvSpPr>
          <p:nvPr>
            <p:ph type="sldNum" sz="quarter" idx="10"/>
          </p:nvPr>
        </p:nvSpPr>
        <p:spPr/>
        <p:txBody>
          <a:bodyPr/>
          <a:lstStyle/>
          <a:p>
            <a:pPr marL="0" marR="0" lvl="0" indent="0" algn="r" defTabSz="936625" rtl="0" eaLnBrk="1" fontAlgn="base" latinLnBrk="0" hangingPunct="1">
              <a:lnSpc>
                <a:spcPct val="100000"/>
              </a:lnSpc>
              <a:spcBef>
                <a:spcPct val="0"/>
              </a:spcBef>
              <a:spcAft>
                <a:spcPct val="0"/>
              </a:spcAft>
              <a:buClrTx/>
              <a:buSzTx/>
              <a:buFontTx/>
              <a:buNone/>
              <a:tabLst/>
              <a:defRPr/>
            </a:pPr>
            <a:fld id="{66051A82-7C68-4913-A9B9-3C4B9548AEB8}" type="slidenum">
              <a:rPr kumimoji="0" lang="en-US" sz="1300" b="0" i="0" u="none" strike="noStrike" kern="1200" cap="none" spc="0" normalizeH="0" baseline="0" noProof="0" smtClean="0">
                <a:ln>
                  <a:noFill/>
                </a:ln>
                <a:solidFill>
                  <a:prstClr val="black"/>
                </a:solidFill>
                <a:effectLst/>
                <a:uLnTx/>
                <a:uFillTx/>
                <a:latin typeface="Arial" charset="0"/>
                <a:ea typeface="ＭＳ Ｐゴシック" pitchFamily="-106" charset="-128"/>
                <a:cs typeface="+mn-cs"/>
              </a:rPr>
              <a:pPr marL="0" marR="0" lvl="0" indent="0" algn="r" defTabSz="936625" rtl="0" eaLnBrk="1" fontAlgn="base" latinLnBrk="0" hangingPunct="1">
                <a:lnSpc>
                  <a:spcPct val="100000"/>
                </a:lnSpc>
                <a:spcBef>
                  <a:spcPct val="0"/>
                </a:spcBef>
                <a:spcAft>
                  <a:spcPct val="0"/>
                </a:spcAft>
                <a:buClrTx/>
                <a:buSzTx/>
                <a:buFontTx/>
                <a:buNone/>
                <a:tabLst/>
                <a:defRPr/>
              </a:pPr>
              <a:t>16</a:t>
            </a:fld>
            <a:endParaRPr kumimoji="0" lang="en-US" sz="1300" b="0" i="0" u="none" strike="noStrike" kern="1200" cap="none" spc="0" normalizeH="0" baseline="0" noProof="0">
              <a:ln>
                <a:noFill/>
              </a:ln>
              <a:solidFill>
                <a:prstClr val="black"/>
              </a:solidFill>
              <a:effectLst/>
              <a:uLnTx/>
              <a:uFillTx/>
              <a:latin typeface="Arial" charset="0"/>
              <a:ea typeface="ＭＳ Ｐゴシック" pitchFamily="-106" charset="-128"/>
              <a:cs typeface="+mn-cs"/>
            </a:endParaRPr>
          </a:p>
        </p:txBody>
      </p:sp>
    </p:spTree>
    <p:extLst>
      <p:ext uri="{BB962C8B-B14F-4D97-AF65-F5344CB8AC3E}">
        <p14:creationId xmlns:p14="http://schemas.microsoft.com/office/powerpoint/2010/main" val="4962366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Adaptation will be driven by individual goals, forest conditions, and site characteristics</a:t>
            </a:r>
          </a:p>
          <a:p>
            <a:r>
              <a:rPr lang="en-US" dirty="0"/>
              <a:t>It’s the first step of the process</a:t>
            </a:r>
          </a:p>
          <a:p>
            <a:endParaRPr lang="en-US" dirty="0"/>
          </a:p>
          <a:p>
            <a:r>
              <a:rPr lang="en-US" dirty="0"/>
              <a:t>One of the benefits – putting the whole thought process together. Documentation AND opportunities to be creative, identify win-win opportunities</a:t>
            </a:r>
            <a:r>
              <a:rPr lang="en-US" baseline="0" dirty="0"/>
              <a:t> as well as new ideas on adaptation. </a:t>
            </a:r>
            <a:endParaRPr lang="en-US" dirty="0"/>
          </a:p>
        </p:txBody>
      </p:sp>
      <p:sp>
        <p:nvSpPr>
          <p:cNvPr id="4" name="Slide Number Placeholder 3"/>
          <p:cNvSpPr>
            <a:spLocks noGrp="1"/>
          </p:cNvSpPr>
          <p:nvPr>
            <p:ph type="sldNum" sz="quarter" idx="10"/>
          </p:nvPr>
        </p:nvSpPr>
        <p:spPr/>
        <p:txBody>
          <a:bodyPr/>
          <a:lstStyle/>
          <a:p>
            <a:pPr marL="0" marR="0" lvl="0" indent="0" algn="r" defTabSz="936625" rtl="0" eaLnBrk="1" fontAlgn="base" latinLnBrk="0" hangingPunct="1">
              <a:lnSpc>
                <a:spcPct val="100000"/>
              </a:lnSpc>
              <a:spcBef>
                <a:spcPct val="0"/>
              </a:spcBef>
              <a:spcAft>
                <a:spcPct val="0"/>
              </a:spcAft>
              <a:buClrTx/>
              <a:buSzTx/>
              <a:buFontTx/>
              <a:buNone/>
              <a:tabLst/>
              <a:defRPr/>
            </a:pPr>
            <a:fld id="{66051A82-7C68-4913-A9B9-3C4B9548AEB8}" type="slidenum">
              <a:rPr kumimoji="0" lang="en-US" sz="1300" b="0" i="0" u="none" strike="noStrike" kern="1200" cap="none" spc="0" normalizeH="0" baseline="0" noProof="0" smtClean="0">
                <a:ln>
                  <a:noFill/>
                </a:ln>
                <a:solidFill>
                  <a:prstClr val="black"/>
                </a:solidFill>
                <a:effectLst/>
                <a:uLnTx/>
                <a:uFillTx/>
                <a:latin typeface="Arial" charset="0"/>
                <a:ea typeface="ＭＳ Ｐゴシック" pitchFamily="-106" charset="-128"/>
                <a:cs typeface="+mn-cs"/>
              </a:rPr>
              <a:pPr marL="0" marR="0" lvl="0" indent="0" algn="r" defTabSz="936625" rtl="0" eaLnBrk="1" fontAlgn="base" latinLnBrk="0" hangingPunct="1">
                <a:lnSpc>
                  <a:spcPct val="100000"/>
                </a:lnSpc>
                <a:spcBef>
                  <a:spcPct val="0"/>
                </a:spcBef>
                <a:spcAft>
                  <a:spcPct val="0"/>
                </a:spcAft>
                <a:buClrTx/>
                <a:buSzTx/>
                <a:buFontTx/>
                <a:buNone/>
                <a:tabLst/>
                <a:defRPr/>
              </a:pPr>
              <a:t>17</a:t>
            </a:fld>
            <a:endParaRPr kumimoji="0" lang="en-US" sz="1300" b="0" i="0" u="none" strike="noStrike" kern="1200" cap="none" spc="0" normalizeH="0" baseline="0" noProof="0">
              <a:ln>
                <a:noFill/>
              </a:ln>
              <a:solidFill>
                <a:prstClr val="black"/>
              </a:solidFill>
              <a:effectLst/>
              <a:uLnTx/>
              <a:uFillTx/>
              <a:latin typeface="Arial" charset="0"/>
              <a:ea typeface="ＭＳ Ｐゴシック" pitchFamily="-106" charset="-128"/>
              <a:cs typeface="+mn-cs"/>
            </a:endParaRPr>
          </a:p>
        </p:txBody>
      </p:sp>
    </p:spTree>
    <p:extLst>
      <p:ext uri="{BB962C8B-B14F-4D97-AF65-F5344CB8AC3E}">
        <p14:creationId xmlns:p14="http://schemas.microsoft.com/office/powerpoint/2010/main" val="14087134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Try to avoid:  monitoring, climate resilience, generalities</a:t>
            </a:r>
          </a:p>
        </p:txBody>
      </p:sp>
      <p:sp>
        <p:nvSpPr>
          <p:cNvPr id="4" name="Slide Number Placeholder 3"/>
          <p:cNvSpPr>
            <a:spLocks noGrp="1"/>
          </p:cNvSpPr>
          <p:nvPr>
            <p:ph type="sldNum" sz="quarter" idx="5"/>
          </p:nvPr>
        </p:nvSpPr>
        <p:spPr/>
        <p:txBody>
          <a:bodyPr/>
          <a:lstStyle/>
          <a:p>
            <a:pPr>
              <a:defRPr/>
            </a:pPr>
            <a:fld id="{50B44874-2A36-465C-BD42-2596A1C5E946}" type="slidenum">
              <a:rPr lang="en-US" smtClean="0"/>
              <a:pPr>
                <a:defRPr/>
              </a:pPr>
              <a:t>20</a:t>
            </a:fld>
            <a:endParaRPr lang="en-US"/>
          </a:p>
        </p:txBody>
      </p:sp>
    </p:spTree>
    <p:extLst>
      <p:ext uri="{BB962C8B-B14F-4D97-AF65-F5344CB8AC3E}">
        <p14:creationId xmlns:p14="http://schemas.microsoft.com/office/powerpoint/2010/main" val="30119093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Adaptation will be driven by individual goals, forest conditions, and site characteristics</a:t>
            </a:r>
          </a:p>
          <a:p>
            <a:r>
              <a:rPr lang="en-US" dirty="0"/>
              <a:t>It’s the first step of the process</a:t>
            </a:r>
          </a:p>
          <a:p>
            <a:endParaRPr lang="en-US" dirty="0"/>
          </a:p>
          <a:p>
            <a:r>
              <a:rPr lang="en-US" dirty="0"/>
              <a:t>One of the benefits – putting the whole thought process together. Documentation AND opportunities to be creative, identify win-win opportunities</a:t>
            </a:r>
            <a:r>
              <a:rPr lang="en-US" baseline="0" dirty="0"/>
              <a:t> as well as new ideas on adaptation. </a:t>
            </a:r>
            <a:endParaRPr lang="en-US" dirty="0"/>
          </a:p>
        </p:txBody>
      </p:sp>
      <p:sp>
        <p:nvSpPr>
          <p:cNvPr id="4" name="Slide Number Placeholder 3"/>
          <p:cNvSpPr>
            <a:spLocks noGrp="1"/>
          </p:cNvSpPr>
          <p:nvPr>
            <p:ph type="sldNum" sz="quarter" idx="10"/>
          </p:nvPr>
        </p:nvSpPr>
        <p:spPr/>
        <p:txBody>
          <a:bodyPr/>
          <a:lstStyle/>
          <a:p>
            <a:pPr marL="0" marR="0" lvl="0" indent="0" algn="r" defTabSz="936625" rtl="0" eaLnBrk="1" fontAlgn="base" latinLnBrk="0" hangingPunct="1">
              <a:lnSpc>
                <a:spcPct val="100000"/>
              </a:lnSpc>
              <a:spcBef>
                <a:spcPct val="0"/>
              </a:spcBef>
              <a:spcAft>
                <a:spcPct val="0"/>
              </a:spcAft>
              <a:buClrTx/>
              <a:buSzTx/>
              <a:buFontTx/>
              <a:buNone/>
              <a:tabLst/>
              <a:defRPr/>
            </a:pPr>
            <a:fld id="{66051A82-7C68-4913-A9B9-3C4B9548AEB8}" type="slidenum">
              <a:rPr kumimoji="0" lang="en-US" sz="1300" b="0" i="0" u="none" strike="noStrike" kern="1200" cap="none" spc="0" normalizeH="0" baseline="0" noProof="0" smtClean="0">
                <a:ln>
                  <a:noFill/>
                </a:ln>
                <a:solidFill>
                  <a:prstClr val="black"/>
                </a:solidFill>
                <a:effectLst/>
                <a:uLnTx/>
                <a:uFillTx/>
                <a:latin typeface="Arial" charset="0"/>
                <a:ea typeface="ＭＳ Ｐゴシック" pitchFamily="-106" charset="-128"/>
                <a:cs typeface="+mn-cs"/>
              </a:rPr>
              <a:pPr marL="0" marR="0" lvl="0" indent="0" algn="r" defTabSz="936625" rtl="0" eaLnBrk="1" fontAlgn="base" latinLnBrk="0" hangingPunct="1">
                <a:lnSpc>
                  <a:spcPct val="100000"/>
                </a:lnSpc>
                <a:spcBef>
                  <a:spcPct val="0"/>
                </a:spcBef>
                <a:spcAft>
                  <a:spcPct val="0"/>
                </a:spcAft>
                <a:buClrTx/>
                <a:buSzTx/>
                <a:buFontTx/>
                <a:buNone/>
                <a:tabLst/>
                <a:defRPr/>
              </a:pPr>
              <a:t>26</a:t>
            </a:fld>
            <a:endParaRPr kumimoji="0" lang="en-US" sz="1300" b="0" i="0" u="none" strike="noStrike" kern="1200" cap="none" spc="0" normalizeH="0" baseline="0" noProof="0">
              <a:ln>
                <a:noFill/>
              </a:ln>
              <a:solidFill>
                <a:prstClr val="black"/>
              </a:solidFill>
              <a:effectLst/>
              <a:uLnTx/>
              <a:uFillTx/>
              <a:latin typeface="Arial" charset="0"/>
              <a:ea typeface="ＭＳ Ｐゴシック" pitchFamily="-106" charset="-128"/>
              <a:cs typeface="+mn-cs"/>
            </a:endParaRPr>
          </a:p>
        </p:txBody>
      </p:sp>
    </p:spTree>
    <p:extLst>
      <p:ext uri="{BB962C8B-B14F-4D97-AF65-F5344CB8AC3E}">
        <p14:creationId xmlns:p14="http://schemas.microsoft.com/office/powerpoint/2010/main" val="38313249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50B44874-2A36-465C-BD42-2596A1C5E946}" type="slidenum">
              <a:rPr lang="en-US" smtClean="0"/>
              <a:pPr>
                <a:defRPr/>
              </a:pPr>
              <a:t>30</a:t>
            </a:fld>
            <a:endParaRPr lang="en-US"/>
          </a:p>
        </p:txBody>
      </p:sp>
    </p:spTree>
    <p:extLst>
      <p:ext uri="{BB962C8B-B14F-4D97-AF65-F5344CB8AC3E}">
        <p14:creationId xmlns:p14="http://schemas.microsoft.com/office/powerpoint/2010/main" val="41213157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Calibri" panose="020F0502020204030204" pitchFamily="34" charset="0"/>
                <a:ea typeface="+mn-ea"/>
                <a:cs typeface="+mn-cs"/>
              </a:rPr>
              <a:t>Minnesota has shifted to a much wetter and warmer climate in the past several decades. Compared to 20th century averages, all but two years since 1970 have been some combination of wet and/or warm, </a:t>
            </a:r>
            <a:r>
              <a:rPr lang="en-US" sz="1200" b="1" kern="1200" dirty="0">
                <a:solidFill>
                  <a:schemeClr val="tx1"/>
                </a:solidFill>
                <a:effectLst/>
                <a:latin typeface="Calibri" panose="020F0502020204030204" pitchFamily="34" charset="0"/>
                <a:ea typeface="+mn-ea"/>
                <a:cs typeface="+mn-cs"/>
              </a:rPr>
              <a:t>and each of the ten combined wettest and warmest years on record all occurred from 1998 onward</a:t>
            </a:r>
            <a:r>
              <a:rPr lang="en-US" sz="1200" kern="1200" dirty="0">
                <a:solidFill>
                  <a:schemeClr val="tx1"/>
                </a:solidFill>
                <a:effectLst/>
                <a:latin typeface="Calibri" panose="020F0502020204030204" pitchFamily="34" charset="0"/>
                <a:ea typeface="+mn-ea"/>
                <a:cs typeface="+mn-cs"/>
              </a:rPr>
              <a:t>. Although the climate will to vary from year to year, with occasional cool or dry years, climate scientists expect these increases to continue through the 21</a:t>
            </a:r>
            <a:r>
              <a:rPr lang="en-US" sz="1200" kern="1200" baseline="30000" dirty="0">
                <a:solidFill>
                  <a:schemeClr val="tx1"/>
                </a:solidFill>
                <a:effectLst/>
                <a:latin typeface="Calibri" panose="020F0502020204030204" pitchFamily="34" charset="0"/>
                <a:ea typeface="+mn-ea"/>
                <a:cs typeface="+mn-cs"/>
              </a:rPr>
              <a:t>st</a:t>
            </a:r>
            <a:r>
              <a:rPr lang="en-US" sz="1200" kern="1200" dirty="0">
                <a:solidFill>
                  <a:schemeClr val="tx1"/>
                </a:solidFill>
                <a:effectLst/>
                <a:latin typeface="Calibri" panose="020F0502020204030204" pitchFamily="34" charset="0"/>
                <a:ea typeface="+mn-ea"/>
                <a:cs typeface="+mn-cs"/>
              </a:rPr>
              <a:t> century.</a:t>
            </a:r>
          </a:p>
          <a:p>
            <a:endParaRPr lang="en-US" dirty="0"/>
          </a:p>
        </p:txBody>
      </p:sp>
      <p:sp>
        <p:nvSpPr>
          <p:cNvPr id="4" name="Slide Number Placeholder 3"/>
          <p:cNvSpPr>
            <a:spLocks noGrp="1"/>
          </p:cNvSpPr>
          <p:nvPr>
            <p:ph type="sldNum" sz="quarter" idx="10"/>
          </p:nvPr>
        </p:nvSpPr>
        <p:spPr/>
        <p:txBody>
          <a:bodyPr/>
          <a:lstStyle/>
          <a:p>
            <a:pPr marL="0" marR="0" lvl="0" indent="0" algn="r" defTabSz="936625" rtl="0" eaLnBrk="1" fontAlgn="base" latinLnBrk="0" hangingPunct="1">
              <a:lnSpc>
                <a:spcPct val="100000"/>
              </a:lnSpc>
              <a:spcBef>
                <a:spcPct val="0"/>
              </a:spcBef>
              <a:spcAft>
                <a:spcPct val="0"/>
              </a:spcAft>
              <a:buClrTx/>
              <a:buSzTx/>
              <a:buFontTx/>
              <a:buNone/>
              <a:tabLst/>
              <a:defRPr/>
            </a:pPr>
            <a:fld id="{F9F08466-AEA7-4FC0-9459-6A32F61DA297}" type="slidenum">
              <a:rPr kumimoji="0" lang="en-US" sz="1300" b="0" i="0" u="none" strike="noStrike" kern="1200" cap="none" spc="0" normalizeH="0" baseline="0" noProof="0" smtClean="0">
                <a:ln>
                  <a:noFill/>
                </a:ln>
                <a:solidFill>
                  <a:srgbClr val="000000"/>
                </a:solidFill>
                <a:effectLst/>
                <a:uLnTx/>
                <a:uFillTx/>
                <a:latin typeface="Arial" charset="0"/>
                <a:ea typeface="ＭＳ Ｐゴシック" pitchFamily="-106" charset="-128"/>
                <a:cs typeface="+mn-cs"/>
              </a:rPr>
              <a:pPr marL="0" marR="0" lvl="0" indent="0" algn="r" defTabSz="936625" rtl="0" eaLnBrk="1" fontAlgn="base" latinLnBrk="0" hangingPunct="1">
                <a:lnSpc>
                  <a:spcPct val="100000"/>
                </a:lnSpc>
                <a:spcBef>
                  <a:spcPct val="0"/>
                </a:spcBef>
                <a:spcAft>
                  <a:spcPct val="0"/>
                </a:spcAft>
                <a:buClrTx/>
                <a:buSzTx/>
                <a:buFontTx/>
                <a:buNone/>
                <a:tabLst/>
                <a:defRPr/>
              </a:pPr>
              <a:t>32</a:t>
            </a:fld>
            <a:endParaRPr kumimoji="0" lang="en-US" sz="1300" b="0" i="0" u="none" strike="noStrike" kern="1200" cap="none" spc="0" normalizeH="0" baseline="0" noProof="0" dirty="0">
              <a:ln>
                <a:noFill/>
              </a:ln>
              <a:solidFill>
                <a:srgbClr val="000000"/>
              </a:solidFill>
              <a:effectLst/>
              <a:uLnTx/>
              <a:uFillTx/>
              <a:latin typeface="Arial" charset="0"/>
              <a:ea typeface="ＭＳ Ｐゴシック" pitchFamily="-106" charset="-128"/>
              <a:cs typeface="+mn-cs"/>
            </a:endParaRPr>
          </a:p>
        </p:txBody>
      </p:sp>
    </p:spTree>
    <p:extLst>
      <p:ext uri="{BB962C8B-B14F-4D97-AF65-F5344CB8AC3E}">
        <p14:creationId xmlns:p14="http://schemas.microsoft.com/office/powerpoint/2010/main" val="31514508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36625" rtl="0" eaLnBrk="1" fontAlgn="base" latinLnBrk="0" hangingPunct="1">
              <a:lnSpc>
                <a:spcPct val="100000"/>
              </a:lnSpc>
              <a:spcBef>
                <a:spcPct val="0"/>
              </a:spcBef>
              <a:spcAft>
                <a:spcPct val="0"/>
              </a:spcAft>
              <a:buClrTx/>
              <a:buSzTx/>
              <a:buFontTx/>
              <a:buNone/>
              <a:tabLst/>
              <a:defRPr/>
            </a:pPr>
            <a:fld id="{F9F08466-AEA7-4FC0-9459-6A32F61DA297}" type="slidenum">
              <a:rPr kumimoji="0" lang="en-US" sz="1300" b="0" i="0" u="none" strike="noStrike" kern="1200" cap="none" spc="0" normalizeH="0" baseline="0" noProof="0" smtClean="0">
                <a:ln>
                  <a:noFill/>
                </a:ln>
                <a:solidFill>
                  <a:srgbClr val="000000"/>
                </a:solidFill>
                <a:effectLst/>
                <a:uLnTx/>
                <a:uFillTx/>
                <a:latin typeface="Arial" charset="0"/>
                <a:ea typeface="ＭＳ Ｐゴシック" pitchFamily="-106" charset="-128"/>
                <a:cs typeface="+mn-cs"/>
              </a:rPr>
              <a:pPr marL="0" marR="0" lvl="0" indent="0" algn="r" defTabSz="936625" rtl="0" eaLnBrk="1" fontAlgn="base" latinLnBrk="0" hangingPunct="1">
                <a:lnSpc>
                  <a:spcPct val="100000"/>
                </a:lnSpc>
                <a:spcBef>
                  <a:spcPct val="0"/>
                </a:spcBef>
                <a:spcAft>
                  <a:spcPct val="0"/>
                </a:spcAft>
                <a:buClrTx/>
                <a:buSzTx/>
                <a:buFontTx/>
                <a:buNone/>
                <a:tabLst/>
                <a:defRPr/>
              </a:pPr>
              <a:t>33</a:t>
            </a:fld>
            <a:endParaRPr kumimoji="0" lang="en-US" sz="1300" b="0" i="0" u="none" strike="noStrike" kern="1200" cap="none" spc="0" normalizeH="0" baseline="0" noProof="0" dirty="0">
              <a:ln>
                <a:noFill/>
              </a:ln>
              <a:solidFill>
                <a:srgbClr val="000000"/>
              </a:solidFill>
              <a:effectLst/>
              <a:uLnTx/>
              <a:uFillTx/>
              <a:latin typeface="Arial" charset="0"/>
              <a:ea typeface="ＭＳ Ｐゴシック" pitchFamily="-106" charset="-128"/>
              <a:cs typeface="+mn-cs"/>
            </a:endParaRPr>
          </a:p>
        </p:txBody>
      </p:sp>
    </p:spTree>
    <p:extLst>
      <p:ext uri="{BB962C8B-B14F-4D97-AF65-F5344CB8AC3E}">
        <p14:creationId xmlns:p14="http://schemas.microsoft.com/office/powerpoint/2010/main" val="3592534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25F754-2439-4458-8B6C-0EFE2366D49B}" type="slidenum">
              <a:rPr lang="en-US" smtClean="0"/>
              <a:t>2</a:t>
            </a:fld>
            <a:endParaRPr lang="en-US"/>
          </a:p>
        </p:txBody>
      </p:sp>
    </p:spTree>
    <p:extLst>
      <p:ext uri="{BB962C8B-B14F-4D97-AF65-F5344CB8AC3E}">
        <p14:creationId xmlns:p14="http://schemas.microsoft.com/office/powerpoint/2010/main" val="35949672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36625" rtl="0" eaLnBrk="1" fontAlgn="base" latinLnBrk="0" hangingPunct="1">
              <a:lnSpc>
                <a:spcPct val="100000"/>
              </a:lnSpc>
              <a:spcBef>
                <a:spcPct val="0"/>
              </a:spcBef>
              <a:spcAft>
                <a:spcPct val="0"/>
              </a:spcAft>
              <a:buClrTx/>
              <a:buSzTx/>
              <a:buFontTx/>
              <a:buNone/>
              <a:tabLst/>
              <a:defRPr/>
            </a:pPr>
            <a:fld id="{F9F08466-AEA7-4FC0-9459-6A32F61DA297}" type="slidenum">
              <a:rPr kumimoji="0" lang="en-US" sz="1300" b="0" i="0" u="none" strike="noStrike" kern="1200" cap="none" spc="0" normalizeH="0" baseline="0" noProof="0" smtClean="0">
                <a:ln>
                  <a:noFill/>
                </a:ln>
                <a:solidFill>
                  <a:srgbClr val="000000"/>
                </a:solidFill>
                <a:effectLst/>
                <a:uLnTx/>
                <a:uFillTx/>
                <a:latin typeface="Arial" charset="0"/>
                <a:ea typeface="ＭＳ Ｐゴシック" pitchFamily="-106" charset="-128"/>
                <a:cs typeface="+mn-cs"/>
              </a:rPr>
              <a:pPr marL="0" marR="0" lvl="0" indent="0" algn="r" defTabSz="936625" rtl="0" eaLnBrk="1" fontAlgn="base" latinLnBrk="0" hangingPunct="1">
                <a:lnSpc>
                  <a:spcPct val="100000"/>
                </a:lnSpc>
                <a:spcBef>
                  <a:spcPct val="0"/>
                </a:spcBef>
                <a:spcAft>
                  <a:spcPct val="0"/>
                </a:spcAft>
                <a:buClrTx/>
                <a:buSzTx/>
                <a:buFontTx/>
                <a:buNone/>
                <a:tabLst/>
                <a:defRPr/>
              </a:pPr>
              <a:t>34</a:t>
            </a:fld>
            <a:endParaRPr kumimoji="0" lang="en-US" sz="1300" b="0" i="0" u="none" strike="noStrike" kern="1200" cap="none" spc="0" normalizeH="0" baseline="0" noProof="0" dirty="0">
              <a:ln>
                <a:noFill/>
              </a:ln>
              <a:solidFill>
                <a:srgbClr val="000000"/>
              </a:solidFill>
              <a:effectLst/>
              <a:uLnTx/>
              <a:uFillTx/>
              <a:latin typeface="Arial" charset="0"/>
              <a:ea typeface="ＭＳ Ｐゴシック" pitchFamily="-106" charset="-128"/>
              <a:cs typeface="+mn-cs"/>
            </a:endParaRPr>
          </a:p>
        </p:txBody>
      </p:sp>
    </p:spTree>
    <p:extLst>
      <p:ext uri="{BB962C8B-B14F-4D97-AF65-F5344CB8AC3E}">
        <p14:creationId xmlns:p14="http://schemas.microsoft.com/office/powerpoint/2010/main" val="28862362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36625" rtl="0" eaLnBrk="1" fontAlgn="base" latinLnBrk="0" hangingPunct="1">
              <a:lnSpc>
                <a:spcPct val="100000"/>
              </a:lnSpc>
              <a:spcBef>
                <a:spcPct val="0"/>
              </a:spcBef>
              <a:spcAft>
                <a:spcPct val="0"/>
              </a:spcAft>
              <a:buClrTx/>
              <a:buSzTx/>
              <a:buFontTx/>
              <a:buNone/>
              <a:tabLst/>
              <a:defRPr/>
            </a:pPr>
            <a:fld id="{F9F08466-AEA7-4FC0-9459-6A32F61DA297}" type="slidenum">
              <a:rPr kumimoji="0" lang="en-US" sz="1300" b="0" i="0" u="none" strike="noStrike" kern="1200" cap="none" spc="0" normalizeH="0" baseline="0" noProof="0" smtClean="0">
                <a:ln>
                  <a:noFill/>
                </a:ln>
                <a:solidFill>
                  <a:srgbClr val="000000"/>
                </a:solidFill>
                <a:effectLst/>
                <a:uLnTx/>
                <a:uFillTx/>
                <a:latin typeface="Arial" charset="0"/>
                <a:ea typeface="ＭＳ Ｐゴシック" pitchFamily="-106" charset="-128"/>
                <a:cs typeface="+mn-cs"/>
              </a:rPr>
              <a:pPr marL="0" marR="0" lvl="0" indent="0" algn="r" defTabSz="936625" rtl="0" eaLnBrk="1" fontAlgn="base" latinLnBrk="0" hangingPunct="1">
                <a:lnSpc>
                  <a:spcPct val="100000"/>
                </a:lnSpc>
                <a:spcBef>
                  <a:spcPct val="0"/>
                </a:spcBef>
                <a:spcAft>
                  <a:spcPct val="0"/>
                </a:spcAft>
                <a:buClrTx/>
                <a:buSzTx/>
                <a:buFontTx/>
                <a:buNone/>
                <a:tabLst/>
                <a:defRPr/>
              </a:pPr>
              <a:t>35</a:t>
            </a:fld>
            <a:endParaRPr kumimoji="0" lang="en-US" sz="1300" b="0" i="0" u="none" strike="noStrike" kern="1200" cap="none" spc="0" normalizeH="0" baseline="0" noProof="0" dirty="0">
              <a:ln>
                <a:noFill/>
              </a:ln>
              <a:solidFill>
                <a:srgbClr val="000000"/>
              </a:solidFill>
              <a:effectLst/>
              <a:uLnTx/>
              <a:uFillTx/>
              <a:latin typeface="Arial" charset="0"/>
              <a:ea typeface="ＭＳ Ｐゴシック" pitchFamily="-106" charset="-128"/>
              <a:cs typeface="+mn-cs"/>
            </a:endParaRPr>
          </a:p>
        </p:txBody>
      </p:sp>
    </p:spTree>
    <p:extLst>
      <p:ext uri="{BB962C8B-B14F-4D97-AF65-F5344CB8AC3E}">
        <p14:creationId xmlns:p14="http://schemas.microsoft.com/office/powerpoint/2010/main" val="24738554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36625" rtl="0" eaLnBrk="1" fontAlgn="base" latinLnBrk="0" hangingPunct="1">
              <a:lnSpc>
                <a:spcPct val="100000"/>
              </a:lnSpc>
              <a:spcBef>
                <a:spcPct val="0"/>
              </a:spcBef>
              <a:spcAft>
                <a:spcPct val="0"/>
              </a:spcAft>
              <a:buClrTx/>
              <a:buSzTx/>
              <a:buFontTx/>
              <a:buNone/>
              <a:tabLst/>
              <a:defRPr/>
            </a:pPr>
            <a:fld id="{F9F08466-AEA7-4FC0-9459-6A32F61DA297}" type="slidenum">
              <a:rPr kumimoji="0" lang="en-US" sz="1300" b="0" i="0" u="none" strike="noStrike" kern="1200" cap="none" spc="0" normalizeH="0" baseline="0" noProof="0" smtClean="0">
                <a:ln>
                  <a:noFill/>
                </a:ln>
                <a:solidFill>
                  <a:srgbClr val="000000"/>
                </a:solidFill>
                <a:effectLst/>
                <a:uLnTx/>
                <a:uFillTx/>
                <a:latin typeface="Arial" charset="0"/>
                <a:ea typeface="ＭＳ Ｐゴシック" pitchFamily="-106" charset="-128"/>
                <a:cs typeface="+mn-cs"/>
              </a:rPr>
              <a:pPr marL="0" marR="0" lvl="0" indent="0" algn="r" defTabSz="936625" rtl="0" eaLnBrk="1" fontAlgn="base" latinLnBrk="0" hangingPunct="1">
                <a:lnSpc>
                  <a:spcPct val="100000"/>
                </a:lnSpc>
                <a:spcBef>
                  <a:spcPct val="0"/>
                </a:spcBef>
                <a:spcAft>
                  <a:spcPct val="0"/>
                </a:spcAft>
                <a:buClrTx/>
                <a:buSzTx/>
                <a:buFontTx/>
                <a:buNone/>
                <a:tabLst/>
                <a:defRPr/>
              </a:pPr>
              <a:t>36</a:t>
            </a:fld>
            <a:endParaRPr kumimoji="0" lang="en-US" sz="1300" b="0" i="0" u="none" strike="noStrike" kern="1200" cap="none" spc="0" normalizeH="0" baseline="0" noProof="0" dirty="0">
              <a:ln>
                <a:noFill/>
              </a:ln>
              <a:solidFill>
                <a:srgbClr val="000000"/>
              </a:solidFill>
              <a:effectLst/>
              <a:uLnTx/>
              <a:uFillTx/>
              <a:latin typeface="Arial" charset="0"/>
              <a:ea typeface="ＭＳ Ｐゴシック" pitchFamily="-106" charset="-128"/>
              <a:cs typeface="+mn-cs"/>
            </a:endParaRPr>
          </a:p>
        </p:txBody>
      </p:sp>
    </p:spTree>
    <p:extLst>
      <p:ext uri="{BB962C8B-B14F-4D97-AF65-F5344CB8AC3E}">
        <p14:creationId xmlns:p14="http://schemas.microsoft.com/office/powerpoint/2010/main" val="21960999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Calibri" panose="020F0502020204030204" pitchFamily="34" charset="0"/>
                <a:ea typeface="+mn-ea"/>
                <a:cs typeface="+mn-cs"/>
              </a:rPr>
              <a:t>Minnesota has shifted to a much wetter and warmer climate in the past several decades. Compared to 20th century averages, all but two years since 1970 have been some combination of wet and/or warm, </a:t>
            </a:r>
            <a:r>
              <a:rPr lang="en-US" sz="1200" b="1" kern="1200" dirty="0">
                <a:solidFill>
                  <a:schemeClr val="tx1"/>
                </a:solidFill>
                <a:effectLst/>
                <a:latin typeface="Calibri" panose="020F0502020204030204" pitchFamily="34" charset="0"/>
                <a:ea typeface="+mn-ea"/>
                <a:cs typeface="+mn-cs"/>
              </a:rPr>
              <a:t>and each of the ten combined wettest and warmest years on record all occurred from 1998 onward</a:t>
            </a:r>
            <a:r>
              <a:rPr lang="en-US" sz="1200" kern="1200" dirty="0">
                <a:solidFill>
                  <a:schemeClr val="tx1"/>
                </a:solidFill>
                <a:effectLst/>
                <a:latin typeface="Calibri" panose="020F0502020204030204" pitchFamily="34" charset="0"/>
                <a:ea typeface="+mn-ea"/>
                <a:cs typeface="+mn-cs"/>
              </a:rPr>
              <a:t>. Although the climate will to vary from year to year, with occasional cool or dry years, climate scientists expect these increases to continue through the 21</a:t>
            </a:r>
            <a:r>
              <a:rPr lang="en-US" sz="1200" kern="1200" baseline="30000" dirty="0">
                <a:solidFill>
                  <a:schemeClr val="tx1"/>
                </a:solidFill>
                <a:effectLst/>
                <a:latin typeface="Calibri" panose="020F0502020204030204" pitchFamily="34" charset="0"/>
                <a:ea typeface="+mn-ea"/>
                <a:cs typeface="+mn-cs"/>
              </a:rPr>
              <a:t>st</a:t>
            </a:r>
            <a:r>
              <a:rPr lang="en-US" sz="1200" kern="1200" dirty="0">
                <a:solidFill>
                  <a:schemeClr val="tx1"/>
                </a:solidFill>
                <a:effectLst/>
                <a:latin typeface="Calibri" panose="020F0502020204030204" pitchFamily="34" charset="0"/>
                <a:ea typeface="+mn-ea"/>
                <a:cs typeface="+mn-cs"/>
              </a:rPr>
              <a:t> century.</a:t>
            </a:r>
          </a:p>
          <a:p>
            <a:endParaRPr lang="en-US" dirty="0"/>
          </a:p>
        </p:txBody>
      </p:sp>
      <p:sp>
        <p:nvSpPr>
          <p:cNvPr id="4" name="Slide Number Placeholder 3"/>
          <p:cNvSpPr>
            <a:spLocks noGrp="1"/>
          </p:cNvSpPr>
          <p:nvPr>
            <p:ph type="sldNum" sz="quarter" idx="10"/>
          </p:nvPr>
        </p:nvSpPr>
        <p:spPr/>
        <p:txBody>
          <a:bodyPr/>
          <a:lstStyle/>
          <a:p>
            <a:pPr marL="0" marR="0" lvl="0" indent="0" algn="r" defTabSz="936625" rtl="0" eaLnBrk="1" fontAlgn="base" latinLnBrk="0" hangingPunct="1">
              <a:lnSpc>
                <a:spcPct val="100000"/>
              </a:lnSpc>
              <a:spcBef>
                <a:spcPct val="0"/>
              </a:spcBef>
              <a:spcAft>
                <a:spcPct val="0"/>
              </a:spcAft>
              <a:buClrTx/>
              <a:buSzTx/>
              <a:buFontTx/>
              <a:buNone/>
              <a:tabLst/>
              <a:defRPr/>
            </a:pPr>
            <a:fld id="{F9F08466-AEA7-4FC0-9459-6A32F61DA297}" type="slidenum">
              <a:rPr kumimoji="0" lang="en-US" sz="1300" b="0" i="0" u="none" strike="noStrike" kern="1200" cap="none" spc="0" normalizeH="0" baseline="0" noProof="0" smtClean="0">
                <a:ln>
                  <a:noFill/>
                </a:ln>
                <a:solidFill>
                  <a:srgbClr val="000000"/>
                </a:solidFill>
                <a:effectLst/>
                <a:uLnTx/>
                <a:uFillTx/>
                <a:latin typeface="Arial" charset="0"/>
                <a:ea typeface="ＭＳ Ｐゴシック" pitchFamily="-106" charset="-128"/>
                <a:cs typeface="+mn-cs"/>
              </a:rPr>
              <a:pPr marL="0" marR="0" lvl="0" indent="0" algn="r" defTabSz="936625" rtl="0" eaLnBrk="1" fontAlgn="base" latinLnBrk="0" hangingPunct="1">
                <a:lnSpc>
                  <a:spcPct val="100000"/>
                </a:lnSpc>
                <a:spcBef>
                  <a:spcPct val="0"/>
                </a:spcBef>
                <a:spcAft>
                  <a:spcPct val="0"/>
                </a:spcAft>
                <a:buClrTx/>
                <a:buSzTx/>
                <a:buFontTx/>
                <a:buNone/>
                <a:tabLst/>
                <a:defRPr/>
              </a:pPr>
              <a:t>37</a:t>
            </a:fld>
            <a:endParaRPr kumimoji="0" lang="en-US" sz="1300" b="0" i="0" u="none" strike="noStrike" kern="1200" cap="none" spc="0" normalizeH="0" baseline="0" noProof="0" dirty="0">
              <a:ln>
                <a:noFill/>
              </a:ln>
              <a:solidFill>
                <a:srgbClr val="000000"/>
              </a:solidFill>
              <a:effectLst/>
              <a:uLnTx/>
              <a:uFillTx/>
              <a:latin typeface="Arial" charset="0"/>
              <a:ea typeface="ＭＳ Ｐゴシック" pitchFamily="-106" charset="-128"/>
              <a:cs typeface="+mn-cs"/>
            </a:endParaRPr>
          </a:p>
        </p:txBody>
      </p:sp>
    </p:spTree>
    <p:extLst>
      <p:ext uri="{BB962C8B-B14F-4D97-AF65-F5344CB8AC3E}">
        <p14:creationId xmlns:p14="http://schemas.microsoft.com/office/powerpoint/2010/main" val="11690495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Calibri" panose="020F0502020204030204" pitchFamily="34" charset="0"/>
                <a:ea typeface="+mn-ea"/>
                <a:cs typeface="+mn-cs"/>
              </a:rPr>
              <a:t>Minnesota has shifted to a much wetter and warmer climate in the past several decades. Compared to 20th century averages, all but two years since 1970 have been some combination of wet and/or warm, </a:t>
            </a:r>
            <a:r>
              <a:rPr lang="en-US" sz="1200" b="1" kern="1200" dirty="0">
                <a:solidFill>
                  <a:schemeClr val="tx1"/>
                </a:solidFill>
                <a:effectLst/>
                <a:latin typeface="Calibri" panose="020F0502020204030204" pitchFamily="34" charset="0"/>
                <a:ea typeface="+mn-ea"/>
                <a:cs typeface="+mn-cs"/>
              </a:rPr>
              <a:t>and each of the ten combined wettest and warmest years on record all occurred from 1998 onward</a:t>
            </a:r>
            <a:r>
              <a:rPr lang="en-US" sz="1200" kern="1200" dirty="0">
                <a:solidFill>
                  <a:schemeClr val="tx1"/>
                </a:solidFill>
                <a:effectLst/>
                <a:latin typeface="Calibri" panose="020F0502020204030204" pitchFamily="34" charset="0"/>
                <a:ea typeface="+mn-ea"/>
                <a:cs typeface="+mn-cs"/>
              </a:rPr>
              <a:t>. Although the climate will to vary from year to year, with occasional cool or dry years, climate scientists expect these increases to continue through the 21</a:t>
            </a:r>
            <a:r>
              <a:rPr lang="en-US" sz="1200" kern="1200" baseline="30000" dirty="0">
                <a:solidFill>
                  <a:schemeClr val="tx1"/>
                </a:solidFill>
                <a:effectLst/>
                <a:latin typeface="Calibri" panose="020F0502020204030204" pitchFamily="34" charset="0"/>
                <a:ea typeface="+mn-ea"/>
                <a:cs typeface="+mn-cs"/>
              </a:rPr>
              <a:t>st</a:t>
            </a:r>
            <a:r>
              <a:rPr lang="en-US" sz="1200" kern="1200" dirty="0">
                <a:solidFill>
                  <a:schemeClr val="tx1"/>
                </a:solidFill>
                <a:effectLst/>
                <a:latin typeface="Calibri" panose="020F0502020204030204" pitchFamily="34" charset="0"/>
                <a:ea typeface="+mn-ea"/>
                <a:cs typeface="+mn-cs"/>
              </a:rPr>
              <a:t> century.</a:t>
            </a:r>
          </a:p>
          <a:p>
            <a:endParaRPr lang="en-US" dirty="0"/>
          </a:p>
        </p:txBody>
      </p:sp>
      <p:sp>
        <p:nvSpPr>
          <p:cNvPr id="4" name="Slide Number Placeholder 3"/>
          <p:cNvSpPr>
            <a:spLocks noGrp="1"/>
          </p:cNvSpPr>
          <p:nvPr>
            <p:ph type="sldNum" sz="quarter" idx="10"/>
          </p:nvPr>
        </p:nvSpPr>
        <p:spPr/>
        <p:txBody>
          <a:bodyPr/>
          <a:lstStyle/>
          <a:p>
            <a:pPr marL="0" marR="0" lvl="0" indent="0" algn="r" defTabSz="936625" rtl="0" eaLnBrk="1" fontAlgn="base" latinLnBrk="0" hangingPunct="1">
              <a:lnSpc>
                <a:spcPct val="100000"/>
              </a:lnSpc>
              <a:spcBef>
                <a:spcPct val="0"/>
              </a:spcBef>
              <a:spcAft>
                <a:spcPct val="0"/>
              </a:spcAft>
              <a:buClrTx/>
              <a:buSzTx/>
              <a:buFontTx/>
              <a:buNone/>
              <a:tabLst/>
              <a:defRPr/>
            </a:pPr>
            <a:fld id="{F9F08466-AEA7-4FC0-9459-6A32F61DA297}" type="slidenum">
              <a:rPr kumimoji="0" lang="en-US" sz="1300" b="0" i="0" u="none" strike="noStrike" kern="1200" cap="none" spc="0" normalizeH="0" baseline="0" noProof="0" smtClean="0">
                <a:ln>
                  <a:noFill/>
                </a:ln>
                <a:solidFill>
                  <a:srgbClr val="000000"/>
                </a:solidFill>
                <a:effectLst/>
                <a:uLnTx/>
                <a:uFillTx/>
                <a:latin typeface="Arial" charset="0"/>
                <a:ea typeface="ＭＳ Ｐゴシック" pitchFamily="-106" charset="-128"/>
                <a:cs typeface="+mn-cs"/>
              </a:rPr>
              <a:pPr marL="0" marR="0" lvl="0" indent="0" algn="r" defTabSz="936625" rtl="0" eaLnBrk="1" fontAlgn="base" latinLnBrk="0" hangingPunct="1">
                <a:lnSpc>
                  <a:spcPct val="100000"/>
                </a:lnSpc>
                <a:spcBef>
                  <a:spcPct val="0"/>
                </a:spcBef>
                <a:spcAft>
                  <a:spcPct val="0"/>
                </a:spcAft>
                <a:buClrTx/>
                <a:buSzTx/>
                <a:buFontTx/>
                <a:buNone/>
                <a:tabLst/>
                <a:defRPr/>
              </a:pPr>
              <a:t>38</a:t>
            </a:fld>
            <a:endParaRPr kumimoji="0" lang="en-US" sz="1300" b="0" i="0" u="none" strike="noStrike" kern="1200" cap="none" spc="0" normalizeH="0" baseline="0" noProof="0" dirty="0">
              <a:ln>
                <a:noFill/>
              </a:ln>
              <a:solidFill>
                <a:srgbClr val="000000"/>
              </a:solidFill>
              <a:effectLst/>
              <a:uLnTx/>
              <a:uFillTx/>
              <a:latin typeface="Arial" charset="0"/>
              <a:ea typeface="ＭＳ Ｐゴシック" pitchFamily="-106" charset="-128"/>
              <a:cs typeface="+mn-cs"/>
            </a:endParaRPr>
          </a:p>
        </p:txBody>
      </p:sp>
    </p:spTree>
    <p:extLst>
      <p:ext uri="{BB962C8B-B14F-4D97-AF65-F5344CB8AC3E}">
        <p14:creationId xmlns:p14="http://schemas.microsoft.com/office/powerpoint/2010/main" val="18276917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Calibri" panose="020F0502020204030204" pitchFamily="34" charset="0"/>
                <a:ea typeface="+mn-ea"/>
                <a:cs typeface="+mn-cs"/>
              </a:rPr>
              <a:t>Minnesota has shifted to a much wetter and warmer climate in the past several decades. Compared to 20th century averages, all but two years since 1970 have been some combination of wet and/or warm, </a:t>
            </a:r>
            <a:r>
              <a:rPr lang="en-US" sz="1200" b="1" kern="1200" dirty="0">
                <a:solidFill>
                  <a:schemeClr val="tx1"/>
                </a:solidFill>
                <a:effectLst/>
                <a:latin typeface="Calibri" panose="020F0502020204030204" pitchFamily="34" charset="0"/>
                <a:ea typeface="+mn-ea"/>
                <a:cs typeface="+mn-cs"/>
              </a:rPr>
              <a:t>and each of the ten combined wettest and warmest years on record all occurred from 1998 onward</a:t>
            </a:r>
            <a:r>
              <a:rPr lang="en-US" sz="1200" kern="1200" dirty="0">
                <a:solidFill>
                  <a:schemeClr val="tx1"/>
                </a:solidFill>
                <a:effectLst/>
                <a:latin typeface="Calibri" panose="020F0502020204030204" pitchFamily="34" charset="0"/>
                <a:ea typeface="+mn-ea"/>
                <a:cs typeface="+mn-cs"/>
              </a:rPr>
              <a:t>. Although the climate will to vary from year to year, with occasional cool or dry years, climate scientists expect these increases to continue through the 21</a:t>
            </a:r>
            <a:r>
              <a:rPr lang="en-US" sz="1200" kern="1200" baseline="30000" dirty="0">
                <a:solidFill>
                  <a:schemeClr val="tx1"/>
                </a:solidFill>
                <a:effectLst/>
                <a:latin typeface="Calibri" panose="020F0502020204030204" pitchFamily="34" charset="0"/>
                <a:ea typeface="+mn-ea"/>
                <a:cs typeface="+mn-cs"/>
              </a:rPr>
              <a:t>st</a:t>
            </a:r>
            <a:r>
              <a:rPr lang="en-US" sz="1200" kern="1200" dirty="0">
                <a:solidFill>
                  <a:schemeClr val="tx1"/>
                </a:solidFill>
                <a:effectLst/>
                <a:latin typeface="Calibri" panose="020F0502020204030204" pitchFamily="34" charset="0"/>
                <a:ea typeface="+mn-ea"/>
                <a:cs typeface="+mn-cs"/>
              </a:rPr>
              <a:t> century.</a:t>
            </a:r>
          </a:p>
          <a:p>
            <a:endParaRPr lang="en-US" dirty="0"/>
          </a:p>
        </p:txBody>
      </p:sp>
      <p:sp>
        <p:nvSpPr>
          <p:cNvPr id="4" name="Slide Number Placeholder 3"/>
          <p:cNvSpPr>
            <a:spLocks noGrp="1"/>
          </p:cNvSpPr>
          <p:nvPr>
            <p:ph type="sldNum" sz="quarter" idx="10"/>
          </p:nvPr>
        </p:nvSpPr>
        <p:spPr/>
        <p:txBody>
          <a:bodyPr/>
          <a:lstStyle/>
          <a:p>
            <a:pPr marL="0" marR="0" lvl="0" indent="0" algn="r" defTabSz="936625" rtl="0" eaLnBrk="1" fontAlgn="base" latinLnBrk="0" hangingPunct="1">
              <a:lnSpc>
                <a:spcPct val="100000"/>
              </a:lnSpc>
              <a:spcBef>
                <a:spcPct val="0"/>
              </a:spcBef>
              <a:spcAft>
                <a:spcPct val="0"/>
              </a:spcAft>
              <a:buClrTx/>
              <a:buSzTx/>
              <a:buFontTx/>
              <a:buNone/>
              <a:tabLst/>
              <a:defRPr/>
            </a:pPr>
            <a:fld id="{F9F08466-AEA7-4FC0-9459-6A32F61DA297}" type="slidenum">
              <a:rPr kumimoji="0" lang="en-US" sz="1300" b="0" i="0" u="none" strike="noStrike" kern="1200" cap="none" spc="0" normalizeH="0" baseline="0" noProof="0" smtClean="0">
                <a:ln>
                  <a:noFill/>
                </a:ln>
                <a:solidFill>
                  <a:srgbClr val="000000"/>
                </a:solidFill>
                <a:effectLst/>
                <a:uLnTx/>
                <a:uFillTx/>
                <a:latin typeface="Arial" charset="0"/>
                <a:ea typeface="ＭＳ Ｐゴシック" pitchFamily="-106" charset="-128"/>
                <a:cs typeface="+mn-cs"/>
              </a:rPr>
              <a:pPr marL="0" marR="0" lvl="0" indent="0" algn="r" defTabSz="936625" rtl="0" eaLnBrk="1" fontAlgn="base" latinLnBrk="0" hangingPunct="1">
                <a:lnSpc>
                  <a:spcPct val="100000"/>
                </a:lnSpc>
                <a:spcBef>
                  <a:spcPct val="0"/>
                </a:spcBef>
                <a:spcAft>
                  <a:spcPct val="0"/>
                </a:spcAft>
                <a:buClrTx/>
                <a:buSzTx/>
                <a:buFontTx/>
                <a:buNone/>
                <a:tabLst/>
                <a:defRPr/>
              </a:pPr>
              <a:t>39</a:t>
            </a:fld>
            <a:endParaRPr kumimoji="0" lang="en-US" sz="1300" b="0" i="0" u="none" strike="noStrike" kern="1200" cap="none" spc="0" normalizeH="0" baseline="0" noProof="0" dirty="0">
              <a:ln>
                <a:noFill/>
              </a:ln>
              <a:solidFill>
                <a:srgbClr val="000000"/>
              </a:solidFill>
              <a:effectLst/>
              <a:uLnTx/>
              <a:uFillTx/>
              <a:latin typeface="Arial" charset="0"/>
              <a:ea typeface="ＭＳ Ｐゴシック" pitchFamily="-106" charset="-128"/>
              <a:cs typeface="+mn-cs"/>
            </a:endParaRPr>
          </a:p>
        </p:txBody>
      </p:sp>
    </p:spTree>
    <p:extLst>
      <p:ext uri="{BB962C8B-B14F-4D97-AF65-F5344CB8AC3E}">
        <p14:creationId xmlns:p14="http://schemas.microsoft.com/office/powerpoint/2010/main" val="36038931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50B44874-2A36-465C-BD42-2596A1C5E946}" type="slidenum">
              <a:rPr lang="en-US" smtClean="0"/>
              <a:pPr>
                <a:defRPr/>
              </a:pPr>
              <a:t>41</a:t>
            </a:fld>
            <a:endParaRPr lang="en-US"/>
          </a:p>
        </p:txBody>
      </p:sp>
    </p:spTree>
    <p:extLst>
      <p:ext uri="{BB962C8B-B14F-4D97-AF65-F5344CB8AC3E}">
        <p14:creationId xmlns:p14="http://schemas.microsoft.com/office/powerpoint/2010/main" val="25941912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44BF4775-B3BC-49FF-BEBB-6A6856C9FE71}" type="slidenum">
              <a:rPr lang="en-US" smtClean="0">
                <a:solidFill>
                  <a:prstClr val="black"/>
                </a:solidFill>
              </a:rPr>
              <a:pPr/>
              <a:t>42</a:t>
            </a:fld>
            <a:endParaRPr lang="en-US">
              <a:solidFill>
                <a:prstClr val="black"/>
              </a:solidFill>
            </a:endParaRPr>
          </a:p>
        </p:txBody>
      </p:sp>
    </p:spTree>
    <p:extLst>
      <p:ext uri="{BB962C8B-B14F-4D97-AF65-F5344CB8AC3E}">
        <p14:creationId xmlns:p14="http://schemas.microsoft.com/office/powerpoint/2010/main" val="37121273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First</a:t>
            </a:r>
            <a:r>
              <a:rPr lang="en-US" baseline="0" dirty="0"/>
              <a:t> fall frost moving later in the year by roughly the same amount…..</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36625" rtl="0" eaLnBrk="1" fontAlgn="base" latinLnBrk="0" hangingPunct="1">
              <a:lnSpc>
                <a:spcPct val="100000"/>
              </a:lnSpc>
              <a:spcBef>
                <a:spcPct val="0"/>
              </a:spcBef>
              <a:spcAft>
                <a:spcPct val="0"/>
              </a:spcAft>
              <a:buClrTx/>
              <a:buSzTx/>
              <a:buFontTx/>
              <a:buNone/>
              <a:tabLst/>
              <a:defRPr/>
            </a:pPr>
            <a:fld id="{44BF4775-B3BC-49FF-BEBB-6A6856C9FE71}" type="slidenum">
              <a:rPr kumimoji="0" lang="en-US" sz="1300" b="0" i="0" u="none" strike="noStrike" kern="1200" cap="none" spc="0" normalizeH="0" baseline="0" noProof="0" smtClean="0">
                <a:ln>
                  <a:noFill/>
                </a:ln>
                <a:solidFill>
                  <a:prstClr val="black"/>
                </a:solidFill>
                <a:effectLst/>
                <a:uLnTx/>
                <a:uFillTx/>
                <a:latin typeface="Arial" charset="0"/>
                <a:ea typeface="ＭＳ Ｐゴシック" pitchFamily="-106" charset="-128"/>
                <a:cs typeface="+mn-cs"/>
              </a:rPr>
              <a:pPr marL="0" marR="0" lvl="0" indent="0" algn="r" defTabSz="936625" rtl="0" eaLnBrk="1" fontAlgn="base" latinLnBrk="0" hangingPunct="1">
                <a:lnSpc>
                  <a:spcPct val="100000"/>
                </a:lnSpc>
                <a:spcBef>
                  <a:spcPct val="0"/>
                </a:spcBef>
                <a:spcAft>
                  <a:spcPct val="0"/>
                </a:spcAft>
                <a:buClrTx/>
                <a:buSzTx/>
                <a:buFontTx/>
                <a:buNone/>
                <a:tabLst/>
                <a:defRPr/>
              </a:pPr>
              <a:t>44</a:t>
            </a:fld>
            <a:endParaRPr kumimoji="0" lang="en-US" sz="1300" b="0" i="0" u="none" strike="noStrike" kern="1200" cap="none" spc="0" normalizeH="0" baseline="0" noProof="0">
              <a:ln>
                <a:noFill/>
              </a:ln>
              <a:solidFill>
                <a:prstClr val="black"/>
              </a:solidFill>
              <a:effectLst/>
              <a:uLnTx/>
              <a:uFillTx/>
              <a:latin typeface="Arial" charset="0"/>
              <a:ea typeface="ＭＳ Ｐゴシック" pitchFamily="-106" charset="-128"/>
              <a:cs typeface="+mn-cs"/>
            </a:endParaRPr>
          </a:p>
        </p:txBody>
      </p:sp>
    </p:spTree>
    <p:extLst>
      <p:ext uri="{BB962C8B-B14F-4D97-AF65-F5344CB8AC3E}">
        <p14:creationId xmlns:p14="http://schemas.microsoft.com/office/powerpoint/2010/main" val="42368850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Notaro</a:t>
            </a:r>
            <a:r>
              <a:rPr lang="en-US" altLang="en-US" baseline="0" dirty="0"/>
              <a:t> RegCM4</a:t>
            </a:r>
          </a:p>
          <a:p>
            <a:endParaRPr lang="en-US" altLang="en-US" baseline="0" dirty="0"/>
          </a:p>
          <a:p>
            <a:r>
              <a:rPr lang="en-US" altLang="en-US" baseline="0" dirty="0"/>
              <a:t>25km grid size</a:t>
            </a:r>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D9B89E0-01B3-4C5B-BDEB-A7FEA9CF349C}" type="slidenum">
              <a:rPr lang="en-US" altLang="en-US" smtClean="0">
                <a:solidFill>
                  <a:prstClr val="black"/>
                </a:solidFill>
              </a:rPr>
              <a:pPr/>
              <a:t>46</a:t>
            </a:fld>
            <a:endParaRPr lang="en-US" altLang="en-US">
              <a:solidFill>
                <a:prstClr val="black"/>
              </a:solidFill>
            </a:endParaRPr>
          </a:p>
        </p:txBody>
      </p:sp>
    </p:spTree>
    <p:extLst>
      <p:ext uri="{BB962C8B-B14F-4D97-AF65-F5344CB8AC3E}">
        <p14:creationId xmlns:p14="http://schemas.microsoft.com/office/powerpoint/2010/main" val="461680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Lake States: </a:t>
            </a:r>
          </a:p>
          <a:p>
            <a:pPr marL="171450" indent="-171450">
              <a:buFontTx/>
              <a:buChar char="-"/>
            </a:pPr>
            <a:r>
              <a:rPr lang="en-US" dirty="0"/>
              <a:t>we’re on the leading edge of climate change in many respects (our winters have the fastest rate of change in the lower 48) </a:t>
            </a:r>
          </a:p>
          <a:p>
            <a:pPr marL="171450" indent="-171450">
              <a:buFontTx/>
              <a:buChar char="-"/>
            </a:pPr>
            <a:r>
              <a:rPr lang="en-US" dirty="0"/>
              <a:t>We’re not on the “razors” edge” like some forested regions in the southwest, but we can look to those places for clear signals regarding the diverse ways that climate change can influence forest ecosystems</a:t>
            </a:r>
          </a:p>
          <a:p>
            <a:pPr marL="171450" indent="-171450">
              <a:buFontTx/>
              <a:buChar char="-"/>
            </a:pPr>
            <a:r>
              <a:rPr lang="en-US" dirty="0"/>
              <a:t>Our forest </a:t>
            </a:r>
            <a:r>
              <a:rPr lang="en-US" dirty="0" err="1"/>
              <a:t>ecossytems</a:t>
            </a:r>
            <a:r>
              <a:rPr lang="en-US" dirty="0"/>
              <a:t> evolved to tolerate and compete within a climate with 4 distinct seasons, cold and prolonged winters, etc. </a:t>
            </a:r>
          </a:p>
          <a:p>
            <a:pPr marL="171450" indent="-171450">
              <a:buFontTx/>
              <a:buChar char="-"/>
            </a:pPr>
            <a:r>
              <a:rPr lang="en-US" dirty="0" err="1"/>
              <a:t>Ongonig</a:t>
            </a:r>
            <a:r>
              <a:rPr lang="en-US" dirty="0"/>
              <a:t> and continued climate change will have numerous ecological effects</a:t>
            </a:r>
          </a:p>
          <a:p>
            <a:pPr marL="171450" indent="-171450">
              <a:buFontTx/>
              <a:buChar char="-"/>
            </a:pPr>
            <a:r>
              <a:rPr lang="en-US" dirty="0"/>
              <a:t>Climate change will also affect the way we conduct forest management, as the entire forest supply chain can be affected by swings and shifts in our seasonal conditions and episodic events. Add to this that some of our most valuable forest types (aspen, red pine) may be more vulnerable to climate change. </a:t>
            </a:r>
          </a:p>
          <a:p>
            <a:pPr marL="171450" indent="-171450">
              <a:buFontTx/>
              <a:buChar char="-"/>
            </a:pPr>
            <a:r>
              <a:rPr lang="en-US" dirty="0"/>
              <a:t>We also recognize that forests in our region are critical to sustaining numerous ecosystem services that people care about – wildlife habitat, clean water, recreational opportunity, cultural relationships, and (more recently) carbon storage</a:t>
            </a:r>
          </a:p>
          <a:p>
            <a:pPr marL="171450" indent="-171450">
              <a:buFontTx/>
              <a:buChar char="-"/>
            </a:pPr>
            <a:r>
              <a:rPr lang="en-US" dirty="0"/>
              <a:t> Certification standards! </a:t>
            </a: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3FC32893-ACA5-4A3A-B8AC-A7E9C6A3DAFF}" type="slidenum">
              <a:rPr lang="en-US" smtClean="0"/>
              <a:t>3</a:t>
            </a:fld>
            <a:endParaRPr lang="en-US"/>
          </a:p>
        </p:txBody>
      </p:sp>
    </p:spTree>
    <p:extLst>
      <p:ext uri="{BB962C8B-B14F-4D97-AF65-F5344CB8AC3E}">
        <p14:creationId xmlns:p14="http://schemas.microsoft.com/office/powerpoint/2010/main" val="36806448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Tamarack – show species page, results maps, also combined results. TALK ABOUT HOW THE OUTLOOK IS BETTER </a:t>
            </a:r>
          </a:p>
        </p:txBody>
      </p:sp>
      <p:sp>
        <p:nvSpPr>
          <p:cNvPr id="4" name="Slide Number Placeholder 3"/>
          <p:cNvSpPr>
            <a:spLocks noGrp="1"/>
          </p:cNvSpPr>
          <p:nvPr>
            <p:ph type="sldNum" sz="quarter" idx="5"/>
          </p:nvPr>
        </p:nvSpPr>
        <p:spPr/>
        <p:txBody>
          <a:bodyPr/>
          <a:lstStyle/>
          <a:p>
            <a:pPr marL="0" marR="0" lvl="0" indent="0" algn="r" defTabSz="936625" rtl="0" eaLnBrk="1" fontAlgn="base" latinLnBrk="0" hangingPunct="1">
              <a:lnSpc>
                <a:spcPct val="100000"/>
              </a:lnSpc>
              <a:spcBef>
                <a:spcPct val="0"/>
              </a:spcBef>
              <a:spcAft>
                <a:spcPct val="0"/>
              </a:spcAft>
              <a:buClrTx/>
              <a:buSzTx/>
              <a:buFontTx/>
              <a:buNone/>
              <a:tabLst/>
              <a:defRPr/>
            </a:pPr>
            <a:fld id="{50B44874-2A36-465C-BD42-2596A1C5E946}" type="slidenum">
              <a:rPr kumimoji="0" lang="en-US" sz="1300" b="0" i="0" u="none" strike="noStrike" kern="1200" cap="none" spc="0" normalizeH="0" baseline="0" noProof="0" smtClean="0">
                <a:ln>
                  <a:noFill/>
                </a:ln>
                <a:solidFill>
                  <a:srgbClr val="000000"/>
                </a:solidFill>
                <a:effectLst/>
                <a:uLnTx/>
                <a:uFillTx/>
                <a:latin typeface="Arial" charset="0"/>
                <a:ea typeface="ＭＳ Ｐゴシック" pitchFamily="-106" charset="-128"/>
                <a:cs typeface="+mn-cs"/>
              </a:rPr>
              <a:pPr marL="0" marR="0" lvl="0" indent="0" algn="r" defTabSz="936625" rtl="0" eaLnBrk="1" fontAlgn="base" latinLnBrk="0" hangingPunct="1">
                <a:lnSpc>
                  <a:spcPct val="100000"/>
                </a:lnSpc>
                <a:spcBef>
                  <a:spcPct val="0"/>
                </a:spcBef>
                <a:spcAft>
                  <a:spcPct val="0"/>
                </a:spcAft>
                <a:buClrTx/>
                <a:buSzTx/>
                <a:buFontTx/>
                <a:buNone/>
                <a:tabLst/>
                <a:defRPr/>
              </a:pPr>
              <a:t>47</a:t>
            </a:fld>
            <a:endParaRPr kumimoji="0" lang="en-US" sz="1300" b="0" i="0" u="none" strike="noStrike" kern="1200" cap="none" spc="0" normalizeH="0" baseline="0" noProof="0">
              <a:ln>
                <a:noFill/>
              </a:ln>
              <a:solidFill>
                <a:srgbClr val="000000"/>
              </a:solidFill>
              <a:effectLst/>
              <a:uLnTx/>
              <a:uFillTx/>
              <a:latin typeface="Arial" charset="0"/>
              <a:ea typeface="ＭＳ Ｐゴシック" pitchFamily="-106" charset="-128"/>
              <a:cs typeface="+mn-cs"/>
            </a:endParaRPr>
          </a:p>
        </p:txBody>
      </p:sp>
    </p:spTree>
    <p:extLst>
      <p:ext uri="{BB962C8B-B14F-4D97-AF65-F5344CB8AC3E}">
        <p14:creationId xmlns:p14="http://schemas.microsoft.com/office/powerpoint/2010/main" val="23965759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Tamarack – show species page, results maps, also combined results. TALK ABOUT HOW THE OUTLOOK IS BETTER </a:t>
            </a:r>
          </a:p>
        </p:txBody>
      </p:sp>
      <p:sp>
        <p:nvSpPr>
          <p:cNvPr id="4" name="Slide Number Placeholder 3"/>
          <p:cNvSpPr>
            <a:spLocks noGrp="1"/>
          </p:cNvSpPr>
          <p:nvPr>
            <p:ph type="sldNum" sz="quarter" idx="5"/>
          </p:nvPr>
        </p:nvSpPr>
        <p:spPr/>
        <p:txBody>
          <a:bodyPr/>
          <a:lstStyle/>
          <a:p>
            <a:pPr marL="0" marR="0" lvl="0" indent="0" algn="r" defTabSz="936625" rtl="0" eaLnBrk="1" fontAlgn="base" latinLnBrk="0" hangingPunct="1">
              <a:lnSpc>
                <a:spcPct val="100000"/>
              </a:lnSpc>
              <a:spcBef>
                <a:spcPct val="0"/>
              </a:spcBef>
              <a:spcAft>
                <a:spcPct val="0"/>
              </a:spcAft>
              <a:buClrTx/>
              <a:buSzTx/>
              <a:buFontTx/>
              <a:buNone/>
              <a:tabLst/>
              <a:defRPr/>
            </a:pPr>
            <a:fld id="{50B44874-2A36-465C-BD42-2596A1C5E946}" type="slidenum">
              <a:rPr kumimoji="0" lang="en-US" sz="1300" b="0" i="0" u="none" strike="noStrike" kern="1200" cap="none" spc="0" normalizeH="0" baseline="0" noProof="0" smtClean="0">
                <a:ln>
                  <a:noFill/>
                </a:ln>
                <a:solidFill>
                  <a:srgbClr val="000000"/>
                </a:solidFill>
                <a:effectLst/>
                <a:uLnTx/>
                <a:uFillTx/>
                <a:latin typeface="Arial" charset="0"/>
                <a:ea typeface="ＭＳ Ｐゴシック" pitchFamily="-106" charset="-128"/>
                <a:cs typeface="+mn-cs"/>
              </a:rPr>
              <a:pPr marL="0" marR="0" lvl="0" indent="0" algn="r" defTabSz="936625" rtl="0" eaLnBrk="1" fontAlgn="base" latinLnBrk="0" hangingPunct="1">
                <a:lnSpc>
                  <a:spcPct val="100000"/>
                </a:lnSpc>
                <a:spcBef>
                  <a:spcPct val="0"/>
                </a:spcBef>
                <a:spcAft>
                  <a:spcPct val="0"/>
                </a:spcAft>
                <a:buClrTx/>
                <a:buSzTx/>
                <a:buFontTx/>
                <a:buNone/>
                <a:tabLst/>
                <a:defRPr/>
              </a:pPr>
              <a:t>48</a:t>
            </a:fld>
            <a:endParaRPr kumimoji="0" lang="en-US" sz="1300" b="0" i="0" u="none" strike="noStrike" kern="1200" cap="none" spc="0" normalizeH="0" baseline="0" noProof="0">
              <a:ln>
                <a:noFill/>
              </a:ln>
              <a:solidFill>
                <a:srgbClr val="000000"/>
              </a:solidFill>
              <a:effectLst/>
              <a:uLnTx/>
              <a:uFillTx/>
              <a:latin typeface="Arial" charset="0"/>
              <a:ea typeface="ＭＳ Ｐゴシック" pitchFamily="-106" charset="-128"/>
              <a:cs typeface="+mn-cs"/>
            </a:endParaRPr>
          </a:p>
        </p:txBody>
      </p:sp>
    </p:spTree>
    <p:extLst>
      <p:ext uri="{BB962C8B-B14F-4D97-AF65-F5344CB8AC3E}">
        <p14:creationId xmlns:p14="http://schemas.microsoft.com/office/powerpoint/2010/main" val="20339566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25: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483" name="Google Shape;483;p2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26: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501" name="Google Shape;501;p26: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FIGURE CAPTION: </a:t>
            </a:r>
            <a:r>
              <a:rPr lang="en-US" sz="1200" kern="1200" dirty="0">
                <a:solidFill>
                  <a:schemeClr val="tx1"/>
                </a:solidFill>
                <a:effectLst/>
                <a:latin typeface="+mn-lt"/>
                <a:ea typeface="+mn-ea"/>
                <a:cs typeface="+mn-cs"/>
              </a:rPr>
              <a:t>Impacts of projected changes to vapor pressure deficit (VPD) on the drying effect of air on plants and soils. (A) Cooler air can hold less moisture than (B) warmer air. At the same relative humidity (e.g., 50% air saturation), warmer air has more demand on leaf water from the greater deficit in water vapor in air. (C) Change in the moisture deficit of the air based on projected maximum five-day VPD by the late 21</a:t>
            </a:r>
            <a:r>
              <a:rPr lang="en-US" sz="1200" kern="1200" baseline="30000" dirty="0">
                <a:solidFill>
                  <a:schemeClr val="tx1"/>
                </a:solidFill>
                <a:effectLst/>
                <a:latin typeface="+mn-lt"/>
                <a:ea typeface="+mn-ea"/>
                <a:cs typeface="+mn-cs"/>
              </a:rPr>
              <a:t>st</a:t>
            </a:r>
            <a:r>
              <a:rPr lang="en-US" sz="1200" kern="1200" dirty="0">
                <a:solidFill>
                  <a:schemeClr val="tx1"/>
                </a:solidFill>
                <a:effectLst/>
                <a:latin typeface="+mn-lt"/>
                <a:ea typeface="+mn-ea"/>
                <a:cs typeface="+mn-cs"/>
              </a:rPr>
              <a:t> Century for low and high emissions. </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36625" rtl="0" eaLnBrk="1" fontAlgn="base" latinLnBrk="0" hangingPunct="1">
              <a:lnSpc>
                <a:spcPct val="100000"/>
              </a:lnSpc>
              <a:spcBef>
                <a:spcPct val="0"/>
              </a:spcBef>
              <a:spcAft>
                <a:spcPct val="0"/>
              </a:spcAft>
              <a:buClrTx/>
              <a:buSzTx/>
              <a:buFontTx/>
              <a:buNone/>
              <a:tabLst/>
              <a:defRPr/>
            </a:pPr>
            <a:fld id="{44BF4775-B3BC-49FF-BEBB-6A6856C9FE71}" type="slidenum">
              <a:rPr kumimoji="0" lang="en-US" sz="1300" b="0" i="0" u="none" strike="noStrike" kern="1200" cap="none" spc="0" normalizeH="0" baseline="0" noProof="0" smtClean="0">
                <a:ln>
                  <a:noFill/>
                </a:ln>
                <a:solidFill>
                  <a:prstClr val="black"/>
                </a:solidFill>
                <a:effectLst/>
                <a:uLnTx/>
                <a:uFillTx/>
                <a:latin typeface="Arial" charset="0"/>
                <a:ea typeface="ＭＳ Ｐゴシック" pitchFamily="-106" charset="-128"/>
                <a:cs typeface="+mn-cs"/>
              </a:rPr>
              <a:pPr marL="0" marR="0" lvl="0" indent="0" algn="r" defTabSz="936625" rtl="0" eaLnBrk="1" fontAlgn="base" latinLnBrk="0" hangingPunct="1">
                <a:lnSpc>
                  <a:spcPct val="100000"/>
                </a:lnSpc>
                <a:spcBef>
                  <a:spcPct val="0"/>
                </a:spcBef>
                <a:spcAft>
                  <a:spcPct val="0"/>
                </a:spcAft>
                <a:buClrTx/>
                <a:buSzTx/>
                <a:buFontTx/>
                <a:buNone/>
                <a:tabLst/>
                <a:defRPr/>
              </a:pPr>
              <a:t>53</a:t>
            </a:fld>
            <a:endParaRPr kumimoji="0" lang="en-US" sz="1300" b="0" i="0" u="none" strike="noStrike" kern="1200" cap="none" spc="0" normalizeH="0" baseline="0" noProof="0">
              <a:ln>
                <a:noFill/>
              </a:ln>
              <a:solidFill>
                <a:prstClr val="black"/>
              </a:solidFill>
              <a:effectLst/>
              <a:uLnTx/>
              <a:uFillTx/>
              <a:latin typeface="Arial" charset="0"/>
              <a:ea typeface="ＭＳ Ｐゴシック" pitchFamily="-106" charset="-128"/>
              <a:cs typeface="+mn-cs"/>
            </a:endParaRPr>
          </a:p>
        </p:txBody>
      </p:sp>
    </p:spTree>
    <p:extLst>
      <p:ext uri="{BB962C8B-B14F-4D97-AF65-F5344CB8AC3E}">
        <p14:creationId xmlns:p14="http://schemas.microsoft.com/office/powerpoint/2010/main" val="2794768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50-120% more runoff in winter compared to baseline conditions! </a:t>
            </a:r>
          </a:p>
          <a:p>
            <a:r>
              <a:rPr lang="en-US" dirty="0"/>
              <a:t>Christiansen – Jan and Feb</a:t>
            </a:r>
            <a:r>
              <a:rPr lang="en-US" baseline="0" dirty="0"/>
              <a:t> and March flows higher than baseline,  (combined flow into lake Michigan)</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Christiansen - April May June July flows lower than baseline</a:t>
            </a:r>
            <a:endParaRPr lang="en-US" dirty="0"/>
          </a:p>
          <a:p>
            <a:endParaRPr lang="en-US" dirty="0"/>
          </a:p>
        </p:txBody>
      </p:sp>
      <p:sp>
        <p:nvSpPr>
          <p:cNvPr id="4" name="Slide Number Placeholder 3"/>
          <p:cNvSpPr>
            <a:spLocks noGrp="1"/>
          </p:cNvSpPr>
          <p:nvPr>
            <p:ph type="sldNum" sz="quarter" idx="10"/>
          </p:nvPr>
        </p:nvSpPr>
        <p:spPr/>
        <p:txBody>
          <a:bodyPr/>
          <a:lstStyle/>
          <a:p>
            <a:fld id="{44BF4775-B3BC-49FF-BEBB-6A6856C9FE71}" type="slidenum">
              <a:rPr lang="en-US" smtClean="0">
                <a:solidFill>
                  <a:prstClr val="black"/>
                </a:solidFill>
              </a:rPr>
              <a:pPr/>
              <a:t>55</a:t>
            </a:fld>
            <a:endParaRPr lang="en-US">
              <a:solidFill>
                <a:prstClr val="black"/>
              </a:solidFill>
            </a:endParaRPr>
          </a:p>
        </p:txBody>
      </p:sp>
    </p:spTree>
    <p:extLst>
      <p:ext uri="{BB962C8B-B14F-4D97-AF65-F5344CB8AC3E}">
        <p14:creationId xmlns:p14="http://schemas.microsoft.com/office/powerpoint/2010/main" val="39658335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36625" rtl="0" eaLnBrk="1" fontAlgn="base" latinLnBrk="0" hangingPunct="1">
              <a:lnSpc>
                <a:spcPct val="100000"/>
              </a:lnSpc>
              <a:spcBef>
                <a:spcPct val="0"/>
              </a:spcBef>
              <a:spcAft>
                <a:spcPct val="0"/>
              </a:spcAft>
              <a:buClrTx/>
              <a:buSzTx/>
              <a:buFontTx/>
              <a:buNone/>
              <a:tabLst/>
              <a:defRPr/>
            </a:pPr>
            <a:fld id="{44BF4775-B3BC-49FF-BEBB-6A6856C9FE71}" type="slidenum">
              <a:rPr kumimoji="0" lang="en-US" sz="1300" b="0" i="0" u="none" strike="noStrike" kern="1200" cap="none" spc="0" normalizeH="0" baseline="0" noProof="0" smtClean="0">
                <a:ln>
                  <a:noFill/>
                </a:ln>
                <a:solidFill>
                  <a:prstClr val="black"/>
                </a:solidFill>
                <a:effectLst/>
                <a:uLnTx/>
                <a:uFillTx/>
                <a:latin typeface="Arial" charset="0"/>
                <a:ea typeface="ＭＳ Ｐゴシック" pitchFamily="-106" charset="-128"/>
                <a:cs typeface="+mn-cs"/>
              </a:rPr>
              <a:pPr marL="0" marR="0" lvl="0" indent="0" algn="r" defTabSz="936625" rtl="0" eaLnBrk="1" fontAlgn="base" latinLnBrk="0" hangingPunct="1">
                <a:lnSpc>
                  <a:spcPct val="100000"/>
                </a:lnSpc>
                <a:spcBef>
                  <a:spcPct val="0"/>
                </a:spcBef>
                <a:spcAft>
                  <a:spcPct val="0"/>
                </a:spcAft>
                <a:buClrTx/>
                <a:buSzTx/>
                <a:buFontTx/>
                <a:buNone/>
                <a:tabLst/>
                <a:defRPr/>
              </a:pPr>
              <a:t>56</a:t>
            </a:fld>
            <a:endParaRPr kumimoji="0" lang="en-US" sz="1300" b="0" i="0" u="none" strike="noStrike" kern="1200" cap="none" spc="0" normalizeH="0" baseline="0" noProof="0">
              <a:ln>
                <a:noFill/>
              </a:ln>
              <a:solidFill>
                <a:prstClr val="black"/>
              </a:solidFill>
              <a:effectLst/>
              <a:uLnTx/>
              <a:uFillTx/>
              <a:latin typeface="Arial" charset="0"/>
              <a:ea typeface="ＭＳ Ｐゴシック" pitchFamily="-106" charset="-128"/>
              <a:cs typeface="+mn-cs"/>
            </a:endParaRPr>
          </a:p>
        </p:txBody>
      </p:sp>
    </p:spTree>
    <p:extLst>
      <p:ext uri="{BB962C8B-B14F-4D97-AF65-F5344CB8AC3E}">
        <p14:creationId xmlns:p14="http://schemas.microsoft.com/office/powerpoint/2010/main" val="42774130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36625" rtl="0" eaLnBrk="1" fontAlgn="base" latinLnBrk="0" hangingPunct="1">
              <a:lnSpc>
                <a:spcPct val="100000"/>
              </a:lnSpc>
              <a:spcBef>
                <a:spcPct val="0"/>
              </a:spcBef>
              <a:spcAft>
                <a:spcPct val="0"/>
              </a:spcAft>
              <a:buClrTx/>
              <a:buSzTx/>
              <a:buFontTx/>
              <a:buNone/>
              <a:tabLst/>
              <a:defRPr/>
            </a:pPr>
            <a:fld id="{44BF4775-B3BC-49FF-BEBB-6A6856C9FE71}" type="slidenum">
              <a:rPr kumimoji="0" lang="en-US" sz="1300" b="0" i="0" u="none" strike="noStrike" kern="1200" cap="none" spc="0" normalizeH="0" baseline="0" noProof="0" smtClean="0">
                <a:ln>
                  <a:noFill/>
                </a:ln>
                <a:solidFill>
                  <a:prstClr val="black"/>
                </a:solidFill>
                <a:effectLst/>
                <a:uLnTx/>
                <a:uFillTx/>
                <a:latin typeface="Arial" charset="0"/>
                <a:ea typeface="ＭＳ Ｐゴシック" pitchFamily="-106" charset="-128"/>
                <a:cs typeface="+mn-cs"/>
              </a:rPr>
              <a:pPr marL="0" marR="0" lvl="0" indent="0" algn="r" defTabSz="936625" rtl="0" eaLnBrk="1" fontAlgn="base" latinLnBrk="0" hangingPunct="1">
                <a:lnSpc>
                  <a:spcPct val="100000"/>
                </a:lnSpc>
                <a:spcBef>
                  <a:spcPct val="0"/>
                </a:spcBef>
                <a:spcAft>
                  <a:spcPct val="0"/>
                </a:spcAft>
                <a:buClrTx/>
                <a:buSzTx/>
                <a:buFontTx/>
                <a:buNone/>
                <a:tabLst/>
                <a:defRPr/>
              </a:pPr>
              <a:t>57</a:t>
            </a:fld>
            <a:endParaRPr kumimoji="0" lang="en-US" sz="1300" b="0" i="0" u="none" strike="noStrike" kern="1200" cap="none" spc="0" normalizeH="0" baseline="0" noProof="0">
              <a:ln>
                <a:noFill/>
              </a:ln>
              <a:solidFill>
                <a:prstClr val="black"/>
              </a:solidFill>
              <a:effectLst/>
              <a:uLnTx/>
              <a:uFillTx/>
              <a:latin typeface="Arial" charset="0"/>
              <a:ea typeface="ＭＳ Ｐゴシック" pitchFamily="-106" charset="-128"/>
              <a:cs typeface="+mn-cs"/>
            </a:endParaRPr>
          </a:p>
        </p:txBody>
      </p:sp>
    </p:spTree>
    <p:extLst>
      <p:ext uri="{BB962C8B-B14F-4D97-AF65-F5344CB8AC3E}">
        <p14:creationId xmlns:p14="http://schemas.microsoft.com/office/powerpoint/2010/main" val="41755007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BF4775-B3BC-49FF-BEBB-6A6856C9FE71}" type="slidenum">
              <a:rPr lang="en-US" smtClean="0">
                <a:solidFill>
                  <a:prstClr val="black"/>
                </a:solidFill>
              </a:rPr>
              <a:pPr/>
              <a:t>59</a:t>
            </a:fld>
            <a:endParaRPr lang="en-US">
              <a:solidFill>
                <a:prstClr val="black"/>
              </a:solidFill>
            </a:endParaRPr>
          </a:p>
        </p:txBody>
      </p:sp>
    </p:spTree>
    <p:extLst>
      <p:ext uri="{BB962C8B-B14F-4D97-AF65-F5344CB8AC3E}">
        <p14:creationId xmlns:p14="http://schemas.microsoft.com/office/powerpoint/2010/main" val="269382104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A0F2D8-D8A0-4E93-825F-23A5004837AC}" type="slidenum">
              <a:rPr lang="en-US" smtClean="0"/>
              <a:t>65</a:t>
            </a:fld>
            <a:endParaRPr lang="en-US"/>
          </a:p>
        </p:txBody>
      </p:sp>
    </p:spTree>
    <p:extLst>
      <p:ext uri="{BB962C8B-B14F-4D97-AF65-F5344CB8AC3E}">
        <p14:creationId xmlns:p14="http://schemas.microsoft.com/office/powerpoint/2010/main" val="38838649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5" name="Google Shape;44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Before we dive into the course, let’s start by defining ADAPTATION (read slide)</a:t>
            </a:r>
          </a:p>
          <a:p>
            <a:endParaRPr lang="en-US" dirty="0"/>
          </a:p>
          <a:p>
            <a:r>
              <a:rPr lang="en-US" dirty="0"/>
              <a:t>the adaptation activities will build upon sustainable forest</a:t>
            </a:r>
            <a:r>
              <a:rPr lang="en-US" baseline="0" dirty="0"/>
              <a:t> management and conservation IN MOST CASES.  Much of what we’re already doing also makes good sense as a response to climate change. </a:t>
            </a: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dirty="0">
              <a:latin typeface="Calibri"/>
              <a:cs typeface="Calibri"/>
              <a:sym typeface="Calibri"/>
            </a:endParaRPr>
          </a:p>
        </p:txBody>
      </p:sp>
      <p:sp>
        <p:nvSpPr>
          <p:cNvPr id="446" name="Google Shape;446;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Calibri" panose="020F0502020204030204"/>
                <a:ea typeface="ＭＳ Ｐゴシック" pitchFamily="-106"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sz="1200" b="0" i="0" u="none" strike="noStrike" kern="1200" cap="none" spc="0" normalizeH="0" baseline="0" noProof="0">
              <a:ln>
                <a:noFill/>
              </a:ln>
              <a:solidFill>
                <a:prstClr val="black"/>
              </a:solidFill>
              <a:effectLst/>
              <a:uLnTx/>
              <a:uFillTx/>
              <a:latin typeface="Calibri" panose="020F0502020204030204"/>
              <a:ea typeface="ＭＳ Ｐゴシック" pitchFamily="-106" charset="-128"/>
              <a:cs typeface="+mn-cs"/>
            </a:endParaRPr>
          </a:p>
        </p:txBody>
      </p:sp>
    </p:spTree>
    <p:extLst>
      <p:ext uri="{BB962C8B-B14F-4D97-AF65-F5344CB8AC3E}">
        <p14:creationId xmlns:p14="http://schemas.microsoft.com/office/powerpoint/2010/main" val="22299845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5" name="Google Shape;44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Before we dive into the course, let’s start by defining ADAPTATION (read slide)</a:t>
            </a:r>
          </a:p>
          <a:p>
            <a:endParaRPr lang="en-US" dirty="0"/>
          </a:p>
          <a:p>
            <a:r>
              <a:rPr lang="en-US" dirty="0"/>
              <a:t>the adaptation activities will build upon sustainable forest</a:t>
            </a:r>
            <a:r>
              <a:rPr lang="en-US" baseline="0" dirty="0"/>
              <a:t> management and conservation IN MOST CASES.  Much of what we’re already doing also makes good sense as a response to climate change. </a:t>
            </a: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dirty="0">
              <a:latin typeface="Calibri"/>
              <a:cs typeface="Calibri"/>
              <a:sym typeface="Calibri"/>
            </a:endParaRPr>
          </a:p>
        </p:txBody>
      </p:sp>
      <p:sp>
        <p:nvSpPr>
          <p:cNvPr id="446" name="Google Shape;446;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Calibri" panose="020F0502020204030204"/>
                <a:ea typeface="ＭＳ Ｐゴシック" pitchFamily="-106"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sz="1200" b="0" i="0" u="none" strike="noStrike" kern="1200" cap="none" spc="0" normalizeH="0" baseline="0" noProof="0">
              <a:ln>
                <a:noFill/>
              </a:ln>
              <a:solidFill>
                <a:prstClr val="black"/>
              </a:solidFill>
              <a:effectLst/>
              <a:uLnTx/>
              <a:uFillTx/>
              <a:latin typeface="Calibri" panose="020F0502020204030204"/>
              <a:ea typeface="ＭＳ Ｐゴシック" pitchFamily="-106" charset="-128"/>
              <a:cs typeface="+mn-cs"/>
            </a:endParaRPr>
          </a:p>
        </p:txBody>
      </p:sp>
    </p:spTree>
    <p:extLst>
      <p:ext uri="{BB962C8B-B14F-4D97-AF65-F5344CB8AC3E}">
        <p14:creationId xmlns:p14="http://schemas.microsoft.com/office/powerpoint/2010/main" val="4342394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a:t>The Adaptation</a:t>
            </a:r>
            <a:r>
              <a:rPr lang="en-US" baseline="0" dirty="0"/>
              <a:t> Workbook is described in another document here. </a:t>
            </a:r>
          </a:p>
          <a:p>
            <a:r>
              <a:rPr lang="en-US" baseline="0" dirty="0"/>
              <a:t>Again, this is not a set of recommendations about how everyone should respond.  </a:t>
            </a:r>
          </a:p>
          <a:p>
            <a:endParaRPr lang="en-US" baseline="0" dirty="0"/>
          </a:p>
          <a:p>
            <a:r>
              <a:rPr lang="en-US" baseline="0" dirty="0"/>
              <a:t>It’s more like a set of key questions and a thought process that can lead to totally flexible, customized actions for climate adaptation. </a:t>
            </a:r>
            <a:endParaRPr lang="en-US" dirty="0"/>
          </a:p>
        </p:txBody>
      </p:sp>
      <p:sp>
        <p:nvSpPr>
          <p:cNvPr id="4" name="Slide Number Placeholder 3"/>
          <p:cNvSpPr>
            <a:spLocks noGrp="1"/>
          </p:cNvSpPr>
          <p:nvPr>
            <p:ph type="sldNum" sz="quarter" idx="5"/>
          </p:nvPr>
        </p:nvSpPr>
        <p:spPr/>
        <p:txBody>
          <a:bodyPr/>
          <a:lstStyle/>
          <a:p>
            <a:pPr>
              <a:defRPr/>
            </a:pPr>
            <a:fld id="{6B054E64-003A-4870-856F-DA72290870EF}" type="slidenum">
              <a:rPr lang="en-US" smtClean="0">
                <a:solidFill>
                  <a:prstClr val="black"/>
                </a:solidFill>
              </a:rPr>
              <a:pPr>
                <a:defRPr/>
              </a:pPr>
              <a:t>6</a:t>
            </a:fld>
            <a:endParaRPr lang="en-US">
              <a:solidFill>
                <a:prstClr val="black"/>
              </a:solidFill>
            </a:endParaRPr>
          </a:p>
        </p:txBody>
      </p:sp>
    </p:spTree>
    <p:extLst>
      <p:ext uri="{BB962C8B-B14F-4D97-AF65-F5344CB8AC3E}">
        <p14:creationId xmlns:p14="http://schemas.microsoft.com/office/powerpoint/2010/main" val="3700374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Adaptation will be driven by individual goals, forest conditions, and site characteristics</a:t>
            </a:r>
          </a:p>
          <a:p>
            <a:r>
              <a:rPr lang="en-US" dirty="0"/>
              <a:t>It’s the first step of the process</a:t>
            </a:r>
          </a:p>
          <a:p>
            <a:endParaRPr lang="en-US" dirty="0"/>
          </a:p>
          <a:p>
            <a:r>
              <a:rPr lang="en-US" dirty="0"/>
              <a:t>One of the benefits – putting the whole thought process together. Documentation AND opportunities to be creative, identify win-win opportunities</a:t>
            </a:r>
            <a:r>
              <a:rPr lang="en-US" baseline="0" dirty="0"/>
              <a:t> as well as new ideas on adaptation. </a:t>
            </a:r>
            <a:endParaRPr lang="en-US" dirty="0"/>
          </a:p>
        </p:txBody>
      </p:sp>
      <p:sp>
        <p:nvSpPr>
          <p:cNvPr id="4" name="Slide Number Placeholder 3"/>
          <p:cNvSpPr>
            <a:spLocks noGrp="1"/>
          </p:cNvSpPr>
          <p:nvPr>
            <p:ph type="sldNum" sz="quarter" idx="10"/>
          </p:nvPr>
        </p:nvSpPr>
        <p:spPr/>
        <p:txBody>
          <a:bodyPr/>
          <a:lstStyle/>
          <a:p>
            <a:fld id="{66051A82-7C68-4913-A9B9-3C4B9548AEB8}"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41269498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Adaptation will be driven by individual goals, forest conditions, and site characteristics</a:t>
            </a:r>
          </a:p>
          <a:p>
            <a:r>
              <a:rPr lang="en-US" dirty="0"/>
              <a:t>It’s the first step of the process</a:t>
            </a:r>
          </a:p>
          <a:p>
            <a:endParaRPr lang="en-US" dirty="0"/>
          </a:p>
          <a:p>
            <a:r>
              <a:rPr lang="en-US" dirty="0"/>
              <a:t>One of the benefits – putting the whole thought process together. Documentation AND opportunities to be creative, identify win-win opportunities</a:t>
            </a:r>
            <a:r>
              <a:rPr lang="en-US" baseline="0" dirty="0"/>
              <a:t> as well as new ideas on adaptation. </a:t>
            </a:r>
            <a:endParaRPr lang="en-US" dirty="0"/>
          </a:p>
        </p:txBody>
      </p:sp>
      <p:sp>
        <p:nvSpPr>
          <p:cNvPr id="4" name="Slide Number Placeholder 3"/>
          <p:cNvSpPr>
            <a:spLocks noGrp="1"/>
          </p:cNvSpPr>
          <p:nvPr>
            <p:ph type="sldNum" sz="quarter" idx="10"/>
          </p:nvPr>
        </p:nvSpPr>
        <p:spPr/>
        <p:txBody>
          <a:bodyPr/>
          <a:lstStyle/>
          <a:p>
            <a:fld id="{66051A82-7C68-4913-A9B9-3C4B9548AEB8}"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20954458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Choose</a:t>
            </a:r>
            <a:r>
              <a:rPr lang="en-US" baseline="0" dirty="0"/>
              <a:t> your own adventure! </a:t>
            </a:r>
            <a:endParaRPr lang="en-US" dirty="0"/>
          </a:p>
        </p:txBody>
      </p:sp>
      <p:sp>
        <p:nvSpPr>
          <p:cNvPr id="4" name="Slide Number Placeholder 3"/>
          <p:cNvSpPr>
            <a:spLocks noGrp="1"/>
          </p:cNvSpPr>
          <p:nvPr>
            <p:ph type="sldNum" sz="quarter" idx="10"/>
          </p:nvPr>
        </p:nvSpPr>
        <p:spPr/>
        <p:txBody>
          <a:bodyPr/>
          <a:lstStyle/>
          <a:p>
            <a:fld id="{8853F6CA-CCB6-4D6F-AB83-60D56C5A2B77}" type="slidenum">
              <a:rPr lang="en-US" smtClean="0"/>
              <a:t>9</a:t>
            </a:fld>
            <a:endParaRPr lang="en-US"/>
          </a:p>
        </p:txBody>
      </p:sp>
    </p:spTree>
    <p:extLst>
      <p:ext uri="{BB962C8B-B14F-4D97-AF65-F5344CB8AC3E}">
        <p14:creationId xmlns:p14="http://schemas.microsoft.com/office/powerpoint/2010/main" val="3499812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371603"/>
            <a:ext cx="12192000" cy="1927225"/>
          </a:xfrm>
        </p:spPr>
        <p:txBody>
          <a:bodyPr anchor="b">
            <a:noAutofit/>
          </a:bodyPr>
          <a:lstStyle>
            <a:lvl1pPr>
              <a:defRPr sz="4050" cap="small" baseline="0">
                <a:solidFill>
                  <a:schemeClr val="accent1"/>
                </a:solidFill>
                <a:latin typeface="+mn-lt"/>
                <a:cs typeface="Calibri Light" panose="020F0302020204030204" pitchFamily="34" charset="0"/>
              </a:defRPr>
            </a:lvl1pPr>
          </a:lstStyle>
          <a:p>
            <a:r>
              <a:rPr lang="en-US" dirty="0"/>
              <a:t>Click to edit Master title style</a:t>
            </a:r>
          </a:p>
        </p:txBody>
      </p:sp>
      <p:sp>
        <p:nvSpPr>
          <p:cNvPr id="3" name="Subtitle 2"/>
          <p:cNvSpPr>
            <a:spLocks noGrp="1"/>
          </p:cNvSpPr>
          <p:nvPr>
            <p:ph type="subTitle" idx="1"/>
          </p:nvPr>
        </p:nvSpPr>
        <p:spPr>
          <a:xfrm>
            <a:off x="914400" y="3505200"/>
            <a:ext cx="8534400" cy="1752600"/>
          </a:xfrm>
        </p:spPr>
        <p:txBody>
          <a:bodyPr/>
          <a:lstStyle>
            <a:lvl1pPr marL="0" indent="0" algn="l">
              <a:buNone/>
              <a:defRPr>
                <a:solidFill>
                  <a:schemeClr val="tx1">
                    <a:lumMod val="75000"/>
                    <a:lumOff val="2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0091950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0" y="359616"/>
            <a:ext cx="12192000" cy="990600"/>
          </a:xfrm>
        </p:spPr>
        <p:txBody>
          <a:bodyPr/>
          <a:lstStyle>
            <a:lvl1pPr>
              <a:defRPr>
                <a:solidFill>
                  <a:schemeClr val="accent1">
                    <a:lumMod val="75000"/>
                  </a:schemeClr>
                </a:solidFill>
              </a:defRPr>
            </a:lvl1pPr>
          </a:lstStyle>
          <a:p>
            <a:r>
              <a:rPr lang="en-US" dirty="0"/>
              <a:t>Click to edit Master title style</a:t>
            </a:r>
          </a:p>
        </p:txBody>
      </p:sp>
      <p:sp>
        <p:nvSpPr>
          <p:cNvPr id="3" name="Text Placeholder 2"/>
          <p:cNvSpPr>
            <a:spLocks noGrp="1"/>
          </p:cNvSpPr>
          <p:nvPr>
            <p:ph type="body" idx="1"/>
          </p:nvPr>
        </p:nvSpPr>
        <p:spPr>
          <a:xfrm>
            <a:off x="609600" y="1359545"/>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accent5">
                    <a:lumMod val="75000"/>
                  </a:schemeClr>
                </a:solidFill>
                <a:latin typeface="Hind SemiBold" panose="02000000000000000000" pitchFamily="2" charset="0"/>
                <a:cs typeface="Hind SemiBold" panose="020000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600" y="2181886"/>
            <a:ext cx="5242560" cy="4207803"/>
          </a:xfrm>
        </p:spPr>
        <p:txBody>
          <a:bodyPr>
            <a:normAutofit/>
          </a:bodyPr>
          <a:lstStyle>
            <a:lvl1pPr>
              <a:buClr>
                <a:schemeClr val="accent2"/>
              </a:buClr>
              <a:defRPr sz="2000"/>
            </a:lvl1pPr>
            <a:lvl2pPr>
              <a:buClr>
                <a:schemeClr val="accent2"/>
              </a:buClr>
              <a:defRPr sz="1800"/>
            </a:lvl2pPr>
            <a:lvl3pPr>
              <a:buClr>
                <a:schemeClr val="accent2"/>
              </a:buClr>
              <a:defRPr sz="1600"/>
            </a:lvl3pPr>
            <a:lvl4pPr>
              <a:buClr>
                <a:schemeClr val="accent2"/>
              </a:buClr>
              <a:defRPr sz="1400"/>
            </a:lvl4pPr>
            <a:lvl5pPr>
              <a:buClr>
                <a:schemeClr val="accent2"/>
              </a:buCl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339840" y="1359545"/>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accent5">
                    <a:lumMod val="75000"/>
                  </a:schemeClr>
                </a:solidFill>
                <a:latin typeface="Hind SemiBold" panose="02000000000000000000" pitchFamily="2" charset="0"/>
                <a:ea typeface="+mn-ea"/>
                <a:cs typeface="Hind SemiBold" panose="020000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339840" y="2181886"/>
            <a:ext cx="5242560" cy="4207803"/>
          </a:xfrm>
        </p:spPr>
        <p:txBody>
          <a:bodyPr>
            <a:normAutofit/>
          </a:bodyPr>
          <a:lstStyle>
            <a:lvl1pPr>
              <a:buClr>
                <a:schemeClr val="accent2"/>
              </a:buClr>
              <a:defRPr sz="2000"/>
            </a:lvl1pPr>
            <a:lvl2pPr>
              <a:buClr>
                <a:schemeClr val="accent2"/>
              </a:buClr>
              <a:defRPr sz="1800"/>
            </a:lvl2pPr>
            <a:lvl3pPr>
              <a:buClr>
                <a:schemeClr val="accent2"/>
              </a:buClr>
              <a:defRPr sz="1600"/>
            </a:lvl3pPr>
            <a:lvl4pPr>
              <a:buClr>
                <a:schemeClr val="accent2"/>
              </a:buClr>
              <a:defRPr sz="1400"/>
            </a:lvl4pPr>
            <a:lvl5pPr>
              <a:buClr>
                <a:schemeClr val="accent2"/>
              </a:buCl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352356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359616"/>
            <a:ext cx="12192000" cy="990600"/>
          </a:xfrm>
        </p:spPr>
        <p:txBody>
          <a:bodyPr/>
          <a:lstStyle>
            <a:lvl1pPr>
              <a:defRPr>
                <a:solidFill>
                  <a:schemeClr val="accent1">
                    <a:lumMod val="75000"/>
                  </a:schemeClr>
                </a:solidFill>
              </a:defRPr>
            </a:lvl1pPr>
          </a:lstStyle>
          <a:p>
            <a:r>
              <a:rPr lang="en-US" dirty="0"/>
              <a:t>Click to edit Master title style</a:t>
            </a:r>
          </a:p>
        </p:txBody>
      </p:sp>
    </p:spTree>
    <p:extLst>
      <p:ext uri="{BB962C8B-B14F-4D97-AF65-F5344CB8AC3E}">
        <p14:creationId xmlns:p14="http://schemas.microsoft.com/office/powerpoint/2010/main" val="22325190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99888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FD1B6986-2CB8-4CD2-B866-99A047CE3E77}" type="datetimeFigureOut">
              <a:rPr lang="en-US" smtClean="0">
                <a:solidFill>
                  <a:srgbClr val="2F2B20"/>
                </a:solidFill>
              </a:rPr>
              <a:pPr/>
              <a:t>3/21/2022</a:t>
            </a:fld>
            <a:endParaRPr lang="en-US">
              <a:solidFill>
                <a:srgbClr val="2F2B20"/>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solidFill>
                <a:srgbClr val="2F2B20"/>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B26DCA43-75A2-4F21-A534-9A0A34A8BB0E}" type="slidenum">
              <a:rPr lang="en-US" smtClean="0">
                <a:solidFill>
                  <a:srgbClr val="2F2B20"/>
                </a:solidFill>
              </a:rPr>
              <a:pPr/>
              <a:t>‹#›</a:t>
            </a:fld>
            <a:endParaRPr lang="en-US">
              <a:solidFill>
                <a:srgbClr val="2F2B20"/>
              </a:solidFill>
            </a:endParaRPr>
          </a:p>
        </p:txBody>
      </p:sp>
    </p:spTree>
    <p:extLst>
      <p:ext uri="{BB962C8B-B14F-4D97-AF65-F5344CB8AC3E}">
        <p14:creationId xmlns:p14="http://schemas.microsoft.com/office/powerpoint/2010/main" val="9178697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5400"/>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FD1B6986-2CB8-4CD2-B866-99A047CE3E77}" type="datetimeFigureOut">
              <a:rPr lang="en-US" smtClean="0">
                <a:solidFill>
                  <a:srgbClr val="2F2B20"/>
                </a:solidFill>
              </a:rPr>
              <a:pPr/>
              <a:t>3/21/2022</a:t>
            </a:fld>
            <a:endParaRPr lang="en-US">
              <a:solidFill>
                <a:srgbClr val="2F2B20"/>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solidFill>
                <a:srgbClr val="2F2B20"/>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B26DCA43-75A2-4F21-A534-9A0A34A8BB0E}" type="slidenum">
              <a:rPr lang="en-US" smtClean="0">
                <a:solidFill>
                  <a:srgbClr val="2F2B20"/>
                </a:solidFill>
              </a:rPr>
              <a:pPr/>
              <a:t>‹#›</a:t>
            </a:fld>
            <a:endParaRPr lang="en-US">
              <a:solidFill>
                <a:srgbClr val="2F2B20"/>
              </a:solidFill>
            </a:endParaRPr>
          </a:p>
        </p:txBody>
      </p:sp>
      <p:sp>
        <p:nvSpPr>
          <p:cNvPr id="7" name="Rectangle 6"/>
          <p:cNvSpPr/>
          <p:nvPr userDrawn="1"/>
        </p:nvSpPr>
        <p:spPr>
          <a:xfrm>
            <a:off x="0" y="6492240"/>
            <a:ext cx="12192000" cy="365760"/>
          </a:xfrm>
          <a:prstGeom prst="rect">
            <a:avLst/>
          </a:prstGeom>
          <a:solidFill>
            <a:srgbClr val="302C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22576190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FD1B6986-2CB8-4CD2-B866-99A047CE3E77}" type="datetimeFigureOut">
              <a:rPr lang="en-US" smtClean="0">
                <a:solidFill>
                  <a:srgbClr val="2F2B20"/>
                </a:solidFill>
              </a:rPr>
              <a:pPr/>
              <a:t>3/21/2022</a:t>
            </a:fld>
            <a:endParaRPr lang="en-US">
              <a:solidFill>
                <a:srgbClr val="2F2B20"/>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solidFill>
                <a:srgbClr val="2F2B20"/>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B26DCA43-75A2-4F21-A534-9A0A34A8BB0E}" type="slidenum">
              <a:rPr lang="en-US" smtClean="0">
                <a:solidFill>
                  <a:srgbClr val="2F2B20"/>
                </a:solidFill>
              </a:rPr>
              <a:pPr/>
              <a:t>‹#›</a:t>
            </a:fld>
            <a:endParaRPr lang="en-US">
              <a:solidFill>
                <a:srgbClr val="2F2B20"/>
              </a:solidFill>
            </a:endParaRPr>
          </a:p>
        </p:txBody>
      </p:sp>
    </p:spTree>
    <p:extLst>
      <p:ext uri="{BB962C8B-B14F-4D97-AF65-F5344CB8AC3E}">
        <p14:creationId xmlns:p14="http://schemas.microsoft.com/office/powerpoint/2010/main" val="16785565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FD1B6986-2CB8-4CD2-B866-99A047CE3E77}" type="datetimeFigureOut">
              <a:rPr lang="en-US" smtClean="0">
                <a:solidFill>
                  <a:srgbClr val="2F2B20"/>
                </a:solidFill>
              </a:rPr>
              <a:pPr/>
              <a:t>3/21/2022</a:t>
            </a:fld>
            <a:endParaRPr lang="en-US">
              <a:solidFill>
                <a:srgbClr val="2F2B20"/>
              </a:solidFill>
            </a:endParaRP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solidFill>
                <a:srgbClr val="2F2B20"/>
              </a:solidFill>
            </a:endParaRPr>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B26DCA43-75A2-4F21-A534-9A0A34A8BB0E}" type="slidenum">
              <a:rPr lang="en-US" smtClean="0">
                <a:solidFill>
                  <a:srgbClr val="2F2B20"/>
                </a:solidFill>
              </a:rPr>
              <a:pPr/>
              <a:t>‹#›</a:t>
            </a:fld>
            <a:endParaRPr lang="en-US">
              <a:solidFill>
                <a:srgbClr val="2F2B20"/>
              </a:solidFill>
            </a:endParaRPr>
          </a:p>
        </p:txBody>
      </p:sp>
      <p:sp>
        <p:nvSpPr>
          <p:cNvPr id="8" name="Rectangle 7"/>
          <p:cNvSpPr/>
          <p:nvPr userDrawn="1"/>
        </p:nvSpPr>
        <p:spPr>
          <a:xfrm>
            <a:off x="0" y="6492240"/>
            <a:ext cx="1219200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39689527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1"/>
            <a:ext cx="2844800" cy="365125"/>
          </a:xfrm>
          <a:prstGeom prst="rect">
            <a:avLst/>
          </a:prstGeom>
        </p:spPr>
        <p:txBody>
          <a:bodyPr/>
          <a:lstStyle/>
          <a:p>
            <a:fld id="{FD1B6986-2CB8-4CD2-B866-99A047CE3E77}" type="datetimeFigureOut">
              <a:rPr lang="en-US" smtClean="0">
                <a:solidFill>
                  <a:srgbClr val="2F2B20"/>
                </a:solidFill>
              </a:rPr>
              <a:pPr/>
              <a:t>3/21/2022</a:t>
            </a:fld>
            <a:endParaRPr lang="en-US">
              <a:solidFill>
                <a:srgbClr val="2F2B20"/>
              </a:solidFill>
            </a:endParaRPr>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endParaRPr lang="en-US">
              <a:solidFill>
                <a:srgbClr val="2F2B20"/>
              </a:solidFill>
            </a:endParaRPr>
          </a:p>
        </p:txBody>
      </p:sp>
      <p:sp>
        <p:nvSpPr>
          <p:cNvPr id="9" name="Slide Number Placeholder 8"/>
          <p:cNvSpPr>
            <a:spLocks noGrp="1"/>
          </p:cNvSpPr>
          <p:nvPr>
            <p:ph type="sldNum" sz="quarter" idx="12"/>
          </p:nvPr>
        </p:nvSpPr>
        <p:spPr>
          <a:xfrm>
            <a:off x="8737600" y="6356351"/>
            <a:ext cx="2844800" cy="365125"/>
          </a:xfrm>
          <a:prstGeom prst="rect">
            <a:avLst/>
          </a:prstGeom>
        </p:spPr>
        <p:txBody>
          <a:bodyPr/>
          <a:lstStyle/>
          <a:p>
            <a:fld id="{B26DCA43-75A2-4F21-A534-9A0A34A8BB0E}" type="slidenum">
              <a:rPr lang="en-US" smtClean="0">
                <a:solidFill>
                  <a:srgbClr val="2F2B20"/>
                </a:solidFill>
              </a:rPr>
              <a:pPr/>
              <a:t>‹#›</a:t>
            </a:fld>
            <a:endParaRPr lang="en-US">
              <a:solidFill>
                <a:srgbClr val="2F2B20"/>
              </a:solidFill>
            </a:endParaRPr>
          </a:p>
        </p:txBody>
      </p:sp>
    </p:spTree>
    <p:extLst>
      <p:ext uri="{BB962C8B-B14F-4D97-AF65-F5344CB8AC3E}">
        <p14:creationId xmlns:p14="http://schemas.microsoft.com/office/powerpoint/2010/main" val="6554568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09600" y="6356351"/>
            <a:ext cx="2844800" cy="365125"/>
          </a:xfrm>
          <a:prstGeom prst="rect">
            <a:avLst/>
          </a:prstGeom>
        </p:spPr>
        <p:txBody>
          <a:bodyPr/>
          <a:lstStyle/>
          <a:p>
            <a:fld id="{FD1B6986-2CB8-4CD2-B866-99A047CE3E77}" type="datetimeFigureOut">
              <a:rPr lang="en-US" smtClean="0">
                <a:solidFill>
                  <a:srgbClr val="2F2B20"/>
                </a:solidFill>
              </a:rPr>
              <a:pPr/>
              <a:t>3/21/2022</a:t>
            </a:fld>
            <a:endParaRPr lang="en-US">
              <a:solidFill>
                <a:srgbClr val="2F2B20"/>
              </a:solidFill>
            </a:endParaRPr>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US">
              <a:solidFill>
                <a:srgbClr val="2F2B20"/>
              </a:solidFill>
            </a:endParaRPr>
          </a:p>
        </p:txBody>
      </p:sp>
      <p:sp>
        <p:nvSpPr>
          <p:cNvPr id="5" name="Slide Number Placeholder 4"/>
          <p:cNvSpPr>
            <a:spLocks noGrp="1"/>
          </p:cNvSpPr>
          <p:nvPr>
            <p:ph type="sldNum" sz="quarter" idx="12"/>
          </p:nvPr>
        </p:nvSpPr>
        <p:spPr>
          <a:xfrm>
            <a:off x="8737600" y="6356351"/>
            <a:ext cx="2844800" cy="365125"/>
          </a:xfrm>
          <a:prstGeom prst="rect">
            <a:avLst/>
          </a:prstGeom>
        </p:spPr>
        <p:txBody>
          <a:bodyPr/>
          <a:lstStyle/>
          <a:p>
            <a:fld id="{B26DCA43-75A2-4F21-A534-9A0A34A8BB0E}" type="slidenum">
              <a:rPr lang="en-US" smtClean="0">
                <a:solidFill>
                  <a:srgbClr val="2F2B20"/>
                </a:solidFill>
              </a:rPr>
              <a:pPr/>
              <a:t>‹#›</a:t>
            </a:fld>
            <a:endParaRPr lang="en-US">
              <a:solidFill>
                <a:srgbClr val="2F2B20"/>
              </a:solidFill>
            </a:endParaRPr>
          </a:p>
        </p:txBody>
      </p:sp>
      <p:sp>
        <p:nvSpPr>
          <p:cNvPr id="6" name="Rectangle 5"/>
          <p:cNvSpPr/>
          <p:nvPr userDrawn="1"/>
        </p:nvSpPr>
        <p:spPr>
          <a:xfrm>
            <a:off x="0" y="6492240"/>
            <a:ext cx="1219200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37676917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FD1B6986-2CB8-4CD2-B866-99A047CE3E77}" type="datetimeFigureOut">
              <a:rPr lang="en-US" smtClean="0">
                <a:solidFill>
                  <a:srgbClr val="2F2B20"/>
                </a:solidFill>
              </a:rPr>
              <a:pPr/>
              <a:t>3/21/2022</a:t>
            </a:fld>
            <a:endParaRPr lang="en-US">
              <a:solidFill>
                <a:srgbClr val="2F2B20"/>
              </a:solidFill>
            </a:endParaRPr>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a:solidFill>
                <a:srgbClr val="2F2B20"/>
              </a:solidFill>
            </a:endParaRPr>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p>
            <a:fld id="{B26DCA43-75A2-4F21-A534-9A0A34A8BB0E}" type="slidenum">
              <a:rPr lang="en-US" smtClean="0">
                <a:solidFill>
                  <a:srgbClr val="2F2B20"/>
                </a:solidFill>
              </a:rPr>
              <a:pPr/>
              <a:t>‹#›</a:t>
            </a:fld>
            <a:endParaRPr lang="en-US">
              <a:solidFill>
                <a:srgbClr val="2F2B20"/>
              </a:solidFill>
            </a:endParaRPr>
          </a:p>
        </p:txBody>
      </p:sp>
    </p:spTree>
    <p:extLst>
      <p:ext uri="{BB962C8B-B14F-4D97-AF65-F5344CB8AC3E}">
        <p14:creationId xmlns:p14="http://schemas.microsoft.com/office/powerpoint/2010/main" val="2708311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 y="357498"/>
            <a:ext cx="12192001" cy="990600"/>
          </a:xfrm>
          <a:prstGeom prst="rect">
            <a:avLst/>
          </a:prstGeom>
          <a:noFill/>
          <a:ln w="38100">
            <a:noFill/>
          </a:ln>
        </p:spPr>
        <p:txBody>
          <a:bodyPr>
            <a:normAutofit/>
          </a:bodyPr>
          <a:lstStyle>
            <a:lvl1pPr algn="ctr">
              <a:defRPr sz="4050" b="0" cap="none" baseline="0">
                <a:solidFill>
                  <a:schemeClr val="accent1"/>
                </a:solidFill>
                <a:latin typeface="+mn-lt"/>
                <a:ea typeface="Tahoma" pitchFamily="34" charset="0"/>
                <a:cs typeface="Calibri Light" panose="020F0302020204030204" pitchFamily="34" charset="0"/>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buClr>
                <a:schemeClr val="accent6">
                  <a:lumMod val="75000"/>
                </a:schemeClr>
              </a:buClr>
              <a:defRPr sz="2400"/>
            </a:lvl1pPr>
            <a:lvl2pPr>
              <a:buClr>
                <a:schemeClr val="accent6">
                  <a:lumMod val="75000"/>
                </a:schemeClr>
              </a:buClr>
              <a:defRPr sz="2100"/>
            </a:lvl2pPr>
            <a:lvl3pPr>
              <a:buClr>
                <a:schemeClr val="accent3">
                  <a:lumMod val="50000"/>
                </a:schemeClr>
              </a:buClr>
              <a:defRPr sz="1800"/>
            </a:lvl3pPr>
            <a:lvl4pPr>
              <a:buClr>
                <a:schemeClr val="accent3">
                  <a:lumMod val="50000"/>
                </a:schemeClr>
              </a:buClr>
              <a:defRPr sz="1500"/>
            </a:lvl4pPr>
            <a:lvl5pPr>
              <a:buClr>
                <a:schemeClr val="accent3">
                  <a:lumMod val="50000"/>
                </a:schemeClr>
              </a:buCl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112728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FD1B6986-2CB8-4CD2-B866-99A047CE3E77}" type="datetimeFigureOut">
              <a:rPr lang="en-US" smtClean="0">
                <a:solidFill>
                  <a:srgbClr val="2F2B20"/>
                </a:solidFill>
              </a:rPr>
              <a:pPr/>
              <a:t>3/21/2022</a:t>
            </a:fld>
            <a:endParaRPr lang="en-US">
              <a:solidFill>
                <a:srgbClr val="2F2B20"/>
              </a:solidFill>
            </a:endParaRP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solidFill>
                <a:srgbClr val="2F2B20"/>
              </a:solidFill>
            </a:endParaRPr>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B26DCA43-75A2-4F21-A534-9A0A34A8BB0E}" type="slidenum">
              <a:rPr lang="en-US" smtClean="0">
                <a:solidFill>
                  <a:srgbClr val="2F2B20"/>
                </a:solidFill>
              </a:rPr>
              <a:pPr/>
              <a:t>‹#›</a:t>
            </a:fld>
            <a:endParaRPr lang="en-US">
              <a:solidFill>
                <a:srgbClr val="2F2B20"/>
              </a:solidFill>
            </a:endParaRPr>
          </a:p>
        </p:txBody>
      </p:sp>
    </p:spTree>
    <p:extLst>
      <p:ext uri="{BB962C8B-B14F-4D97-AF65-F5344CB8AC3E}">
        <p14:creationId xmlns:p14="http://schemas.microsoft.com/office/powerpoint/2010/main" val="5787317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FD1B6986-2CB8-4CD2-B866-99A047CE3E77}" type="datetimeFigureOut">
              <a:rPr lang="en-US" smtClean="0">
                <a:solidFill>
                  <a:srgbClr val="2F2B20"/>
                </a:solidFill>
              </a:rPr>
              <a:pPr/>
              <a:t>3/21/2022</a:t>
            </a:fld>
            <a:endParaRPr lang="en-US">
              <a:solidFill>
                <a:srgbClr val="2F2B20"/>
              </a:solidFill>
            </a:endParaRP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solidFill>
                <a:srgbClr val="2F2B20"/>
              </a:solidFill>
            </a:endParaRPr>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B26DCA43-75A2-4F21-A534-9A0A34A8BB0E}" type="slidenum">
              <a:rPr lang="en-US" smtClean="0">
                <a:solidFill>
                  <a:srgbClr val="2F2B20"/>
                </a:solidFill>
              </a:rPr>
              <a:pPr/>
              <a:t>‹#›</a:t>
            </a:fld>
            <a:endParaRPr lang="en-US">
              <a:solidFill>
                <a:srgbClr val="2F2B20"/>
              </a:solidFill>
            </a:endParaRPr>
          </a:p>
        </p:txBody>
      </p:sp>
    </p:spTree>
    <p:extLst>
      <p:ext uri="{BB962C8B-B14F-4D97-AF65-F5344CB8AC3E}">
        <p14:creationId xmlns:p14="http://schemas.microsoft.com/office/powerpoint/2010/main" val="24872204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FD1B6986-2CB8-4CD2-B866-99A047CE3E77}" type="datetimeFigureOut">
              <a:rPr lang="en-US" smtClean="0">
                <a:solidFill>
                  <a:srgbClr val="2F2B20"/>
                </a:solidFill>
              </a:rPr>
              <a:pPr/>
              <a:t>3/21/2022</a:t>
            </a:fld>
            <a:endParaRPr lang="en-US">
              <a:solidFill>
                <a:srgbClr val="2F2B20"/>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solidFill>
                <a:srgbClr val="2F2B20"/>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B26DCA43-75A2-4F21-A534-9A0A34A8BB0E}" type="slidenum">
              <a:rPr lang="en-US" smtClean="0">
                <a:solidFill>
                  <a:srgbClr val="2F2B20"/>
                </a:solidFill>
              </a:rPr>
              <a:pPr/>
              <a:t>‹#›</a:t>
            </a:fld>
            <a:endParaRPr lang="en-US">
              <a:solidFill>
                <a:srgbClr val="2F2B20"/>
              </a:solidFill>
            </a:endParaRPr>
          </a:p>
        </p:txBody>
      </p:sp>
    </p:spTree>
    <p:extLst>
      <p:ext uri="{BB962C8B-B14F-4D97-AF65-F5344CB8AC3E}">
        <p14:creationId xmlns:p14="http://schemas.microsoft.com/office/powerpoint/2010/main" val="15119008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FD1B6986-2CB8-4CD2-B866-99A047CE3E77}" type="datetimeFigureOut">
              <a:rPr lang="en-US" smtClean="0">
                <a:solidFill>
                  <a:srgbClr val="2F2B20"/>
                </a:solidFill>
              </a:rPr>
              <a:pPr/>
              <a:t>3/21/2022</a:t>
            </a:fld>
            <a:endParaRPr lang="en-US">
              <a:solidFill>
                <a:srgbClr val="2F2B20"/>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solidFill>
                <a:srgbClr val="2F2B20"/>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B26DCA43-75A2-4F21-A534-9A0A34A8BB0E}" type="slidenum">
              <a:rPr lang="en-US" smtClean="0">
                <a:solidFill>
                  <a:srgbClr val="2F2B20"/>
                </a:solidFill>
              </a:rPr>
              <a:pPr/>
              <a:t>‹#›</a:t>
            </a:fld>
            <a:endParaRPr lang="en-US">
              <a:solidFill>
                <a:srgbClr val="2F2B20"/>
              </a:solidFill>
            </a:endParaRPr>
          </a:p>
        </p:txBody>
      </p:sp>
    </p:spTree>
    <p:extLst>
      <p:ext uri="{BB962C8B-B14F-4D97-AF65-F5344CB8AC3E}">
        <p14:creationId xmlns:p14="http://schemas.microsoft.com/office/powerpoint/2010/main" val="17945166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5"/>
        <p:cNvGrpSpPr/>
        <p:nvPr/>
      </p:nvGrpSpPr>
      <p:grpSpPr>
        <a:xfrm>
          <a:off x="0" y="0"/>
          <a:ext cx="0" cy="0"/>
          <a:chOff x="0" y="0"/>
          <a:chExt cx="0" cy="0"/>
        </a:xfrm>
      </p:grpSpPr>
      <p:sp>
        <p:nvSpPr>
          <p:cNvPr id="16" name="Google Shape;16;p32"/>
          <p:cNvSpPr txBox="1">
            <a:spLocks noGrp="1"/>
          </p:cNvSpPr>
          <p:nvPr>
            <p:ph type="title"/>
          </p:nvPr>
        </p:nvSpPr>
        <p:spPr>
          <a:xfrm>
            <a:off x="838200" y="224451"/>
            <a:ext cx="10515600" cy="9144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accent1"/>
              </a:buClr>
              <a:buSzPts val="4800"/>
              <a:buFont typeface="Libre Franklin Thin"/>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2"/>
          <p:cNvSpPr txBox="1">
            <a:spLocks noGrp="1"/>
          </p:cNvSpPr>
          <p:nvPr>
            <p:ph type="body" idx="1"/>
          </p:nvPr>
        </p:nvSpPr>
        <p:spPr>
          <a:xfrm>
            <a:off x="838200" y="1371601"/>
            <a:ext cx="5181600" cy="4805363"/>
          </a:xfrm>
          <a:prstGeom prst="rect">
            <a:avLst/>
          </a:prstGeom>
          <a:noFill/>
          <a:ln>
            <a:noFill/>
          </a:ln>
        </p:spPr>
        <p:txBody>
          <a:bodyPr spcFirstLastPara="1" wrap="square" lIns="91425" tIns="45700" rIns="91425" bIns="45700" anchor="t" anchorCtr="0">
            <a:normAutofit/>
          </a:bodyPr>
          <a:lstStyle>
            <a:lvl1pPr marL="457200" lvl="0" indent="-388620" algn="l">
              <a:lnSpc>
                <a:spcPct val="100000"/>
              </a:lnSpc>
              <a:spcBef>
                <a:spcPts val="600"/>
              </a:spcBef>
              <a:spcAft>
                <a:spcPts val="0"/>
              </a:spcAft>
              <a:buSzPts val="2520"/>
              <a:buChar char="▪"/>
              <a:defRPr sz="2800"/>
            </a:lvl1pPr>
            <a:lvl2pPr marL="914400" lvl="1" indent="-365760" algn="l">
              <a:lnSpc>
                <a:spcPct val="100000"/>
              </a:lnSpc>
              <a:spcBef>
                <a:spcPts val="600"/>
              </a:spcBef>
              <a:spcAft>
                <a:spcPts val="0"/>
              </a:spcAft>
              <a:buSzPts val="2160"/>
              <a:buChar char="▪"/>
              <a:defRPr sz="2400"/>
            </a:lvl2pPr>
            <a:lvl3pPr marL="1371600" lvl="2" indent="-342900" algn="l">
              <a:lnSpc>
                <a:spcPct val="100000"/>
              </a:lnSpc>
              <a:spcBef>
                <a:spcPts val="600"/>
              </a:spcBef>
              <a:spcAft>
                <a:spcPts val="0"/>
              </a:spcAft>
              <a:buSzPts val="1800"/>
              <a:buChar char="▪"/>
              <a:defRPr sz="2000"/>
            </a:lvl3pPr>
            <a:lvl4pPr marL="1828800" lvl="3" indent="-331469" algn="l">
              <a:lnSpc>
                <a:spcPct val="100000"/>
              </a:lnSpc>
              <a:spcBef>
                <a:spcPts val="600"/>
              </a:spcBef>
              <a:spcAft>
                <a:spcPts val="0"/>
              </a:spcAft>
              <a:buSzPts val="1620"/>
              <a:buChar char="▪"/>
              <a:defRPr sz="1800"/>
            </a:lvl4pPr>
            <a:lvl5pPr marL="2286000" lvl="4" indent="-331470" algn="l">
              <a:lnSpc>
                <a:spcPct val="100000"/>
              </a:lnSpc>
              <a:spcBef>
                <a:spcPts val="600"/>
              </a:spcBef>
              <a:spcAft>
                <a:spcPts val="0"/>
              </a:spcAft>
              <a:buSzPts val="1620"/>
              <a:buChar char="▪"/>
              <a:defRPr sz="18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32"/>
          <p:cNvSpPr txBox="1">
            <a:spLocks noGrp="1"/>
          </p:cNvSpPr>
          <p:nvPr>
            <p:ph type="body" idx="2"/>
          </p:nvPr>
        </p:nvSpPr>
        <p:spPr>
          <a:xfrm>
            <a:off x="6172200" y="1371601"/>
            <a:ext cx="5181600" cy="4805363"/>
          </a:xfrm>
          <a:prstGeom prst="rect">
            <a:avLst/>
          </a:prstGeom>
          <a:noFill/>
          <a:ln>
            <a:noFill/>
          </a:ln>
        </p:spPr>
        <p:txBody>
          <a:bodyPr spcFirstLastPara="1" wrap="square" lIns="91425" tIns="45700" rIns="91425" bIns="45700" anchor="t" anchorCtr="0">
            <a:normAutofit/>
          </a:bodyPr>
          <a:lstStyle>
            <a:lvl1pPr marL="457200" lvl="0" indent="-388620" algn="l">
              <a:lnSpc>
                <a:spcPct val="100000"/>
              </a:lnSpc>
              <a:spcBef>
                <a:spcPts val="600"/>
              </a:spcBef>
              <a:spcAft>
                <a:spcPts val="0"/>
              </a:spcAft>
              <a:buSzPts val="2520"/>
              <a:buChar char="▪"/>
              <a:defRPr sz="2800"/>
            </a:lvl1pPr>
            <a:lvl2pPr marL="914400" lvl="1" indent="-365760" algn="l">
              <a:lnSpc>
                <a:spcPct val="100000"/>
              </a:lnSpc>
              <a:spcBef>
                <a:spcPts val="600"/>
              </a:spcBef>
              <a:spcAft>
                <a:spcPts val="0"/>
              </a:spcAft>
              <a:buSzPts val="2160"/>
              <a:buChar char="▪"/>
              <a:defRPr sz="2400"/>
            </a:lvl2pPr>
            <a:lvl3pPr marL="1371600" lvl="2" indent="-342900" algn="l">
              <a:lnSpc>
                <a:spcPct val="100000"/>
              </a:lnSpc>
              <a:spcBef>
                <a:spcPts val="600"/>
              </a:spcBef>
              <a:spcAft>
                <a:spcPts val="0"/>
              </a:spcAft>
              <a:buSzPts val="1800"/>
              <a:buChar char="▪"/>
              <a:defRPr sz="2000"/>
            </a:lvl3pPr>
            <a:lvl4pPr marL="1828800" lvl="3" indent="-331469" algn="l">
              <a:lnSpc>
                <a:spcPct val="100000"/>
              </a:lnSpc>
              <a:spcBef>
                <a:spcPts val="600"/>
              </a:spcBef>
              <a:spcAft>
                <a:spcPts val="0"/>
              </a:spcAft>
              <a:buSzPts val="1620"/>
              <a:buChar char="▪"/>
              <a:defRPr sz="1800"/>
            </a:lvl4pPr>
            <a:lvl5pPr marL="2286000" lvl="4" indent="-331470" algn="l">
              <a:lnSpc>
                <a:spcPct val="100000"/>
              </a:lnSpc>
              <a:spcBef>
                <a:spcPts val="600"/>
              </a:spcBef>
              <a:spcAft>
                <a:spcPts val="0"/>
              </a:spcAft>
              <a:buSzPts val="1620"/>
              <a:buChar char="▪"/>
              <a:defRPr sz="18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6710262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9"/>
        <p:cNvGrpSpPr/>
        <p:nvPr/>
      </p:nvGrpSpPr>
      <p:grpSpPr>
        <a:xfrm>
          <a:off x="0" y="0"/>
          <a:ext cx="0" cy="0"/>
          <a:chOff x="0" y="0"/>
          <a:chExt cx="0" cy="0"/>
        </a:xfrm>
      </p:grpSpPr>
      <p:sp>
        <p:nvSpPr>
          <p:cNvPr id="20" name="Google Shape;20;p33"/>
          <p:cNvSpPr txBox="1">
            <a:spLocks noGrp="1"/>
          </p:cNvSpPr>
          <p:nvPr>
            <p:ph type="title"/>
          </p:nvPr>
        </p:nvSpPr>
        <p:spPr>
          <a:xfrm>
            <a:off x="838200" y="224451"/>
            <a:ext cx="10515600" cy="9144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accent1"/>
              </a:buClr>
              <a:buSzPts val="4800"/>
              <a:buFont typeface="Libre Franklin Thin"/>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5922046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21"/>
        <p:cNvGrpSpPr/>
        <p:nvPr/>
      </p:nvGrpSpPr>
      <p:grpSpPr>
        <a:xfrm>
          <a:off x="0" y="0"/>
          <a:ext cx="0" cy="0"/>
          <a:chOff x="0" y="0"/>
          <a:chExt cx="0" cy="0"/>
        </a:xfrm>
      </p:grpSpPr>
      <p:sp>
        <p:nvSpPr>
          <p:cNvPr id="22" name="Google Shape;22;p34"/>
          <p:cNvSpPr txBox="1">
            <a:spLocks noGrp="1"/>
          </p:cNvSpPr>
          <p:nvPr>
            <p:ph type="ctrTitle"/>
          </p:nvPr>
        </p:nvSpPr>
        <p:spPr>
          <a:xfrm>
            <a:off x="914400" y="1371601"/>
            <a:ext cx="10464800" cy="1927225"/>
          </a:xfrm>
          <a:prstGeom prst="rect">
            <a:avLst/>
          </a:prstGeom>
          <a:noFill/>
          <a:ln>
            <a:noFill/>
          </a:ln>
        </p:spPr>
        <p:txBody>
          <a:bodyPr spcFirstLastPara="1" wrap="square" lIns="91425" tIns="91425" rIns="91425" bIns="91425" anchor="b" anchorCtr="0">
            <a:normAutofit/>
          </a:bodyPr>
          <a:lstStyle>
            <a:lvl1pPr marR="0" lvl="0" algn="ctr">
              <a:lnSpc>
                <a:spcPct val="90000"/>
              </a:lnSpc>
              <a:spcBef>
                <a:spcPts val="0"/>
              </a:spcBef>
              <a:spcAft>
                <a:spcPts val="0"/>
              </a:spcAft>
              <a:buClr>
                <a:schemeClr val="accent5"/>
              </a:buClr>
              <a:buSzPts val="5400"/>
              <a:buFont typeface="Candara"/>
              <a:buNone/>
              <a:defRPr sz="5400" b="0" i="0" u="none" strike="noStrike" cap="small">
                <a:solidFill>
                  <a:schemeClr val="accent1"/>
                </a:solidFill>
                <a:latin typeface="Libre Franklin Thin"/>
                <a:ea typeface="Libre Franklin Thin"/>
                <a:cs typeface="Libre Franklin Thin"/>
                <a:sym typeface="Libre Franklin Thin"/>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Tree>
    <p:extLst>
      <p:ext uri="{BB962C8B-B14F-4D97-AF65-F5344CB8AC3E}">
        <p14:creationId xmlns:p14="http://schemas.microsoft.com/office/powerpoint/2010/main" val="8867546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23"/>
        <p:cNvGrpSpPr/>
        <p:nvPr/>
      </p:nvGrpSpPr>
      <p:grpSpPr>
        <a:xfrm>
          <a:off x="0" y="0"/>
          <a:ext cx="0" cy="0"/>
          <a:chOff x="0" y="0"/>
          <a:chExt cx="0" cy="0"/>
        </a:xfrm>
      </p:grpSpPr>
      <p:sp>
        <p:nvSpPr>
          <p:cNvPr id="24" name="Google Shape;24;p35"/>
          <p:cNvSpPr txBox="1">
            <a:spLocks noGrp="1"/>
          </p:cNvSpPr>
          <p:nvPr>
            <p:ph type="ctrTitle"/>
          </p:nvPr>
        </p:nvSpPr>
        <p:spPr>
          <a:xfrm>
            <a:off x="914400" y="1122363"/>
            <a:ext cx="103632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6000"/>
              <a:buFont typeface="Libre Franklin Thin"/>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2160"/>
              <a:buNone/>
              <a:defRPr sz="2400"/>
            </a:lvl1pPr>
            <a:lvl2pPr lvl="1" algn="ctr">
              <a:lnSpc>
                <a:spcPct val="90000"/>
              </a:lnSpc>
              <a:spcBef>
                <a:spcPts val="500"/>
              </a:spcBef>
              <a:spcAft>
                <a:spcPts val="0"/>
              </a:spcAft>
              <a:buSzPts val="1800"/>
              <a:buNone/>
              <a:defRPr sz="2000"/>
            </a:lvl2pPr>
            <a:lvl3pPr lvl="2" algn="ctr">
              <a:lnSpc>
                <a:spcPct val="90000"/>
              </a:lnSpc>
              <a:spcBef>
                <a:spcPts val="500"/>
              </a:spcBef>
              <a:spcAft>
                <a:spcPts val="0"/>
              </a:spcAft>
              <a:buSzPts val="1620"/>
              <a:buNone/>
              <a:defRPr sz="1800"/>
            </a:lvl3pPr>
            <a:lvl4pPr lvl="3" algn="ctr">
              <a:lnSpc>
                <a:spcPct val="90000"/>
              </a:lnSpc>
              <a:spcBef>
                <a:spcPts val="500"/>
              </a:spcBef>
              <a:spcAft>
                <a:spcPts val="0"/>
              </a:spcAft>
              <a:buSzPts val="1440"/>
              <a:buNone/>
              <a:defRPr sz="1600"/>
            </a:lvl4pPr>
            <a:lvl5pPr lvl="4" algn="ctr">
              <a:lnSpc>
                <a:spcPct val="90000"/>
              </a:lnSpc>
              <a:spcBef>
                <a:spcPts val="500"/>
              </a:spcBef>
              <a:spcAft>
                <a:spcPts val="0"/>
              </a:spcAft>
              <a:buSzPts val="144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33645125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6"/>
        <p:cNvGrpSpPr/>
        <p:nvPr/>
      </p:nvGrpSpPr>
      <p:grpSpPr>
        <a:xfrm>
          <a:off x="0" y="0"/>
          <a:ext cx="0" cy="0"/>
          <a:chOff x="0" y="0"/>
          <a:chExt cx="0" cy="0"/>
        </a:xfrm>
      </p:grpSpPr>
      <p:sp>
        <p:nvSpPr>
          <p:cNvPr id="27" name="Google Shape;27;p36"/>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6000"/>
              <a:buFont typeface="Libre Franklin Thin"/>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36"/>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160"/>
              <a:buNone/>
              <a:defRPr sz="2400">
                <a:solidFill>
                  <a:schemeClr val="dk1"/>
                </a:solidFill>
              </a:defRPr>
            </a:lvl1pPr>
            <a:lvl2pPr marL="914400" lvl="1" indent="-228600" algn="l">
              <a:lnSpc>
                <a:spcPct val="90000"/>
              </a:lnSpc>
              <a:spcBef>
                <a:spcPts val="500"/>
              </a:spcBef>
              <a:spcAft>
                <a:spcPts val="0"/>
              </a:spcAft>
              <a:buSzPts val="1800"/>
              <a:buNone/>
              <a:defRPr sz="2000">
                <a:solidFill>
                  <a:srgbClr val="888888"/>
                </a:solidFill>
              </a:defRPr>
            </a:lvl2pPr>
            <a:lvl3pPr marL="1371600" lvl="2" indent="-228600" algn="l">
              <a:lnSpc>
                <a:spcPct val="90000"/>
              </a:lnSpc>
              <a:spcBef>
                <a:spcPts val="500"/>
              </a:spcBef>
              <a:spcAft>
                <a:spcPts val="0"/>
              </a:spcAft>
              <a:buSzPts val="1620"/>
              <a:buNone/>
              <a:defRPr sz="1800">
                <a:solidFill>
                  <a:srgbClr val="888888"/>
                </a:solidFill>
              </a:defRPr>
            </a:lvl3pPr>
            <a:lvl4pPr marL="1828800" lvl="3" indent="-228600" algn="l">
              <a:lnSpc>
                <a:spcPct val="90000"/>
              </a:lnSpc>
              <a:spcBef>
                <a:spcPts val="500"/>
              </a:spcBef>
              <a:spcAft>
                <a:spcPts val="0"/>
              </a:spcAft>
              <a:buSzPts val="1440"/>
              <a:buNone/>
              <a:defRPr sz="1600">
                <a:solidFill>
                  <a:srgbClr val="888888"/>
                </a:solidFill>
              </a:defRPr>
            </a:lvl4pPr>
            <a:lvl5pPr marL="2286000" lvl="4" indent="-228600" algn="l">
              <a:lnSpc>
                <a:spcPct val="90000"/>
              </a:lnSpc>
              <a:spcBef>
                <a:spcPts val="500"/>
              </a:spcBef>
              <a:spcAft>
                <a:spcPts val="0"/>
              </a:spcAft>
              <a:buSzPts val="144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extLst>
      <p:ext uri="{BB962C8B-B14F-4D97-AF65-F5344CB8AC3E}">
        <p14:creationId xmlns:p14="http://schemas.microsoft.com/office/powerpoint/2010/main" val="6034909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29"/>
        <p:cNvGrpSpPr/>
        <p:nvPr/>
      </p:nvGrpSpPr>
      <p:grpSpPr>
        <a:xfrm>
          <a:off x="0" y="0"/>
          <a:ext cx="0" cy="0"/>
          <a:chOff x="0" y="0"/>
          <a:chExt cx="0" cy="0"/>
        </a:xfrm>
      </p:grpSpPr>
      <p:sp>
        <p:nvSpPr>
          <p:cNvPr id="30" name="Google Shape;30;p37"/>
          <p:cNvSpPr txBox="1">
            <a:spLocks noGrp="1"/>
          </p:cNvSpPr>
          <p:nvPr>
            <p:ph type="title"/>
          </p:nvPr>
        </p:nvSpPr>
        <p:spPr>
          <a:xfrm>
            <a:off x="839788" y="228600"/>
            <a:ext cx="10515600" cy="9144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accent1"/>
              </a:buClr>
              <a:buSzPts val="4800"/>
              <a:buFont typeface="Libre Franklin Thin"/>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37"/>
          <p:cNvSpPr txBox="1">
            <a:spLocks noGrp="1"/>
          </p:cNvSpPr>
          <p:nvPr>
            <p:ph type="body" idx="1"/>
          </p:nvPr>
        </p:nvSpPr>
        <p:spPr>
          <a:xfrm>
            <a:off x="839788" y="1412082"/>
            <a:ext cx="5157787" cy="823912"/>
          </a:xfrm>
          <a:prstGeom prst="rect">
            <a:avLst/>
          </a:prstGeom>
          <a:noFill/>
          <a:ln>
            <a:noFill/>
          </a:ln>
        </p:spPr>
        <p:txBody>
          <a:bodyPr spcFirstLastPara="1" wrap="square" lIns="91425" tIns="45700" rIns="91425" bIns="45700" anchor="b" anchorCtr="0">
            <a:noAutofit/>
          </a:bodyPr>
          <a:lstStyle>
            <a:lvl1pPr marL="457200" lvl="0" indent="-228600" algn="ctr">
              <a:lnSpc>
                <a:spcPct val="90000"/>
              </a:lnSpc>
              <a:spcBef>
                <a:spcPts val="1000"/>
              </a:spcBef>
              <a:spcAft>
                <a:spcPts val="0"/>
              </a:spcAft>
              <a:buSzPts val="2880"/>
              <a:buNone/>
              <a:defRPr sz="3200" b="0">
                <a:solidFill>
                  <a:schemeClr val="accent2"/>
                </a:solidFill>
                <a:latin typeface="Libre Franklin Thin"/>
                <a:ea typeface="Libre Franklin Thin"/>
                <a:cs typeface="Libre Franklin Thin"/>
                <a:sym typeface="Libre Franklin Thin"/>
              </a:defRPr>
            </a:lvl1pPr>
            <a:lvl2pPr marL="914400" lvl="1" indent="-228600" algn="l">
              <a:lnSpc>
                <a:spcPct val="90000"/>
              </a:lnSpc>
              <a:spcBef>
                <a:spcPts val="500"/>
              </a:spcBef>
              <a:spcAft>
                <a:spcPts val="0"/>
              </a:spcAft>
              <a:buSzPts val="1800"/>
              <a:buNone/>
              <a:defRPr sz="2000" b="1"/>
            </a:lvl2pPr>
            <a:lvl3pPr marL="1371600" lvl="2" indent="-228600" algn="l">
              <a:lnSpc>
                <a:spcPct val="90000"/>
              </a:lnSpc>
              <a:spcBef>
                <a:spcPts val="500"/>
              </a:spcBef>
              <a:spcAft>
                <a:spcPts val="0"/>
              </a:spcAft>
              <a:buSzPts val="1620"/>
              <a:buNone/>
              <a:defRPr sz="1800" b="1"/>
            </a:lvl3pPr>
            <a:lvl4pPr marL="1828800" lvl="3" indent="-228600" algn="l">
              <a:lnSpc>
                <a:spcPct val="90000"/>
              </a:lnSpc>
              <a:spcBef>
                <a:spcPts val="500"/>
              </a:spcBef>
              <a:spcAft>
                <a:spcPts val="0"/>
              </a:spcAft>
              <a:buSzPts val="1440"/>
              <a:buNone/>
              <a:defRPr sz="1600" b="1"/>
            </a:lvl4pPr>
            <a:lvl5pPr marL="2286000" lvl="4" indent="-228600" algn="l">
              <a:lnSpc>
                <a:spcPct val="90000"/>
              </a:lnSpc>
              <a:spcBef>
                <a:spcPts val="500"/>
              </a:spcBef>
              <a:spcAft>
                <a:spcPts val="0"/>
              </a:spcAft>
              <a:buSzPts val="144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2" name="Google Shape;32;p37"/>
          <p:cNvSpPr txBox="1">
            <a:spLocks noGrp="1"/>
          </p:cNvSpPr>
          <p:nvPr>
            <p:ph type="body" idx="2"/>
          </p:nvPr>
        </p:nvSpPr>
        <p:spPr>
          <a:xfrm>
            <a:off x="839789" y="2235995"/>
            <a:ext cx="5157787" cy="3953669"/>
          </a:xfrm>
          <a:prstGeom prst="rect">
            <a:avLst/>
          </a:prstGeom>
          <a:noFill/>
          <a:ln>
            <a:noFill/>
          </a:ln>
        </p:spPr>
        <p:txBody>
          <a:bodyPr spcFirstLastPara="1" wrap="square" lIns="91425" tIns="45700" rIns="91425" bIns="45700" anchor="t" anchorCtr="0">
            <a:normAutofit/>
          </a:bodyPr>
          <a:lstStyle>
            <a:lvl1pPr marL="457200" lvl="0" indent="-388620" algn="l">
              <a:lnSpc>
                <a:spcPct val="100000"/>
              </a:lnSpc>
              <a:spcBef>
                <a:spcPts val="600"/>
              </a:spcBef>
              <a:spcAft>
                <a:spcPts val="0"/>
              </a:spcAft>
              <a:buSzPts val="2520"/>
              <a:buChar char="▪"/>
              <a:defRPr sz="2800"/>
            </a:lvl1pPr>
            <a:lvl2pPr marL="914400" lvl="1" indent="-365760" algn="l">
              <a:lnSpc>
                <a:spcPct val="90000"/>
              </a:lnSpc>
              <a:spcBef>
                <a:spcPts val="600"/>
              </a:spcBef>
              <a:spcAft>
                <a:spcPts val="0"/>
              </a:spcAft>
              <a:buSzPts val="2160"/>
              <a:buChar char="▪"/>
              <a:defRPr sz="2400"/>
            </a:lvl2pPr>
            <a:lvl3pPr marL="1371600" lvl="2" indent="-342900" algn="l">
              <a:lnSpc>
                <a:spcPct val="90000"/>
              </a:lnSpc>
              <a:spcBef>
                <a:spcPts val="500"/>
              </a:spcBef>
              <a:spcAft>
                <a:spcPts val="0"/>
              </a:spcAft>
              <a:buSzPts val="1800"/>
              <a:buChar char="▪"/>
              <a:defRPr sz="2000"/>
            </a:lvl3pPr>
            <a:lvl4pPr marL="1828800" lvl="3" indent="-331469" algn="l">
              <a:lnSpc>
                <a:spcPct val="90000"/>
              </a:lnSpc>
              <a:spcBef>
                <a:spcPts val="500"/>
              </a:spcBef>
              <a:spcAft>
                <a:spcPts val="0"/>
              </a:spcAft>
              <a:buSzPts val="1620"/>
              <a:buChar char="▪"/>
              <a:defRPr sz="1800"/>
            </a:lvl4pPr>
            <a:lvl5pPr marL="2286000" lvl="4" indent="-331470" algn="l">
              <a:lnSpc>
                <a:spcPct val="90000"/>
              </a:lnSpc>
              <a:spcBef>
                <a:spcPts val="500"/>
              </a:spcBef>
              <a:spcAft>
                <a:spcPts val="0"/>
              </a:spcAft>
              <a:buSzPts val="1620"/>
              <a:buChar char="▪"/>
              <a:defRPr sz="1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37"/>
          <p:cNvSpPr txBox="1">
            <a:spLocks noGrp="1"/>
          </p:cNvSpPr>
          <p:nvPr>
            <p:ph type="body" idx="3"/>
          </p:nvPr>
        </p:nvSpPr>
        <p:spPr>
          <a:xfrm>
            <a:off x="6172199" y="1412082"/>
            <a:ext cx="5183188" cy="823912"/>
          </a:xfrm>
          <a:prstGeom prst="rect">
            <a:avLst/>
          </a:prstGeom>
          <a:noFill/>
          <a:ln>
            <a:noFill/>
          </a:ln>
        </p:spPr>
        <p:txBody>
          <a:bodyPr spcFirstLastPara="1" wrap="square" lIns="91425" tIns="45700" rIns="91425" bIns="45700" anchor="b" anchorCtr="0">
            <a:noAutofit/>
          </a:bodyPr>
          <a:lstStyle>
            <a:lvl1pPr marL="457200" lvl="0" indent="-228600" algn="ctr">
              <a:lnSpc>
                <a:spcPct val="90000"/>
              </a:lnSpc>
              <a:spcBef>
                <a:spcPts val="1000"/>
              </a:spcBef>
              <a:spcAft>
                <a:spcPts val="0"/>
              </a:spcAft>
              <a:buSzPts val="2880"/>
              <a:buNone/>
              <a:defRPr sz="3200" b="0">
                <a:solidFill>
                  <a:schemeClr val="accent2"/>
                </a:solidFill>
                <a:latin typeface="Libre Franklin Thin"/>
                <a:ea typeface="Libre Franklin Thin"/>
                <a:cs typeface="Libre Franklin Thin"/>
                <a:sym typeface="Libre Franklin Thin"/>
              </a:defRPr>
            </a:lvl1pPr>
            <a:lvl2pPr marL="914400" lvl="1" indent="-228600" algn="l">
              <a:lnSpc>
                <a:spcPct val="90000"/>
              </a:lnSpc>
              <a:spcBef>
                <a:spcPts val="500"/>
              </a:spcBef>
              <a:spcAft>
                <a:spcPts val="0"/>
              </a:spcAft>
              <a:buSzPts val="1800"/>
              <a:buNone/>
              <a:defRPr sz="2000" b="1"/>
            </a:lvl2pPr>
            <a:lvl3pPr marL="1371600" lvl="2" indent="-228600" algn="l">
              <a:lnSpc>
                <a:spcPct val="90000"/>
              </a:lnSpc>
              <a:spcBef>
                <a:spcPts val="500"/>
              </a:spcBef>
              <a:spcAft>
                <a:spcPts val="0"/>
              </a:spcAft>
              <a:buSzPts val="1620"/>
              <a:buNone/>
              <a:defRPr sz="1800" b="1"/>
            </a:lvl3pPr>
            <a:lvl4pPr marL="1828800" lvl="3" indent="-228600" algn="l">
              <a:lnSpc>
                <a:spcPct val="90000"/>
              </a:lnSpc>
              <a:spcBef>
                <a:spcPts val="500"/>
              </a:spcBef>
              <a:spcAft>
                <a:spcPts val="0"/>
              </a:spcAft>
              <a:buSzPts val="1440"/>
              <a:buNone/>
              <a:defRPr sz="1600" b="1"/>
            </a:lvl4pPr>
            <a:lvl5pPr marL="2286000" lvl="4" indent="-228600" algn="l">
              <a:lnSpc>
                <a:spcPct val="90000"/>
              </a:lnSpc>
              <a:spcBef>
                <a:spcPts val="500"/>
              </a:spcBef>
              <a:spcAft>
                <a:spcPts val="0"/>
              </a:spcAft>
              <a:buSzPts val="144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4" name="Google Shape;34;p37"/>
          <p:cNvSpPr txBox="1">
            <a:spLocks noGrp="1"/>
          </p:cNvSpPr>
          <p:nvPr>
            <p:ph type="body" idx="4"/>
          </p:nvPr>
        </p:nvSpPr>
        <p:spPr>
          <a:xfrm>
            <a:off x="6172201" y="2235995"/>
            <a:ext cx="5183188" cy="3953669"/>
          </a:xfrm>
          <a:prstGeom prst="rect">
            <a:avLst/>
          </a:prstGeom>
          <a:noFill/>
          <a:ln>
            <a:noFill/>
          </a:ln>
        </p:spPr>
        <p:txBody>
          <a:bodyPr spcFirstLastPara="1" wrap="square" lIns="91425" tIns="45700" rIns="91425" bIns="45700" anchor="t" anchorCtr="0">
            <a:normAutofit/>
          </a:bodyPr>
          <a:lstStyle>
            <a:lvl1pPr marL="457200" lvl="0" indent="-388620" algn="l">
              <a:lnSpc>
                <a:spcPct val="100000"/>
              </a:lnSpc>
              <a:spcBef>
                <a:spcPts val="600"/>
              </a:spcBef>
              <a:spcAft>
                <a:spcPts val="0"/>
              </a:spcAft>
              <a:buSzPts val="2520"/>
              <a:buChar char="▪"/>
              <a:defRPr sz="2800"/>
            </a:lvl1pPr>
            <a:lvl2pPr marL="914400" lvl="1" indent="-365760" algn="l">
              <a:lnSpc>
                <a:spcPct val="100000"/>
              </a:lnSpc>
              <a:spcBef>
                <a:spcPts val="600"/>
              </a:spcBef>
              <a:spcAft>
                <a:spcPts val="0"/>
              </a:spcAft>
              <a:buSzPts val="2160"/>
              <a:buChar char="▪"/>
              <a:defRPr sz="2400"/>
            </a:lvl2pPr>
            <a:lvl3pPr marL="1371600" lvl="2" indent="-342900" algn="l">
              <a:lnSpc>
                <a:spcPct val="100000"/>
              </a:lnSpc>
              <a:spcBef>
                <a:spcPts val="600"/>
              </a:spcBef>
              <a:spcAft>
                <a:spcPts val="0"/>
              </a:spcAft>
              <a:buSzPts val="1800"/>
              <a:buChar char="▪"/>
              <a:defRPr sz="2000"/>
            </a:lvl3pPr>
            <a:lvl4pPr marL="1828800" lvl="3" indent="-331469" algn="l">
              <a:lnSpc>
                <a:spcPct val="100000"/>
              </a:lnSpc>
              <a:spcBef>
                <a:spcPts val="600"/>
              </a:spcBef>
              <a:spcAft>
                <a:spcPts val="0"/>
              </a:spcAft>
              <a:buSzPts val="1620"/>
              <a:buChar char="▪"/>
              <a:defRPr sz="1800"/>
            </a:lvl4pPr>
            <a:lvl5pPr marL="2286000" lvl="4" indent="-331470" algn="l">
              <a:lnSpc>
                <a:spcPct val="100000"/>
              </a:lnSpc>
              <a:spcBef>
                <a:spcPts val="600"/>
              </a:spcBef>
              <a:spcAft>
                <a:spcPts val="0"/>
              </a:spcAft>
              <a:buSzPts val="1620"/>
              <a:buChar char="▪"/>
              <a:defRPr sz="18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194236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 y="359616"/>
            <a:ext cx="12204699" cy="990600"/>
          </a:xfrm>
        </p:spPr>
        <p:txBody>
          <a:bodyPr/>
          <a:lstStyle>
            <a:lvl1pPr>
              <a:defRPr>
                <a:solidFill>
                  <a:schemeClr val="accent1">
                    <a:lumMod val="75000"/>
                  </a:schemeClr>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350216"/>
            <a:ext cx="5384800" cy="504144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350216"/>
            <a:ext cx="5384800" cy="504144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944201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5"/>
        <p:cNvGrpSpPr/>
        <p:nvPr/>
      </p:nvGrpSpPr>
      <p:grpSpPr>
        <a:xfrm>
          <a:off x="0" y="0"/>
          <a:ext cx="0" cy="0"/>
          <a:chOff x="0" y="0"/>
          <a:chExt cx="0" cy="0"/>
        </a:xfrm>
      </p:grpSpPr>
    </p:spTree>
    <p:extLst>
      <p:ext uri="{BB962C8B-B14F-4D97-AF65-F5344CB8AC3E}">
        <p14:creationId xmlns:p14="http://schemas.microsoft.com/office/powerpoint/2010/main" val="6906196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36"/>
        <p:cNvGrpSpPr/>
        <p:nvPr/>
      </p:nvGrpSpPr>
      <p:grpSpPr>
        <a:xfrm>
          <a:off x="0" y="0"/>
          <a:ext cx="0" cy="0"/>
          <a:chOff x="0" y="0"/>
          <a:chExt cx="0" cy="0"/>
        </a:xfrm>
      </p:grpSpPr>
      <p:sp>
        <p:nvSpPr>
          <p:cNvPr id="37" name="Google Shape;37;p3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3200"/>
              <a:buFont typeface="Libre Franklin Thin"/>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39"/>
          <p:cNvSpPr txBox="1">
            <a:spLocks noGrp="1"/>
          </p:cNvSpPr>
          <p:nvPr>
            <p:ph type="body" idx="1"/>
          </p:nvPr>
        </p:nvSpPr>
        <p:spPr>
          <a:xfrm>
            <a:off x="5183188" y="987427"/>
            <a:ext cx="6172200" cy="4873625"/>
          </a:xfrm>
          <a:prstGeom prst="rect">
            <a:avLst/>
          </a:prstGeom>
          <a:noFill/>
          <a:ln>
            <a:noFill/>
          </a:ln>
        </p:spPr>
        <p:txBody>
          <a:bodyPr spcFirstLastPara="1" wrap="square" lIns="91425" tIns="45700" rIns="91425" bIns="45700" anchor="t" anchorCtr="0">
            <a:normAutofit/>
          </a:bodyPr>
          <a:lstStyle>
            <a:lvl1pPr marL="457200" lvl="0" indent="-388620" algn="l">
              <a:lnSpc>
                <a:spcPct val="90000"/>
              </a:lnSpc>
              <a:spcBef>
                <a:spcPts val="1000"/>
              </a:spcBef>
              <a:spcAft>
                <a:spcPts val="0"/>
              </a:spcAft>
              <a:buSzPts val="2520"/>
              <a:buChar char="▪"/>
              <a:defRPr sz="2800"/>
            </a:lvl1pPr>
            <a:lvl2pPr marL="914400" lvl="1" indent="-365760" algn="l">
              <a:lnSpc>
                <a:spcPct val="90000"/>
              </a:lnSpc>
              <a:spcBef>
                <a:spcPts val="500"/>
              </a:spcBef>
              <a:spcAft>
                <a:spcPts val="0"/>
              </a:spcAft>
              <a:buSzPts val="2160"/>
              <a:buChar char="▪"/>
              <a:defRPr sz="2400"/>
            </a:lvl2pPr>
            <a:lvl3pPr marL="1371600" lvl="2" indent="-342900" algn="l">
              <a:lnSpc>
                <a:spcPct val="90000"/>
              </a:lnSpc>
              <a:spcBef>
                <a:spcPts val="500"/>
              </a:spcBef>
              <a:spcAft>
                <a:spcPts val="0"/>
              </a:spcAft>
              <a:buSzPts val="1800"/>
              <a:buChar char="▪"/>
              <a:defRPr sz="2000"/>
            </a:lvl3pPr>
            <a:lvl4pPr marL="1828800" lvl="3" indent="-331469" algn="l">
              <a:lnSpc>
                <a:spcPct val="90000"/>
              </a:lnSpc>
              <a:spcBef>
                <a:spcPts val="500"/>
              </a:spcBef>
              <a:spcAft>
                <a:spcPts val="0"/>
              </a:spcAft>
              <a:buSzPts val="1620"/>
              <a:buChar char="▪"/>
              <a:defRPr sz="1800"/>
            </a:lvl4pPr>
            <a:lvl5pPr marL="2286000" lvl="4" indent="-331470" algn="l">
              <a:lnSpc>
                <a:spcPct val="90000"/>
              </a:lnSpc>
              <a:spcBef>
                <a:spcPts val="500"/>
              </a:spcBef>
              <a:spcAft>
                <a:spcPts val="0"/>
              </a:spcAft>
              <a:buSzPts val="1620"/>
              <a:buChar char="▪"/>
              <a:defRPr sz="18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9" name="Google Shape;39;p3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1440"/>
              <a:buNone/>
              <a:defRPr sz="1600"/>
            </a:lvl1pPr>
            <a:lvl2pPr marL="914400" lvl="1" indent="-228600" algn="l">
              <a:lnSpc>
                <a:spcPct val="90000"/>
              </a:lnSpc>
              <a:spcBef>
                <a:spcPts val="500"/>
              </a:spcBef>
              <a:spcAft>
                <a:spcPts val="0"/>
              </a:spcAft>
              <a:buSzPts val="1260"/>
              <a:buNone/>
              <a:defRPr sz="1400"/>
            </a:lvl2pPr>
            <a:lvl3pPr marL="1371600" lvl="2" indent="-228600" algn="l">
              <a:lnSpc>
                <a:spcPct val="90000"/>
              </a:lnSpc>
              <a:spcBef>
                <a:spcPts val="500"/>
              </a:spcBef>
              <a:spcAft>
                <a:spcPts val="0"/>
              </a:spcAft>
              <a:buSzPts val="1080"/>
              <a:buNone/>
              <a:defRPr sz="1200"/>
            </a:lvl3pPr>
            <a:lvl4pPr marL="1828800" lvl="3" indent="-228600" algn="l">
              <a:lnSpc>
                <a:spcPct val="90000"/>
              </a:lnSpc>
              <a:spcBef>
                <a:spcPts val="500"/>
              </a:spcBef>
              <a:spcAft>
                <a:spcPts val="0"/>
              </a:spcAft>
              <a:buSzPts val="900"/>
              <a:buNone/>
              <a:defRPr sz="1000"/>
            </a:lvl4pPr>
            <a:lvl5pPr marL="2286000" lvl="4" indent="-228600" algn="l">
              <a:lnSpc>
                <a:spcPct val="90000"/>
              </a:lnSpc>
              <a:spcBef>
                <a:spcPts val="500"/>
              </a:spcBef>
              <a:spcAft>
                <a:spcPts val="0"/>
              </a:spcAft>
              <a:buSzPts val="9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extLst>
      <p:ext uri="{BB962C8B-B14F-4D97-AF65-F5344CB8AC3E}">
        <p14:creationId xmlns:p14="http://schemas.microsoft.com/office/powerpoint/2010/main" val="30685724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40"/>
        <p:cNvGrpSpPr/>
        <p:nvPr/>
      </p:nvGrpSpPr>
      <p:grpSpPr>
        <a:xfrm>
          <a:off x="0" y="0"/>
          <a:ext cx="0" cy="0"/>
          <a:chOff x="0" y="0"/>
          <a:chExt cx="0" cy="0"/>
        </a:xfrm>
      </p:grpSpPr>
      <p:sp>
        <p:nvSpPr>
          <p:cNvPr id="41" name="Google Shape;41;p4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3200"/>
              <a:buFont typeface="Libre Franklin Thin"/>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40"/>
          <p:cNvSpPr>
            <a:spLocks noGrp="1"/>
          </p:cNvSpPr>
          <p:nvPr>
            <p:ph type="pic" idx="2"/>
          </p:nvPr>
        </p:nvSpPr>
        <p:spPr>
          <a:xfrm>
            <a:off x="5183188" y="987427"/>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accent1"/>
              </a:buClr>
              <a:buSzPts val="2520"/>
              <a:buFont typeface="Noto Sans Symbols"/>
              <a:buNone/>
              <a:defRPr sz="28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accent1"/>
              </a:buClr>
              <a:buSzPts val="2520"/>
              <a:buFont typeface="Noto Sans Symbols"/>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accent1"/>
              </a:buClr>
              <a:buSzPts val="2160"/>
              <a:buFont typeface="Noto Sans Symbols"/>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accent1"/>
              </a:buClr>
              <a:buSzPts val="1800"/>
              <a:buFont typeface="Noto Sans Symbols"/>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accent1"/>
              </a:buClr>
              <a:buSzPts val="1800"/>
              <a:buFont typeface="Noto Sans Symbols"/>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43" name="Google Shape;43;p4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1440"/>
              <a:buNone/>
              <a:defRPr sz="1600"/>
            </a:lvl1pPr>
            <a:lvl2pPr marL="914400" lvl="1" indent="-228600" algn="l">
              <a:lnSpc>
                <a:spcPct val="90000"/>
              </a:lnSpc>
              <a:spcBef>
                <a:spcPts val="500"/>
              </a:spcBef>
              <a:spcAft>
                <a:spcPts val="0"/>
              </a:spcAft>
              <a:buSzPts val="1260"/>
              <a:buNone/>
              <a:defRPr sz="1400"/>
            </a:lvl2pPr>
            <a:lvl3pPr marL="1371600" lvl="2" indent="-228600" algn="l">
              <a:lnSpc>
                <a:spcPct val="90000"/>
              </a:lnSpc>
              <a:spcBef>
                <a:spcPts val="500"/>
              </a:spcBef>
              <a:spcAft>
                <a:spcPts val="0"/>
              </a:spcAft>
              <a:buSzPts val="1080"/>
              <a:buNone/>
              <a:defRPr sz="1200"/>
            </a:lvl3pPr>
            <a:lvl4pPr marL="1828800" lvl="3" indent="-228600" algn="l">
              <a:lnSpc>
                <a:spcPct val="90000"/>
              </a:lnSpc>
              <a:spcBef>
                <a:spcPts val="500"/>
              </a:spcBef>
              <a:spcAft>
                <a:spcPts val="0"/>
              </a:spcAft>
              <a:buSzPts val="900"/>
              <a:buNone/>
              <a:defRPr sz="1000"/>
            </a:lvl4pPr>
            <a:lvl5pPr marL="2286000" lvl="4" indent="-228600" algn="l">
              <a:lnSpc>
                <a:spcPct val="90000"/>
              </a:lnSpc>
              <a:spcBef>
                <a:spcPts val="500"/>
              </a:spcBef>
              <a:spcAft>
                <a:spcPts val="0"/>
              </a:spcAft>
              <a:buSzPts val="9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extLst>
      <p:ext uri="{BB962C8B-B14F-4D97-AF65-F5344CB8AC3E}">
        <p14:creationId xmlns:p14="http://schemas.microsoft.com/office/powerpoint/2010/main" val="33850467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44"/>
        <p:cNvGrpSpPr/>
        <p:nvPr/>
      </p:nvGrpSpPr>
      <p:grpSpPr>
        <a:xfrm>
          <a:off x="0" y="0"/>
          <a:ext cx="0" cy="0"/>
          <a:chOff x="0" y="0"/>
          <a:chExt cx="0" cy="0"/>
        </a:xfrm>
      </p:grpSpPr>
      <p:sp>
        <p:nvSpPr>
          <p:cNvPr id="45" name="Google Shape;45;p41"/>
          <p:cNvSpPr txBox="1">
            <a:spLocks noGrp="1"/>
          </p:cNvSpPr>
          <p:nvPr>
            <p:ph type="title"/>
          </p:nvPr>
        </p:nvSpPr>
        <p:spPr>
          <a:xfrm>
            <a:off x="838200" y="224451"/>
            <a:ext cx="10515600" cy="9144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41"/>
          <p:cNvSpPr txBox="1">
            <a:spLocks noGrp="1"/>
          </p:cNvSpPr>
          <p:nvPr>
            <p:ph type="body" idx="1"/>
          </p:nvPr>
        </p:nvSpPr>
        <p:spPr>
          <a:xfrm rot="5400000">
            <a:off x="3693319" y="-1483517"/>
            <a:ext cx="4805363" cy="10515600"/>
          </a:xfrm>
          <a:prstGeom prst="rect">
            <a:avLst/>
          </a:prstGeom>
          <a:noFill/>
          <a:ln>
            <a:noFill/>
          </a:ln>
        </p:spPr>
        <p:txBody>
          <a:bodyPr spcFirstLastPara="1" wrap="square" lIns="91425" tIns="45700" rIns="91425" bIns="45700" anchor="t" anchorCtr="0">
            <a:normAutofit/>
          </a:bodyPr>
          <a:lstStyle>
            <a:lvl1pPr marL="457200" lvl="0" indent="-331470" algn="l">
              <a:lnSpc>
                <a:spcPct val="90000"/>
              </a:lnSpc>
              <a:spcBef>
                <a:spcPts val="1000"/>
              </a:spcBef>
              <a:spcAft>
                <a:spcPts val="0"/>
              </a:spcAft>
              <a:buSzPts val="1620"/>
              <a:buChar char="▪"/>
              <a:defRPr/>
            </a:lvl1pPr>
            <a:lvl2pPr marL="914400" lvl="1" indent="-331469" algn="l">
              <a:lnSpc>
                <a:spcPct val="90000"/>
              </a:lnSpc>
              <a:spcBef>
                <a:spcPts val="500"/>
              </a:spcBef>
              <a:spcAft>
                <a:spcPts val="0"/>
              </a:spcAft>
              <a:buSzPts val="1620"/>
              <a:buChar char="▪"/>
              <a:defRPr/>
            </a:lvl2pPr>
            <a:lvl3pPr marL="1371600" lvl="2" indent="-331469" algn="l">
              <a:lnSpc>
                <a:spcPct val="90000"/>
              </a:lnSpc>
              <a:spcBef>
                <a:spcPts val="500"/>
              </a:spcBef>
              <a:spcAft>
                <a:spcPts val="0"/>
              </a:spcAft>
              <a:buSzPts val="1620"/>
              <a:buChar char="▪"/>
              <a:defRPr/>
            </a:lvl3pPr>
            <a:lvl4pPr marL="1828800" lvl="3" indent="-331469" algn="l">
              <a:lnSpc>
                <a:spcPct val="90000"/>
              </a:lnSpc>
              <a:spcBef>
                <a:spcPts val="500"/>
              </a:spcBef>
              <a:spcAft>
                <a:spcPts val="0"/>
              </a:spcAft>
              <a:buSzPts val="1620"/>
              <a:buChar char="▪"/>
              <a:defRPr/>
            </a:lvl4pPr>
            <a:lvl5pPr marL="2286000" lvl="4" indent="-331470" algn="l">
              <a:lnSpc>
                <a:spcPct val="90000"/>
              </a:lnSpc>
              <a:spcBef>
                <a:spcPts val="500"/>
              </a:spcBef>
              <a:spcAft>
                <a:spcPts val="0"/>
              </a:spcAft>
              <a:buSzPts val="162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41"/>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8" name="Google Shape;48;p41"/>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9" name="Google Shape;49;p41"/>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628650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50"/>
        <p:cNvGrpSpPr/>
        <p:nvPr/>
      </p:nvGrpSpPr>
      <p:grpSpPr>
        <a:xfrm>
          <a:off x="0" y="0"/>
          <a:ext cx="0" cy="0"/>
          <a:chOff x="0" y="0"/>
          <a:chExt cx="0" cy="0"/>
        </a:xfrm>
      </p:grpSpPr>
      <p:sp>
        <p:nvSpPr>
          <p:cNvPr id="51" name="Google Shape;51;p42"/>
          <p:cNvSpPr txBox="1">
            <a:spLocks noGrp="1"/>
          </p:cNvSpPr>
          <p:nvPr>
            <p:ph type="title"/>
          </p:nvPr>
        </p:nvSpPr>
        <p:spPr>
          <a:xfrm rot="5400000">
            <a:off x="7133432" y="1956594"/>
            <a:ext cx="5811838" cy="26289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42"/>
          <p:cNvSpPr txBox="1">
            <a:spLocks noGrp="1"/>
          </p:cNvSpPr>
          <p:nvPr>
            <p:ph type="body" idx="1"/>
          </p:nvPr>
        </p:nvSpPr>
        <p:spPr>
          <a:xfrm rot="5400000">
            <a:off x="1799432" y="-596106"/>
            <a:ext cx="5811838" cy="7734300"/>
          </a:xfrm>
          <a:prstGeom prst="rect">
            <a:avLst/>
          </a:prstGeom>
          <a:noFill/>
          <a:ln>
            <a:noFill/>
          </a:ln>
        </p:spPr>
        <p:txBody>
          <a:bodyPr spcFirstLastPara="1" wrap="square" lIns="91425" tIns="45700" rIns="91425" bIns="45700" anchor="t" anchorCtr="0">
            <a:normAutofit/>
          </a:bodyPr>
          <a:lstStyle>
            <a:lvl1pPr marL="457200" lvl="0" indent="-331470" algn="l">
              <a:lnSpc>
                <a:spcPct val="90000"/>
              </a:lnSpc>
              <a:spcBef>
                <a:spcPts val="1000"/>
              </a:spcBef>
              <a:spcAft>
                <a:spcPts val="0"/>
              </a:spcAft>
              <a:buSzPts val="1620"/>
              <a:buChar char="▪"/>
              <a:defRPr/>
            </a:lvl1pPr>
            <a:lvl2pPr marL="914400" lvl="1" indent="-331469" algn="l">
              <a:lnSpc>
                <a:spcPct val="90000"/>
              </a:lnSpc>
              <a:spcBef>
                <a:spcPts val="500"/>
              </a:spcBef>
              <a:spcAft>
                <a:spcPts val="0"/>
              </a:spcAft>
              <a:buSzPts val="1620"/>
              <a:buChar char="▪"/>
              <a:defRPr/>
            </a:lvl2pPr>
            <a:lvl3pPr marL="1371600" lvl="2" indent="-331469" algn="l">
              <a:lnSpc>
                <a:spcPct val="90000"/>
              </a:lnSpc>
              <a:spcBef>
                <a:spcPts val="500"/>
              </a:spcBef>
              <a:spcAft>
                <a:spcPts val="0"/>
              </a:spcAft>
              <a:buSzPts val="1620"/>
              <a:buChar char="▪"/>
              <a:defRPr/>
            </a:lvl3pPr>
            <a:lvl4pPr marL="1828800" lvl="3" indent="-331469" algn="l">
              <a:lnSpc>
                <a:spcPct val="90000"/>
              </a:lnSpc>
              <a:spcBef>
                <a:spcPts val="500"/>
              </a:spcBef>
              <a:spcAft>
                <a:spcPts val="0"/>
              </a:spcAft>
              <a:buSzPts val="1620"/>
              <a:buChar char="▪"/>
              <a:defRPr/>
            </a:lvl4pPr>
            <a:lvl5pPr marL="2286000" lvl="4" indent="-331470" algn="l">
              <a:lnSpc>
                <a:spcPct val="90000"/>
              </a:lnSpc>
              <a:spcBef>
                <a:spcPts val="500"/>
              </a:spcBef>
              <a:spcAft>
                <a:spcPts val="0"/>
              </a:spcAft>
              <a:buSzPts val="162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42"/>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42"/>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42"/>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756733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56"/>
        <p:cNvGrpSpPr/>
        <p:nvPr/>
      </p:nvGrpSpPr>
      <p:grpSpPr>
        <a:xfrm>
          <a:off x="0" y="0"/>
          <a:ext cx="0" cy="0"/>
          <a:chOff x="0" y="0"/>
          <a:chExt cx="0" cy="0"/>
        </a:xfrm>
      </p:grpSpPr>
      <p:sp>
        <p:nvSpPr>
          <p:cNvPr id="57" name="Google Shape;57;p43"/>
          <p:cNvSpPr txBox="1">
            <a:spLocks noGrp="1"/>
          </p:cNvSpPr>
          <p:nvPr>
            <p:ph type="title"/>
          </p:nvPr>
        </p:nvSpPr>
        <p:spPr>
          <a:xfrm>
            <a:off x="838200" y="224451"/>
            <a:ext cx="10515600" cy="9144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43"/>
          <p:cNvSpPr txBox="1">
            <a:spLocks noGrp="1"/>
          </p:cNvSpPr>
          <p:nvPr>
            <p:ph type="body" idx="1"/>
          </p:nvPr>
        </p:nvSpPr>
        <p:spPr>
          <a:xfrm>
            <a:off x="838200" y="1371601"/>
            <a:ext cx="10515600" cy="4805363"/>
          </a:xfrm>
          <a:prstGeom prst="rect">
            <a:avLst/>
          </a:prstGeom>
          <a:noFill/>
          <a:ln>
            <a:noFill/>
          </a:ln>
        </p:spPr>
        <p:txBody>
          <a:bodyPr spcFirstLastPara="1" wrap="square" lIns="91425" tIns="45700" rIns="91425" bIns="45700" anchor="t" anchorCtr="0">
            <a:normAutofit/>
          </a:bodyPr>
          <a:lstStyle>
            <a:lvl1pPr marL="457200" lvl="0" indent="-365760" algn="l">
              <a:lnSpc>
                <a:spcPct val="100000"/>
              </a:lnSpc>
              <a:spcBef>
                <a:spcPts val="0"/>
              </a:spcBef>
              <a:spcAft>
                <a:spcPts val="0"/>
              </a:spcAft>
              <a:buSzPts val="2160"/>
              <a:buChar char="▪"/>
              <a:defRPr sz="2400"/>
            </a:lvl1pPr>
            <a:lvl2pPr marL="914400" lvl="1" indent="-342900" algn="l">
              <a:lnSpc>
                <a:spcPct val="90000"/>
              </a:lnSpc>
              <a:spcBef>
                <a:spcPts val="500"/>
              </a:spcBef>
              <a:spcAft>
                <a:spcPts val="0"/>
              </a:spcAft>
              <a:buSzPts val="1800"/>
              <a:buChar char="▪"/>
              <a:defRPr sz="2000"/>
            </a:lvl2pPr>
            <a:lvl3pPr marL="1371600" lvl="2" indent="-331469" algn="l">
              <a:lnSpc>
                <a:spcPct val="90000"/>
              </a:lnSpc>
              <a:spcBef>
                <a:spcPts val="500"/>
              </a:spcBef>
              <a:spcAft>
                <a:spcPts val="0"/>
              </a:spcAft>
              <a:buSzPts val="1620"/>
              <a:buChar char="▪"/>
              <a:defRPr sz="1800"/>
            </a:lvl3pPr>
            <a:lvl4pPr marL="1828800" lvl="3" indent="-320039" algn="l">
              <a:lnSpc>
                <a:spcPct val="90000"/>
              </a:lnSpc>
              <a:spcBef>
                <a:spcPts val="500"/>
              </a:spcBef>
              <a:spcAft>
                <a:spcPts val="0"/>
              </a:spcAft>
              <a:buSzPts val="1440"/>
              <a:buChar char="▪"/>
              <a:defRPr sz="1600"/>
            </a:lvl4pPr>
            <a:lvl5pPr marL="2286000" lvl="4" indent="-320039" algn="l">
              <a:lnSpc>
                <a:spcPct val="90000"/>
              </a:lnSpc>
              <a:spcBef>
                <a:spcPts val="500"/>
              </a:spcBef>
              <a:spcAft>
                <a:spcPts val="0"/>
              </a:spcAft>
              <a:buSzPts val="144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43"/>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0" name="Google Shape;60;p43"/>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1" name="Google Shape;61;p43"/>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62" name="Google Shape;62;p43"/>
          <p:cNvSpPr txBox="1">
            <a:spLocks noGrp="1"/>
          </p:cNvSpPr>
          <p:nvPr>
            <p:ph type="body" idx="2"/>
          </p:nvPr>
        </p:nvSpPr>
        <p:spPr>
          <a:xfrm>
            <a:off x="256033" y="1349829"/>
            <a:ext cx="2124311" cy="4548051"/>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800"/>
              </a:spcBef>
              <a:spcAft>
                <a:spcPts val="0"/>
              </a:spcAft>
              <a:buSzPts val="1440"/>
              <a:buNone/>
              <a:defRPr sz="1600" b="1">
                <a:solidFill>
                  <a:srgbClr val="FFFFFF"/>
                </a:solidFill>
              </a:defRPr>
            </a:lvl1pPr>
            <a:lvl2pPr marL="914400" lvl="1" indent="-228600" algn="l">
              <a:lnSpc>
                <a:spcPct val="90000"/>
              </a:lnSpc>
              <a:spcBef>
                <a:spcPts val="500"/>
              </a:spcBef>
              <a:spcAft>
                <a:spcPts val="0"/>
              </a:spcAft>
              <a:buSzPts val="1080"/>
              <a:buNone/>
              <a:defRPr sz="1200"/>
            </a:lvl2pPr>
            <a:lvl3pPr marL="1371600" lvl="2" indent="-228600" algn="l">
              <a:lnSpc>
                <a:spcPct val="90000"/>
              </a:lnSpc>
              <a:spcBef>
                <a:spcPts val="500"/>
              </a:spcBef>
              <a:spcAft>
                <a:spcPts val="0"/>
              </a:spcAft>
              <a:buSzPts val="900"/>
              <a:buNone/>
              <a:defRPr sz="1000"/>
            </a:lvl3pPr>
            <a:lvl4pPr marL="1828800" lvl="3" indent="-228600" algn="l">
              <a:lnSpc>
                <a:spcPct val="90000"/>
              </a:lnSpc>
              <a:spcBef>
                <a:spcPts val="500"/>
              </a:spcBef>
              <a:spcAft>
                <a:spcPts val="0"/>
              </a:spcAft>
              <a:buSzPts val="810"/>
              <a:buNone/>
              <a:defRPr sz="900"/>
            </a:lvl4pPr>
            <a:lvl5pPr marL="2286000" lvl="4" indent="-228600" algn="l">
              <a:lnSpc>
                <a:spcPct val="90000"/>
              </a:lnSpc>
              <a:spcBef>
                <a:spcPts val="500"/>
              </a:spcBef>
              <a:spcAft>
                <a:spcPts val="0"/>
              </a:spcAft>
              <a:buSzPts val="810"/>
              <a:buNone/>
              <a:defRPr sz="900"/>
            </a:lvl5pPr>
            <a:lvl6pPr marL="2743200" lvl="5" indent="-228600" algn="l">
              <a:lnSpc>
                <a:spcPct val="90000"/>
              </a:lnSpc>
              <a:spcBef>
                <a:spcPts val="500"/>
              </a:spcBef>
              <a:spcAft>
                <a:spcPts val="0"/>
              </a:spcAft>
              <a:buClr>
                <a:schemeClr val="dk1"/>
              </a:buClr>
              <a:buSzPts val="900"/>
              <a:buNone/>
              <a:defRPr sz="900"/>
            </a:lvl6pPr>
            <a:lvl7pPr marL="3200400" lvl="6" indent="-228600" algn="l">
              <a:lnSpc>
                <a:spcPct val="90000"/>
              </a:lnSpc>
              <a:spcBef>
                <a:spcPts val="500"/>
              </a:spcBef>
              <a:spcAft>
                <a:spcPts val="0"/>
              </a:spcAft>
              <a:buClr>
                <a:schemeClr val="dk1"/>
              </a:buClr>
              <a:buSzPts val="900"/>
              <a:buNone/>
              <a:defRPr sz="900"/>
            </a:lvl7pPr>
            <a:lvl8pPr marL="3657600" lvl="7" indent="-228600" algn="l">
              <a:lnSpc>
                <a:spcPct val="90000"/>
              </a:lnSpc>
              <a:spcBef>
                <a:spcPts val="500"/>
              </a:spcBef>
              <a:spcAft>
                <a:spcPts val="0"/>
              </a:spcAft>
              <a:buClr>
                <a:schemeClr val="dk1"/>
              </a:buClr>
              <a:buSzPts val="900"/>
              <a:buNone/>
              <a:defRPr sz="900"/>
            </a:lvl8pPr>
            <a:lvl9pPr marL="4114800" lvl="8" indent="-228600" algn="l">
              <a:lnSpc>
                <a:spcPct val="90000"/>
              </a:lnSpc>
              <a:spcBef>
                <a:spcPts val="500"/>
              </a:spcBef>
              <a:spcAft>
                <a:spcPts val="0"/>
              </a:spcAft>
              <a:buClr>
                <a:schemeClr val="dk1"/>
              </a:buClr>
              <a:buSzPts val="900"/>
              <a:buNone/>
              <a:defRPr sz="900"/>
            </a:lvl9pPr>
          </a:lstStyle>
          <a:p>
            <a:endParaRPr/>
          </a:p>
        </p:txBody>
      </p:sp>
    </p:spTree>
    <p:extLst>
      <p:ext uri="{BB962C8B-B14F-4D97-AF65-F5344CB8AC3E}">
        <p14:creationId xmlns:p14="http://schemas.microsoft.com/office/powerpoint/2010/main" val="22447572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Rally One Column">
  <p:cSld name="Rally One Column">
    <p:spTree>
      <p:nvGrpSpPr>
        <p:cNvPr id="1" name="Shape 63"/>
        <p:cNvGrpSpPr/>
        <p:nvPr/>
      </p:nvGrpSpPr>
      <p:grpSpPr>
        <a:xfrm>
          <a:off x="0" y="0"/>
          <a:ext cx="0" cy="0"/>
          <a:chOff x="0" y="0"/>
          <a:chExt cx="0" cy="0"/>
        </a:xfrm>
      </p:grpSpPr>
      <p:sp>
        <p:nvSpPr>
          <p:cNvPr id="64" name="Google Shape;64;p44"/>
          <p:cNvSpPr txBox="1">
            <a:spLocks noGrp="1"/>
          </p:cNvSpPr>
          <p:nvPr>
            <p:ph type="title"/>
          </p:nvPr>
        </p:nvSpPr>
        <p:spPr>
          <a:xfrm>
            <a:off x="1062526" y="163288"/>
            <a:ext cx="9813399" cy="101599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accent1"/>
              </a:buClr>
              <a:buSzPts val="2800"/>
              <a:buFont typeface="Arial"/>
              <a:buNone/>
              <a:defRPr sz="2800">
                <a:solidFill>
                  <a:schemeClr val="accen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44"/>
          <p:cNvSpPr txBox="1">
            <a:spLocks noGrp="1"/>
          </p:cNvSpPr>
          <p:nvPr>
            <p:ph type="body" idx="1"/>
          </p:nvPr>
        </p:nvSpPr>
        <p:spPr>
          <a:xfrm>
            <a:off x="1062525" y="1466172"/>
            <a:ext cx="9813400" cy="4381726"/>
          </a:xfrm>
          <a:prstGeom prst="rect">
            <a:avLst/>
          </a:prstGeom>
          <a:noFill/>
          <a:ln>
            <a:noFill/>
          </a:ln>
        </p:spPr>
        <p:txBody>
          <a:bodyPr spcFirstLastPara="1" wrap="square" lIns="91425" tIns="45700" rIns="91425" bIns="45700" anchor="t" anchorCtr="0">
            <a:normAutofit/>
          </a:bodyPr>
          <a:lstStyle>
            <a:lvl1pPr marL="457200" lvl="0" indent="-365760" algn="l">
              <a:lnSpc>
                <a:spcPct val="100000"/>
              </a:lnSpc>
              <a:spcBef>
                <a:spcPts val="400"/>
              </a:spcBef>
              <a:spcAft>
                <a:spcPts val="0"/>
              </a:spcAft>
              <a:buClr>
                <a:srgbClr val="F1B83B"/>
              </a:buClr>
              <a:buSzPts val="2160"/>
              <a:buChar char="▪"/>
              <a:defRPr sz="2400">
                <a:solidFill>
                  <a:srgbClr val="3C3C3C"/>
                </a:solidFill>
                <a:latin typeface="Arial"/>
                <a:ea typeface="Arial"/>
                <a:cs typeface="Arial"/>
                <a:sym typeface="Arial"/>
              </a:defRPr>
            </a:lvl1pPr>
            <a:lvl2pPr marL="914400" lvl="1" indent="-342900" algn="l">
              <a:lnSpc>
                <a:spcPct val="120000"/>
              </a:lnSpc>
              <a:spcBef>
                <a:spcPts val="400"/>
              </a:spcBef>
              <a:spcAft>
                <a:spcPts val="0"/>
              </a:spcAft>
              <a:buClr>
                <a:srgbClr val="F1B83B"/>
              </a:buClr>
              <a:buSzPts val="1800"/>
              <a:buChar char="▪"/>
              <a:defRPr sz="2000">
                <a:solidFill>
                  <a:srgbClr val="3C3C3C"/>
                </a:solidFill>
                <a:latin typeface="Arial"/>
                <a:ea typeface="Arial"/>
                <a:cs typeface="Arial"/>
                <a:sym typeface="Arial"/>
              </a:defRPr>
            </a:lvl2pPr>
            <a:lvl3pPr marL="1371600" lvl="2" indent="-331469" algn="l">
              <a:lnSpc>
                <a:spcPct val="133333"/>
              </a:lnSpc>
              <a:spcBef>
                <a:spcPts val="400"/>
              </a:spcBef>
              <a:spcAft>
                <a:spcPts val="0"/>
              </a:spcAft>
              <a:buClr>
                <a:srgbClr val="F1B83B"/>
              </a:buClr>
              <a:buSzPts val="1620"/>
              <a:buChar char="▪"/>
              <a:defRPr sz="1800">
                <a:solidFill>
                  <a:srgbClr val="3C3C3C"/>
                </a:solidFill>
                <a:latin typeface="Arial"/>
                <a:ea typeface="Arial"/>
                <a:cs typeface="Arial"/>
                <a:sym typeface="Arial"/>
              </a:defRPr>
            </a:lvl3pPr>
            <a:lvl4pPr marL="1828800" lvl="3" indent="-320039" algn="l">
              <a:lnSpc>
                <a:spcPct val="150000"/>
              </a:lnSpc>
              <a:spcBef>
                <a:spcPts val="400"/>
              </a:spcBef>
              <a:spcAft>
                <a:spcPts val="0"/>
              </a:spcAft>
              <a:buClr>
                <a:srgbClr val="F1B83B"/>
              </a:buClr>
              <a:buSzPts val="1440"/>
              <a:buChar char="▪"/>
              <a:defRPr sz="1600">
                <a:solidFill>
                  <a:srgbClr val="3C3C3C"/>
                </a:solidFill>
                <a:latin typeface="Arial"/>
                <a:ea typeface="Arial"/>
                <a:cs typeface="Arial"/>
                <a:sym typeface="Arial"/>
              </a:defRPr>
            </a:lvl4pPr>
            <a:lvl5pPr marL="2286000" lvl="4" indent="-320039" algn="l">
              <a:lnSpc>
                <a:spcPct val="150000"/>
              </a:lnSpc>
              <a:spcBef>
                <a:spcPts val="400"/>
              </a:spcBef>
              <a:spcAft>
                <a:spcPts val="0"/>
              </a:spcAft>
              <a:buClr>
                <a:srgbClr val="F1B83B"/>
              </a:buClr>
              <a:buSzPts val="1440"/>
              <a:buChar char="▪"/>
              <a:defRPr sz="1600">
                <a:solidFill>
                  <a:srgbClr val="3C3C3C"/>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44"/>
          <p:cNvSpPr txBox="1">
            <a:spLocks noGrp="1"/>
          </p:cNvSpPr>
          <p:nvPr>
            <p:ph type="sldNum" idx="12"/>
          </p:nvPr>
        </p:nvSpPr>
        <p:spPr>
          <a:xfrm>
            <a:off x="283043" y="6319052"/>
            <a:ext cx="672495" cy="289832"/>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67" name="Google Shape;67;p44"/>
          <p:cNvSpPr txBox="1">
            <a:spLocks noGrp="1"/>
          </p:cNvSpPr>
          <p:nvPr>
            <p:ph type="ftr" idx="11"/>
          </p:nvPr>
        </p:nvSpPr>
        <p:spPr>
          <a:xfrm>
            <a:off x="858779" y="6367939"/>
            <a:ext cx="4828607"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rgbClr val="1A647F"/>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8" name="Google Shape;68;p44"/>
          <p:cNvSpPr txBox="1"/>
          <p:nvPr/>
        </p:nvSpPr>
        <p:spPr>
          <a:xfrm>
            <a:off x="9056432" y="6275864"/>
            <a:ext cx="3135568"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11415A"/>
              </a:buClr>
              <a:buSzPts val="1200"/>
              <a:buFont typeface="Arial"/>
              <a:buNone/>
            </a:pPr>
            <a:r>
              <a:rPr lang="en-US" sz="1200" b="0" i="0" u="none" strike="noStrike" cap="none">
                <a:solidFill>
                  <a:srgbClr val="11415A"/>
                </a:solidFill>
                <a:latin typeface="Arial"/>
                <a:ea typeface="Arial"/>
                <a:cs typeface="Arial"/>
                <a:sym typeface="Arial"/>
              </a:rPr>
              <a:t>LAND TRUST ALLIANCE</a:t>
            </a:r>
            <a:endParaRPr/>
          </a:p>
        </p:txBody>
      </p:sp>
    </p:spTree>
    <p:extLst>
      <p:ext uri="{BB962C8B-B14F-4D97-AF65-F5344CB8AC3E}">
        <p14:creationId xmlns:p14="http://schemas.microsoft.com/office/powerpoint/2010/main" val="3686199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371603"/>
            <a:ext cx="12192000" cy="1927225"/>
          </a:xfrm>
        </p:spPr>
        <p:txBody>
          <a:bodyPr anchor="b">
            <a:noAutofit/>
          </a:bodyPr>
          <a:lstStyle>
            <a:lvl1pPr>
              <a:defRPr sz="4400" cap="small" baseline="0">
                <a:solidFill>
                  <a:schemeClr val="accent1"/>
                </a:solidFill>
                <a:latin typeface="+mn-lt"/>
                <a:cs typeface="Calibri Light" panose="020F0302020204030204" pitchFamily="34" charset="0"/>
              </a:defRPr>
            </a:lvl1pPr>
          </a:lstStyle>
          <a:p>
            <a:r>
              <a:rPr lang="en-US" dirty="0"/>
              <a:t>Click to edit Master title style</a:t>
            </a:r>
          </a:p>
        </p:txBody>
      </p:sp>
      <p:sp>
        <p:nvSpPr>
          <p:cNvPr id="3" name="Subtitle 2"/>
          <p:cNvSpPr>
            <a:spLocks noGrp="1"/>
          </p:cNvSpPr>
          <p:nvPr>
            <p:ph type="subTitle" idx="1"/>
          </p:nvPr>
        </p:nvSpPr>
        <p:spPr>
          <a:xfrm>
            <a:off x="914400" y="3505200"/>
            <a:ext cx="8534400" cy="1752600"/>
          </a:xfrm>
        </p:spPr>
        <p:txBody>
          <a:bodyPr/>
          <a:lstStyle>
            <a:lvl1pPr marL="0" indent="0" algn="l">
              <a:buNone/>
              <a:defRPr>
                <a:solidFill>
                  <a:schemeClr val="tx1">
                    <a:lumMod val="75000"/>
                    <a:lumOff val="2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9961721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 y="357498"/>
            <a:ext cx="12192001" cy="990600"/>
          </a:xfrm>
          <a:prstGeom prst="rect">
            <a:avLst/>
          </a:prstGeom>
          <a:noFill/>
          <a:ln w="38100">
            <a:noFill/>
          </a:ln>
        </p:spPr>
        <p:txBody>
          <a:bodyPr>
            <a:normAutofit/>
          </a:bodyPr>
          <a:lstStyle>
            <a:lvl1pPr algn="ctr">
              <a:defRPr sz="4400" b="0" cap="none" baseline="0">
                <a:solidFill>
                  <a:schemeClr val="accent1"/>
                </a:solidFill>
                <a:latin typeface="+mn-lt"/>
                <a:ea typeface="Tahoma" pitchFamily="34" charset="0"/>
                <a:cs typeface="Calibri Light" panose="020F0302020204030204" pitchFamily="34" charset="0"/>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marL="173038" indent="-173038">
              <a:buClr>
                <a:schemeClr val="accent6">
                  <a:lumMod val="75000"/>
                </a:schemeClr>
              </a:buClr>
              <a:defRPr sz="2400"/>
            </a:lvl1pPr>
            <a:lvl2pPr marL="396875" indent="-190500">
              <a:buClr>
                <a:schemeClr val="accent6">
                  <a:lumMod val="75000"/>
                </a:schemeClr>
              </a:buClr>
              <a:defRPr sz="2100"/>
            </a:lvl2pPr>
            <a:lvl3pPr marL="568325" indent="-157163">
              <a:buClr>
                <a:schemeClr val="accent3">
                  <a:lumMod val="50000"/>
                </a:schemeClr>
              </a:buClr>
              <a:defRPr sz="1800"/>
            </a:lvl3pPr>
            <a:lvl4pPr marL="803275" indent="-185738">
              <a:buClr>
                <a:schemeClr val="accent3">
                  <a:lumMod val="50000"/>
                </a:schemeClr>
              </a:buClr>
              <a:defRPr sz="1500"/>
            </a:lvl4pPr>
            <a:lvl5pPr marL="914400" indent="-125413">
              <a:buClr>
                <a:schemeClr val="accent3">
                  <a:lumMod val="50000"/>
                </a:schemeClr>
              </a:buClr>
              <a:defRPr sz="13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416263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 y="359616"/>
            <a:ext cx="12204699" cy="990600"/>
          </a:xfrm>
        </p:spPr>
        <p:txBody>
          <a:bodyPr/>
          <a:lstStyle>
            <a:lvl1pPr>
              <a:defRPr>
                <a:solidFill>
                  <a:schemeClr val="accent1"/>
                </a:solidFill>
              </a:defRPr>
            </a:lvl1pPr>
          </a:lstStyle>
          <a:p>
            <a:r>
              <a:rPr lang="en-US" dirty="0"/>
              <a:t>Click to edit Master title style</a:t>
            </a:r>
          </a:p>
        </p:txBody>
      </p:sp>
      <p:sp>
        <p:nvSpPr>
          <p:cNvPr id="3" name="Content Placeholder 2"/>
          <p:cNvSpPr>
            <a:spLocks noGrp="1"/>
          </p:cNvSpPr>
          <p:nvPr>
            <p:ph sz="half" idx="1"/>
          </p:nvPr>
        </p:nvSpPr>
        <p:spPr>
          <a:xfrm>
            <a:off x="609600" y="1350216"/>
            <a:ext cx="5384800" cy="5041440"/>
          </a:xfrm>
        </p:spPr>
        <p:txBody>
          <a:bodyPr/>
          <a:lstStyle>
            <a:lvl1pPr marL="173038" indent="-173038">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350216"/>
            <a:ext cx="5384800" cy="5041440"/>
          </a:xfrm>
        </p:spPr>
        <p:txBody>
          <a:bodyPr/>
          <a:lstStyle>
            <a:lvl1pPr marL="173038" indent="-173038">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54011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0" y="359616"/>
            <a:ext cx="12192000" cy="990600"/>
          </a:xfrm>
        </p:spPr>
        <p:txBody>
          <a:bodyPr/>
          <a:lstStyle>
            <a:lvl1pPr>
              <a:defRPr>
                <a:solidFill>
                  <a:schemeClr val="accent1">
                    <a:lumMod val="7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609600" y="1359545"/>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400" b="0">
                <a:solidFill>
                  <a:schemeClr val="accent4">
                    <a:lumMod val="75000"/>
                  </a:schemeClr>
                </a:solidFill>
                <a:latin typeface="+mn-lt"/>
                <a:cs typeface="Calibri Light" panose="020F030202020403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609600" y="2181888"/>
            <a:ext cx="5242560" cy="420780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39840" y="1359545"/>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400" b="0" kern="1200" dirty="0" smtClean="0">
                <a:solidFill>
                  <a:schemeClr val="accent4">
                    <a:lumMod val="75000"/>
                  </a:schemeClr>
                </a:solidFill>
                <a:latin typeface="+mn-lt"/>
                <a:ea typeface="+mn-ea"/>
                <a:cs typeface="Calibri Light" panose="020F030202020403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339840" y="2181888"/>
            <a:ext cx="5242560" cy="420780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1" name="Straight Connector 10"/>
          <p:cNvCxnSpPr>
            <a:stCxn id="2" idx="2"/>
          </p:cNvCxnSpPr>
          <p:nvPr/>
        </p:nvCxnSpPr>
        <p:spPr>
          <a:xfrm>
            <a:off x="6096000" y="1350216"/>
            <a:ext cx="0" cy="5050584"/>
          </a:xfrm>
          <a:prstGeom prst="line">
            <a:avLst/>
          </a:prstGeom>
          <a:ln w="19050">
            <a:solidFill>
              <a:srgbClr val="04889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270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0" y="359616"/>
            <a:ext cx="12192000" cy="990600"/>
          </a:xfrm>
        </p:spPr>
        <p:txBody>
          <a:bodyPr/>
          <a:lstStyle>
            <a:lvl1pPr>
              <a:defRPr>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09600" y="1359545"/>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400" b="0">
                <a:solidFill>
                  <a:schemeClr val="accent4">
                    <a:lumMod val="75000"/>
                  </a:schemeClr>
                </a:solidFill>
                <a:latin typeface="+mn-lt"/>
                <a:cs typeface="Calibri Light" panose="020F030202020403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609600" y="2181888"/>
            <a:ext cx="5242560" cy="4207803"/>
          </a:xfrm>
        </p:spPr>
        <p:txBody>
          <a:bodyPr/>
          <a:lstStyle>
            <a:lvl1pPr marL="173038" indent="-173038">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339840" y="1359545"/>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400" b="0" kern="1200" dirty="0" smtClean="0">
                <a:solidFill>
                  <a:schemeClr val="accent4">
                    <a:lumMod val="75000"/>
                  </a:schemeClr>
                </a:solidFill>
                <a:latin typeface="+mn-lt"/>
                <a:ea typeface="+mn-ea"/>
                <a:cs typeface="Calibri Light" panose="020F030202020403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339840" y="2181888"/>
            <a:ext cx="5242560" cy="4207803"/>
          </a:xfrm>
        </p:spPr>
        <p:txBody>
          <a:bodyPr/>
          <a:lstStyle>
            <a:lvl1pPr marL="173038" indent="-173038">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1" name="Straight Connector 10"/>
          <p:cNvCxnSpPr>
            <a:stCxn id="2" idx="2"/>
          </p:cNvCxnSpPr>
          <p:nvPr/>
        </p:nvCxnSpPr>
        <p:spPr>
          <a:xfrm>
            <a:off x="6096000" y="1350216"/>
            <a:ext cx="0" cy="5050584"/>
          </a:xfrm>
          <a:prstGeom prst="line">
            <a:avLst/>
          </a:prstGeom>
          <a:ln w="19050">
            <a:solidFill>
              <a:srgbClr val="04889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02688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359616"/>
            <a:ext cx="12192000" cy="990600"/>
          </a:xfrm>
        </p:spPr>
        <p:txBody>
          <a:bodyPr/>
          <a:lstStyle>
            <a:lvl1pPr>
              <a:defRPr>
                <a:solidFill>
                  <a:schemeClr val="accent1"/>
                </a:solidFill>
              </a:defRPr>
            </a:lvl1pPr>
          </a:lstStyle>
          <a:p>
            <a:r>
              <a:rPr lang="en-US"/>
              <a:t>Click to edit Master title style</a:t>
            </a:r>
            <a:endParaRPr lang="en-US" dirty="0"/>
          </a:p>
        </p:txBody>
      </p:sp>
    </p:spTree>
    <p:extLst>
      <p:ext uri="{BB962C8B-B14F-4D97-AF65-F5344CB8AC3E}">
        <p14:creationId xmlns:p14="http://schemas.microsoft.com/office/powerpoint/2010/main" val="6990132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73555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Shape 12"/>
        <p:cNvGrpSpPr/>
        <p:nvPr/>
      </p:nvGrpSpPr>
      <p:grpSpPr>
        <a:xfrm>
          <a:off x="0" y="0"/>
          <a:ext cx="0" cy="0"/>
          <a:chOff x="0" y="0"/>
          <a:chExt cx="0" cy="0"/>
        </a:xfrm>
      </p:grpSpPr>
      <p:sp>
        <p:nvSpPr>
          <p:cNvPr id="13" name="Shape 13"/>
          <p:cNvSpPr txBox="1">
            <a:spLocks noGrp="1"/>
          </p:cNvSpPr>
          <p:nvPr>
            <p:ph type="ctrTitle"/>
          </p:nvPr>
        </p:nvSpPr>
        <p:spPr>
          <a:xfrm>
            <a:off x="914400" y="1371601"/>
            <a:ext cx="10464800" cy="1927225"/>
          </a:xfrm>
          <a:prstGeom prst="rect">
            <a:avLst/>
          </a:prstGeom>
          <a:noFill/>
          <a:ln>
            <a:noFill/>
          </a:ln>
        </p:spPr>
        <p:txBody>
          <a:bodyPr wrap="square" lIns="91425" tIns="91425" rIns="91425" bIns="91425" anchor="b" anchorCtr="0"/>
          <a:lstStyle>
            <a:lvl1pPr marL="0" marR="0" lvl="0" indent="0" algn="ctr" rtl="0">
              <a:spcBef>
                <a:spcPts val="0"/>
              </a:spcBef>
              <a:buClr>
                <a:schemeClr val="accent5"/>
              </a:buClr>
              <a:buFont typeface="Candara"/>
              <a:buNone/>
              <a:defRPr sz="5400" b="0" i="0" u="none" strike="noStrike" cap="small">
                <a:solidFill>
                  <a:schemeClr val="accent1"/>
                </a:solidFill>
                <a:latin typeface="Franklin Gothic Medium Cond" panose="020B0606030402020204" pitchFamily="34" charset="0"/>
                <a:ea typeface="Franklin Gothic Medium Cond" panose="020B0606030402020204" pitchFamily="34" charset="0"/>
                <a:cs typeface="Franklin Gothic Medium Cond" panose="020B0606030402020204" pitchFamily="34" charset="0"/>
                <a:sym typeface="Candara"/>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Tree>
    <p:extLst>
      <p:ext uri="{BB962C8B-B14F-4D97-AF65-F5344CB8AC3E}">
        <p14:creationId xmlns:p14="http://schemas.microsoft.com/office/powerpoint/2010/main" val="24091619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Shape 12"/>
        <p:cNvGrpSpPr/>
        <p:nvPr/>
      </p:nvGrpSpPr>
      <p:grpSpPr>
        <a:xfrm>
          <a:off x="0" y="0"/>
          <a:ext cx="0" cy="0"/>
          <a:chOff x="0" y="0"/>
          <a:chExt cx="0" cy="0"/>
        </a:xfrm>
      </p:grpSpPr>
      <p:sp>
        <p:nvSpPr>
          <p:cNvPr id="13" name="Shape 13"/>
          <p:cNvSpPr txBox="1">
            <a:spLocks noGrp="1"/>
          </p:cNvSpPr>
          <p:nvPr>
            <p:ph type="ctrTitle"/>
          </p:nvPr>
        </p:nvSpPr>
        <p:spPr>
          <a:xfrm>
            <a:off x="914400" y="1371601"/>
            <a:ext cx="10464800" cy="1927225"/>
          </a:xfrm>
          <a:prstGeom prst="rect">
            <a:avLst/>
          </a:prstGeom>
          <a:noFill/>
          <a:ln>
            <a:noFill/>
          </a:ln>
        </p:spPr>
        <p:txBody>
          <a:bodyPr wrap="square" lIns="91425" tIns="91425" rIns="91425" bIns="91425" anchor="b" anchorCtr="0"/>
          <a:lstStyle>
            <a:lvl1pPr marL="0" marR="0" lvl="0" indent="0" algn="ctr" rtl="0">
              <a:spcBef>
                <a:spcPts val="0"/>
              </a:spcBef>
              <a:buClr>
                <a:schemeClr val="accent5"/>
              </a:buClr>
              <a:buFont typeface="Candara"/>
              <a:buNone/>
              <a:defRPr sz="5400" b="0" i="0" u="none" strike="noStrike" cap="small">
                <a:solidFill>
                  <a:schemeClr val="accent1"/>
                </a:solidFill>
                <a:latin typeface="Franklin Gothic Medium Cond" panose="020B0606030402020204" pitchFamily="34" charset="0"/>
                <a:ea typeface="Franklin Gothic Medium Cond" panose="020B0606030402020204" pitchFamily="34" charset="0"/>
                <a:cs typeface="Franklin Gothic Medium Cond" panose="020B0606030402020204" pitchFamily="34" charset="0"/>
                <a:sym typeface="Candara"/>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Tree>
    <p:extLst>
      <p:ext uri="{BB962C8B-B14F-4D97-AF65-F5344CB8AC3E}">
        <p14:creationId xmlns:p14="http://schemas.microsoft.com/office/powerpoint/2010/main" val="1263500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359616"/>
            <a:ext cx="12192000" cy="990600"/>
          </a:xfrm>
        </p:spPr>
        <p:txBody>
          <a:bodyPr/>
          <a:lstStyle>
            <a:lvl1pPr>
              <a:defRPr>
                <a:solidFill>
                  <a:schemeClr val="accent1">
                    <a:lumMod val="75000"/>
                  </a:schemeClr>
                </a:solidFill>
              </a:defRPr>
            </a:lvl1pPr>
          </a:lstStyle>
          <a:p>
            <a:r>
              <a:rPr lang="en-US"/>
              <a:t>Click to edit Master title style</a:t>
            </a:r>
            <a:endParaRPr lang="en-US" dirty="0"/>
          </a:p>
        </p:txBody>
      </p:sp>
    </p:spTree>
    <p:extLst>
      <p:ext uri="{BB962C8B-B14F-4D97-AF65-F5344CB8AC3E}">
        <p14:creationId xmlns:p14="http://schemas.microsoft.com/office/powerpoint/2010/main" val="13174914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763774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371601"/>
            <a:ext cx="12192000" cy="1927225"/>
          </a:xfrm>
        </p:spPr>
        <p:txBody>
          <a:bodyPr anchor="b">
            <a:noAutofit/>
          </a:bodyPr>
          <a:lstStyle>
            <a:lvl1pPr>
              <a:defRPr sz="5400" cap="none" baseline="0">
                <a:solidFill>
                  <a:schemeClr val="accent1">
                    <a:lumMod val="75000"/>
                  </a:schemeClr>
                </a:solidFill>
                <a:latin typeface="Hind SemiBold" panose="02000000000000000000" pitchFamily="2" charset="0"/>
                <a:cs typeface="Hind SemiBold" panose="02000000000000000000" pitchFamily="2" charset="0"/>
              </a:defRPr>
            </a:lvl1pPr>
          </a:lstStyle>
          <a:p>
            <a:r>
              <a:rPr lang="en-US" dirty="0"/>
              <a:t>Click to edit Master title style</a:t>
            </a:r>
          </a:p>
        </p:txBody>
      </p:sp>
      <p:sp>
        <p:nvSpPr>
          <p:cNvPr id="3" name="Subtitle 2"/>
          <p:cNvSpPr>
            <a:spLocks noGrp="1"/>
          </p:cNvSpPr>
          <p:nvPr>
            <p:ph type="subTitle" idx="1"/>
          </p:nvPr>
        </p:nvSpPr>
        <p:spPr>
          <a:xfrm>
            <a:off x="914400" y="3505200"/>
            <a:ext cx="8534400" cy="1752600"/>
          </a:xfrm>
        </p:spPr>
        <p:txBody>
          <a:bodyPr/>
          <a:lstStyle>
            <a:lvl1pPr marL="0" indent="0" algn="l">
              <a:buNone/>
              <a:defRPr>
                <a:solidFill>
                  <a:schemeClr val="tx1">
                    <a:lumMod val="75000"/>
                    <a:lumOff val="25000"/>
                  </a:schemeClr>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8092164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 y="357498"/>
            <a:ext cx="12192001" cy="990600"/>
          </a:xfrm>
          <a:prstGeom prst="rect">
            <a:avLst/>
          </a:prstGeom>
          <a:noFill/>
          <a:ln w="38100">
            <a:noFill/>
          </a:ln>
        </p:spPr>
        <p:txBody>
          <a:bodyPr>
            <a:normAutofit/>
          </a:bodyPr>
          <a:lstStyle>
            <a:lvl1pPr algn="ctr">
              <a:defRPr sz="4800" b="0" cap="none" baseline="0">
                <a:solidFill>
                  <a:schemeClr val="accent1">
                    <a:lumMod val="75000"/>
                  </a:schemeClr>
                </a:solidFill>
                <a:latin typeface="Hind SemiBold" panose="02000000000000000000" pitchFamily="2" charset="0"/>
                <a:ea typeface="Tahoma" pitchFamily="34" charset="0"/>
                <a:cs typeface="Hind SemiBold" panose="02000000000000000000" pitchFamily="2" charset="0"/>
              </a:defRPr>
            </a:lvl1pPr>
          </a:lstStyle>
          <a:p>
            <a:r>
              <a:rPr lang="en-US" dirty="0"/>
              <a:t>Click to edit Master title style</a:t>
            </a:r>
          </a:p>
        </p:txBody>
      </p:sp>
      <p:sp>
        <p:nvSpPr>
          <p:cNvPr id="3" name="Content Placeholder 2"/>
          <p:cNvSpPr>
            <a:spLocks noGrp="1"/>
          </p:cNvSpPr>
          <p:nvPr>
            <p:ph idx="1"/>
          </p:nvPr>
        </p:nvSpPr>
        <p:spPr/>
        <p:txBody>
          <a:bodyPr/>
          <a:lstStyle>
            <a:lvl1pPr>
              <a:buClr>
                <a:schemeClr val="accent2"/>
              </a:buClr>
              <a:defRPr>
                <a:latin typeface="+mj-lt"/>
              </a:defRPr>
            </a:lvl1pPr>
            <a:lvl2pPr>
              <a:buClr>
                <a:schemeClr val="accent2"/>
              </a:buClr>
              <a:defRPr>
                <a:latin typeface="+mj-lt"/>
              </a:defRPr>
            </a:lvl2pPr>
            <a:lvl3pPr>
              <a:buClr>
                <a:schemeClr val="accent2"/>
              </a:buClr>
              <a:defRPr>
                <a:latin typeface="+mj-lt"/>
              </a:defRPr>
            </a:lvl3pPr>
            <a:lvl4pPr>
              <a:buClr>
                <a:schemeClr val="accent2"/>
              </a:buClr>
              <a:defRPr>
                <a:latin typeface="+mj-lt"/>
              </a:defRPr>
            </a:lvl4pPr>
            <a:lvl5pPr>
              <a:buClr>
                <a:schemeClr val="accent2"/>
              </a:buClr>
              <a:defRPr>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559569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 y="359616"/>
            <a:ext cx="12204699" cy="990600"/>
          </a:xfrm>
        </p:spPr>
        <p:txBody>
          <a:bodyPr/>
          <a:lstStyle>
            <a:lvl1pPr>
              <a:defRPr>
                <a:solidFill>
                  <a:schemeClr val="accent1">
                    <a:lumMod val="75000"/>
                  </a:schemeClr>
                </a:solidFill>
              </a:defRPr>
            </a:lvl1pPr>
          </a:lstStyle>
          <a:p>
            <a:r>
              <a:rPr lang="en-US" dirty="0"/>
              <a:t>Click to edit Master title style</a:t>
            </a:r>
          </a:p>
        </p:txBody>
      </p:sp>
      <p:sp>
        <p:nvSpPr>
          <p:cNvPr id="3" name="Content Placeholder 2"/>
          <p:cNvSpPr>
            <a:spLocks noGrp="1"/>
          </p:cNvSpPr>
          <p:nvPr>
            <p:ph sz="half" idx="1"/>
          </p:nvPr>
        </p:nvSpPr>
        <p:spPr>
          <a:xfrm>
            <a:off x="609600" y="1350216"/>
            <a:ext cx="5384800" cy="504144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350216"/>
            <a:ext cx="5384800" cy="504144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05529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5" Type="http://schemas.openxmlformats.org/officeDocument/2006/relationships/slideLayout" Target="../slideLayouts/slideLayout41.xml"/><Relationship Id="rId4" Type="http://schemas.openxmlformats.org/officeDocument/2006/relationships/slideLayout" Target="../slideLayouts/slideLayout40.xml"/><Relationship Id="rId9"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359616"/>
            <a:ext cx="12192000" cy="9906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447800"/>
            <a:ext cx="10972800" cy="5029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16261914"/>
      </p:ext>
    </p:extLst>
  </p:cSld>
  <p:clrMap bg1="lt1" tx1="dk1" bg2="lt2" tx2="dk2" accent1="accent1" accent2="accent2" accent3="accent3" accent4="accent4" accent5="accent5" accent6="accent6" hlink="hlink" folHlink="folHlink"/>
  <p:sldLayoutIdLst>
    <p:sldLayoutId id="2147484022" r:id="rId1"/>
    <p:sldLayoutId id="2147484023" r:id="rId2"/>
    <p:sldLayoutId id="2147484024" r:id="rId3"/>
    <p:sldLayoutId id="2147484025" r:id="rId4"/>
    <p:sldLayoutId id="2147484026" r:id="rId5"/>
    <p:sldLayoutId id="2147484027" r:id="rId6"/>
  </p:sldLayoutIdLst>
  <mc:AlternateContent xmlns:mc="http://schemas.openxmlformats.org/markup-compatibility/2006" xmlns:p14="http://schemas.microsoft.com/office/powerpoint/2010/main">
    <mc:Choice Requires="p14">
      <p:transition p14:dur="10"/>
    </mc:Choice>
    <mc:Fallback xmlns="">
      <p:transition/>
    </mc:Fallback>
  </mc:AlternateContent>
  <p:hf sldNum="0" hdr="0" ftr="0" dt="0"/>
  <p:txStyles>
    <p:titleStyle>
      <a:lvl1pPr algn="ctr" defTabSz="685800" rtl="0" eaLnBrk="1" latinLnBrk="0" hangingPunct="1">
        <a:spcBef>
          <a:spcPct val="0"/>
        </a:spcBef>
        <a:buNone/>
        <a:defRPr sz="4050" b="0" kern="1200" cap="none" spc="-75" baseline="0">
          <a:solidFill>
            <a:schemeClr val="accent1"/>
          </a:solidFill>
          <a:latin typeface="+mn-lt"/>
          <a:ea typeface="Tahoma" pitchFamily="34" charset="0"/>
          <a:cs typeface="Calibri Light" panose="020F0302020204030204" pitchFamily="34" charset="0"/>
        </a:defRPr>
      </a:lvl1pPr>
    </p:titleStyle>
    <p:bodyStyle>
      <a:lvl1pPr marL="137160" indent="-137160" algn="l" defTabSz="685800" rtl="0" eaLnBrk="1" latinLnBrk="0" hangingPunct="1">
        <a:spcBef>
          <a:spcPct val="20000"/>
        </a:spcBef>
        <a:buClr>
          <a:schemeClr val="accent6">
            <a:lumMod val="75000"/>
          </a:schemeClr>
        </a:buClr>
        <a:buSzPct val="70000"/>
        <a:buFont typeface="Wingdings" pitchFamily="2" charset="2"/>
        <a:buChar char="§"/>
        <a:defRPr sz="2400" kern="1200">
          <a:solidFill>
            <a:schemeClr val="tx1"/>
          </a:solidFill>
          <a:latin typeface="Calibri" panose="020F0502020204030204" pitchFamily="34" charset="0"/>
          <a:ea typeface="+mn-ea"/>
          <a:cs typeface="Calibri" panose="020F0502020204030204" pitchFamily="34" charset="0"/>
        </a:defRPr>
      </a:lvl1pPr>
      <a:lvl2pPr marL="342900" indent="-137160" algn="l" defTabSz="685800" rtl="0" eaLnBrk="1" latinLnBrk="0" hangingPunct="1">
        <a:spcBef>
          <a:spcPct val="20000"/>
        </a:spcBef>
        <a:buClr>
          <a:schemeClr val="accent6">
            <a:lumMod val="75000"/>
          </a:schemeClr>
        </a:buClr>
        <a:buSzPct val="85000"/>
        <a:buFont typeface="Arial" pitchFamily="34" charset="0"/>
        <a:buChar char="•"/>
        <a:defRPr sz="2100" kern="1200">
          <a:solidFill>
            <a:schemeClr val="tx1"/>
          </a:solidFill>
          <a:latin typeface="Calibri" panose="020F0502020204030204" pitchFamily="34" charset="0"/>
          <a:ea typeface="+mn-ea"/>
          <a:cs typeface="Calibri" panose="020F0502020204030204" pitchFamily="34" charset="0"/>
        </a:defRPr>
      </a:lvl2pPr>
      <a:lvl3pPr marL="548640" indent="-137160" algn="l" defTabSz="685800" rtl="0" eaLnBrk="1" latinLnBrk="0" hangingPunct="1">
        <a:spcBef>
          <a:spcPct val="20000"/>
        </a:spcBef>
        <a:buClr>
          <a:schemeClr val="accent1"/>
        </a:buClr>
        <a:buSzPct val="9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3pPr>
      <a:lvl4pPr marL="754380" indent="-137160" algn="l" defTabSz="685800" rtl="0" eaLnBrk="1" latinLnBrk="0" hangingPunct="1">
        <a:spcBef>
          <a:spcPct val="20000"/>
        </a:spcBef>
        <a:buClr>
          <a:schemeClr val="accent1"/>
        </a:buClr>
        <a:buFont typeface="Arial" pitchFamily="34" charset="0"/>
        <a:buChar char="•"/>
        <a:defRPr sz="1500" kern="1200">
          <a:solidFill>
            <a:schemeClr val="tx1"/>
          </a:solidFill>
          <a:latin typeface="Calibri" panose="020F0502020204030204" pitchFamily="34" charset="0"/>
          <a:ea typeface="+mn-ea"/>
          <a:cs typeface="Calibri" panose="020F0502020204030204" pitchFamily="34" charset="0"/>
        </a:defRPr>
      </a:lvl4pPr>
      <a:lvl5pPr marL="891540" indent="-102870" algn="l" defTabSz="685800" rtl="0" eaLnBrk="1" latinLnBrk="0" hangingPunct="1">
        <a:spcBef>
          <a:spcPct val="20000"/>
        </a:spcBef>
        <a:buClr>
          <a:schemeClr val="accent1"/>
        </a:buClr>
        <a:buSzPct val="100000"/>
        <a:buFont typeface="Arial" pitchFamily="34" charset="0"/>
        <a:buChar char="•"/>
        <a:defRPr sz="1350" kern="1200" baseline="0">
          <a:solidFill>
            <a:schemeClr val="tx1"/>
          </a:solidFill>
          <a:latin typeface="Calibri" panose="020F0502020204030204" pitchFamily="34" charset="0"/>
          <a:ea typeface="+mn-ea"/>
          <a:cs typeface="Calibri" panose="020F0502020204030204" pitchFamily="34" charset="0"/>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359616"/>
            <a:ext cx="12192000" cy="9906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350216"/>
            <a:ext cx="10972800" cy="512678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29913923"/>
      </p:ext>
    </p:extLst>
  </p:cSld>
  <p:clrMap bg1="lt1" tx1="dk1" bg2="lt2" tx2="dk2" accent1="accent1" accent2="accent2" accent3="accent3" accent4="accent4" accent5="accent5" accent6="accent6" hlink="hlink" folHlink="folHlink"/>
  <p:sldLayoutIdLst>
    <p:sldLayoutId id="2147484029" r:id="rId1"/>
    <p:sldLayoutId id="2147484030" r:id="rId2"/>
    <p:sldLayoutId id="2147484031" r:id="rId3"/>
    <p:sldLayoutId id="2147484032" r:id="rId4"/>
    <p:sldLayoutId id="2147484033" r:id="rId5"/>
    <p:sldLayoutId id="2147484034" r:id="rId6"/>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defTabSz="914400" rtl="0" eaLnBrk="1" latinLnBrk="0" hangingPunct="1">
        <a:spcBef>
          <a:spcPct val="0"/>
        </a:spcBef>
        <a:buNone/>
        <a:defRPr sz="4800" b="0" kern="1200" cap="none" spc="-100" baseline="0">
          <a:solidFill>
            <a:schemeClr val="accent1">
              <a:lumMod val="75000"/>
            </a:schemeClr>
          </a:solidFill>
          <a:latin typeface="Hind SemiBold" panose="02000000000000000000" pitchFamily="2" charset="0"/>
          <a:ea typeface="Tahoma" pitchFamily="34" charset="0"/>
          <a:cs typeface="Hind SemiBold" panose="02000000000000000000" pitchFamily="2" charset="0"/>
        </a:defRPr>
      </a:lvl1pPr>
    </p:titleStyle>
    <p:bodyStyle>
      <a:lvl1pPr marL="182880" indent="-182880" algn="l" defTabSz="914400" rtl="0" eaLnBrk="1" latinLnBrk="0" hangingPunct="1">
        <a:spcBef>
          <a:spcPct val="20000"/>
        </a:spcBef>
        <a:buClr>
          <a:schemeClr val="accent2"/>
        </a:buClr>
        <a:buSzPct val="70000"/>
        <a:buFont typeface="Wingdings" pitchFamily="2" charset="2"/>
        <a:buChar char="§"/>
        <a:defRPr sz="2400" kern="1200">
          <a:solidFill>
            <a:schemeClr val="tx1"/>
          </a:solidFill>
          <a:latin typeface="+mj-lt"/>
          <a:ea typeface="+mn-ea"/>
          <a:cs typeface="Calibri" panose="020F0502020204030204" pitchFamily="34" charset="0"/>
        </a:defRPr>
      </a:lvl1pPr>
      <a:lvl2pPr marL="457200" indent="-182880" algn="l" defTabSz="914400" rtl="0" eaLnBrk="1" latinLnBrk="0" hangingPunct="1">
        <a:spcBef>
          <a:spcPct val="20000"/>
        </a:spcBef>
        <a:buClr>
          <a:schemeClr val="accent2"/>
        </a:buClr>
        <a:buSzPct val="85000"/>
        <a:buFont typeface="Arial" pitchFamily="34" charset="0"/>
        <a:buChar char="•"/>
        <a:defRPr sz="2000" kern="1200">
          <a:solidFill>
            <a:schemeClr val="tx1"/>
          </a:solidFill>
          <a:latin typeface="+mj-lt"/>
          <a:ea typeface="+mn-ea"/>
          <a:cs typeface="Calibri" panose="020F0502020204030204" pitchFamily="34" charset="0"/>
        </a:defRPr>
      </a:lvl2pPr>
      <a:lvl3pPr marL="731520" indent="-182880" algn="l" defTabSz="914400" rtl="0" eaLnBrk="1" latinLnBrk="0" hangingPunct="1">
        <a:spcBef>
          <a:spcPct val="20000"/>
        </a:spcBef>
        <a:buClr>
          <a:schemeClr val="accent2"/>
        </a:buClr>
        <a:buSzPct val="90000"/>
        <a:buFont typeface="Arial" pitchFamily="34" charset="0"/>
        <a:buChar char="•"/>
        <a:defRPr sz="1800" kern="1200">
          <a:solidFill>
            <a:schemeClr val="tx1"/>
          </a:solidFill>
          <a:latin typeface="+mj-lt"/>
          <a:ea typeface="+mn-ea"/>
          <a:cs typeface="Calibri" panose="020F0502020204030204" pitchFamily="34" charset="0"/>
        </a:defRPr>
      </a:lvl3pPr>
      <a:lvl4pPr marL="1005840" indent="-182880" algn="l" defTabSz="914400" rtl="0" eaLnBrk="1" latinLnBrk="0" hangingPunct="1">
        <a:spcBef>
          <a:spcPct val="20000"/>
        </a:spcBef>
        <a:buClr>
          <a:schemeClr val="accent2"/>
        </a:buClr>
        <a:buFont typeface="Arial" pitchFamily="34" charset="0"/>
        <a:buChar char="•"/>
        <a:defRPr sz="1600" kern="1200">
          <a:solidFill>
            <a:schemeClr val="tx1"/>
          </a:solidFill>
          <a:latin typeface="+mj-lt"/>
          <a:ea typeface="+mn-ea"/>
          <a:cs typeface="Calibri" panose="020F0502020204030204" pitchFamily="34" charset="0"/>
        </a:defRPr>
      </a:lvl4pPr>
      <a:lvl5pPr marL="1188720" indent="-137160" algn="l" defTabSz="914400" rtl="0" eaLnBrk="1" latinLnBrk="0" hangingPunct="1">
        <a:spcBef>
          <a:spcPct val="20000"/>
        </a:spcBef>
        <a:buClr>
          <a:schemeClr val="accent2"/>
        </a:buClr>
        <a:buSzPct val="100000"/>
        <a:buFont typeface="Arial" pitchFamily="34" charset="0"/>
        <a:buChar char="•"/>
        <a:defRPr sz="1400" kern="1200" baseline="0">
          <a:solidFill>
            <a:schemeClr val="tx1"/>
          </a:solidFill>
          <a:latin typeface="+mj-lt"/>
          <a:ea typeface="+mn-ea"/>
          <a:cs typeface="Calibri" panose="020F0502020204030204" pitchFamily="34" charset="0"/>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0"/>
            <a:ext cx="10972800" cy="10668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143000"/>
            <a:ext cx="10972800" cy="51816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90388704"/>
      </p:ext>
    </p:extLst>
  </p:cSld>
  <p:clrMap bg1="lt1" tx1="dk1" bg2="lt2" tx2="dk2" accent1="accent1" accent2="accent2" accent3="accent3" accent4="accent4" accent5="accent5" accent6="accent6" hlink="hlink" folHlink="folHlink"/>
  <p:sldLayoutIdLst>
    <p:sldLayoutId id="2147484054" r:id="rId1"/>
    <p:sldLayoutId id="2147484055" r:id="rId2"/>
    <p:sldLayoutId id="2147484056" r:id="rId3"/>
    <p:sldLayoutId id="2147484057" r:id="rId4"/>
    <p:sldLayoutId id="2147484058" r:id="rId5"/>
    <p:sldLayoutId id="2147484059" r:id="rId6"/>
    <p:sldLayoutId id="2147484060" r:id="rId7"/>
    <p:sldLayoutId id="2147484061" r:id="rId8"/>
    <p:sldLayoutId id="2147484062" r:id="rId9"/>
    <p:sldLayoutId id="2147484063" r:id="rId10"/>
    <p:sldLayoutId id="2147484064" r:id="rId11"/>
  </p:sldLayoutIdLst>
  <p:txStyles>
    <p:titleStyle>
      <a:lvl1pPr algn="ctr" defTabSz="914400" rtl="0" eaLnBrk="1" latinLnBrk="0" hangingPunct="1">
        <a:spcBef>
          <a:spcPct val="0"/>
        </a:spcBef>
        <a:buNone/>
        <a:defRPr sz="4400" kern="1200">
          <a:solidFill>
            <a:schemeClr val="accent2">
              <a:lumMod val="75000"/>
            </a:schemeClr>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0"/>
          <p:cNvSpPr txBox="1">
            <a:spLocks noGrp="1"/>
          </p:cNvSpPr>
          <p:nvPr>
            <p:ph type="title"/>
          </p:nvPr>
        </p:nvSpPr>
        <p:spPr>
          <a:xfrm>
            <a:off x="838200" y="224451"/>
            <a:ext cx="10515600" cy="914400"/>
          </a:xfrm>
          <a:prstGeom prst="rect">
            <a:avLst/>
          </a:prstGeom>
          <a:noFill/>
          <a:ln>
            <a:noFill/>
          </a:ln>
        </p:spPr>
        <p:txBody>
          <a:bodyPr spcFirstLastPara="1" wrap="square" lIns="91425" tIns="45700" rIns="91425" bIns="45700" anchor="ctr" anchorCtr="0">
            <a:normAutofit/>
          </a:bodyPr>
          <a:lstStyle>
            <a:lvl1pPr marR="0" lvl="0" algn="ctr" rtl="0">
              <a:lnSpc>
                <a:spcPct val="90000"/>
              </a:lnSpc>
              <a:spcBef>
                <a:spcPts val="0"/>
              </a:spcBef>
              <a:spcAft>
                <a:spcPts val="0"/>
              </a:spcAft>
              <a:buClr>
                <a:schemeClr val="accent1"/>
              </a:buClr>
              <a:buSzPts val="4800"/>
              <a:buFont typeface="Libre Franklin Thin"/>
              <a:buNone/>
              <a:defRPr sz="4800" b="0" i="0" u="none" strike="noStrike" cap="none">
                <a:solidFill>
                  <a:schemeClr val="accent1"/>
                </a:solidFill>
                <a:latin typeface="Libre Franklin Thin"/>
                <a:ea typeface="Libre Franklin Thin"/>
                <a:cs typeface="Libre Franklin Thin"/>
                <a:sym typeface="Libre Franklin Thi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0"/>
          <p:cNvSpPr txBox="1">
            <a:spLocks noGrp="1"/>
          </p:cNvSpPr>
          <p:nvPr>
            <p:ph type="body" idx="1"/>
          </p:nvPr>
        </p:nvSpPr>
        <p:spPr>
          <a:xfrm>
            <a:off x="838200" y="1371601"/>
            <a:ext cx="10515600" cy="4805363"/>
          </a:xfrm>
          <a:prstGeom prst="rect">
            <a:avLst/>
          </a:prstGeom>
          <a:noFill/>
          <a:ln>
            <a:noFill/>
          </a:ln>
        </p:spPr>
        <p:txBody>
          <a:bodyPr spcFirstLastPara="1" wrap="square" lIns="91425" tIns="45700" rIns="91425" bIns="45700" anchor="t" anchorCtr="0">
            <a:normAutofit/>
          </a:bodyPr>
          <a:lstStyle>
            <a:lvl1pPr marL="457200" marR="0" lvl="0" indent="-365760" algn="l" rtl="0">
              <a:lnSpc>
                <a:spcPct val="90000"/>
              </a:lnSpc>
              <a:spcBef>
                <a:spcPts val="1000"/>
              </a:spcBef>
              <a:spcAft>
                <a:spcPts val="0"/>
              </a:spcAft>
              <a:buClr>
                <a:schemeClr val="accent1"/>
              </a:buClr>
              <a:buSzPts val="2160"/>
              <a:buFont typeface="Noto Sans Symbols"/>
              <a:buChar char="▪"/>
              <a:defRPr sz="24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accent1"/>
              </a:buClr>
              <a:buSzPts val="1800"/>
              <a:buFont typeface="Noto Sans Symbols"/>
              <a:buChar char="▪"/>
              <a:defRPr sz="2000" b="0" i="0" u="none" strike="noStrike" cap="none">
                <a:solidFill>
                  <a:schemeClr val="dk1"/>
                </a:solidFill>
                <a:latin typeface="Calibri"/>
                <a:ea typeface="Calibri"/>
                <a:cs typeface="Calibri"/>
                <a:sym typeface="Calibri"/>
              </a:defRPr>
            </a:lvl2pPr>
            <a:lvl3pPr marL="1371600" marR="0" lvl="2" indent="-331469" algn="l" rtl="0">
              <a:lnSpc>
                <a:spcPct val="90000"/>
              </a:lnSpc>
              <a:spcBef>
                <a:spcPts val="500"/>
              </a:spcBef>
              <a:spcAft>
                <a:spcPts val="0"/>
              </a:spcAft>
              <a:buClr>
                <a:schemeClr val="accent1"/>
              </a:buClr>
              <a:buSzPts val="1620"/>
              <a:buFont typeface="Noto Sans Symbols"/>
              <a:buChar char="▪"/>
              <a:defRPr sz="1800" b="0" i="0" u="none" strike="noStrike" cap="none">
                <a:solidFill>
                  <a:schemeClr val="dk1"/>
                </a:solidFill>
                <a:latin typeface="Calibri"/>
                <a:ea typeface="Calibri"/>
                <a:cs typeface="Calibri"/>
                <a:sym typeface="Calibri"/>
              </a:defRPr>
            </a:lvl3pPr>
            <a:lvl4pPr marL="1828800" marR="0" lvl="3" indent="-320039" algn="l" rtl="0">
              <a:lnSpc>
                <a:spcPct val="90000"/>
              </a:lnSpc>
              <a:spcBef>
                <a:spcPts val="500"/>
              </a:spcBef>
              <a:spcAft>
                <a:spcPts val="0"/>
              </a:spcAft>
              <a:buClr>
                <a:schemeClr val="accent1"/>
              </a:buClr>
              <a:buSzPts val="1440"/>
              <a:buFont typeface="Noto Sans Symbols"/>
              <a:buChar char="▪"/>
              <a:defRPr sz="1600" b="0" i="0" u="none" strike="noStrike" cap="none">
                <a:solidFill>
                  <a:schemeClr val="dk1"/>
                </a:solidFill>
                <a:latin typeface="Calibri"/>
                <a:ea typeface="Calibri"/>
                <a:cs typeface="Calibri"/>
                <a:sym typeface="Calibri"/>
              </a:defRPr>
            </a:lvl4pPr>
            <a:lvl5pPr marL="2286000" marR="0" lvl="4" indent="-320039" algn="l" rtl="0">
              <a:lnSpc>
                <a:spcPct val="90000"/>
              </a:lnSpc>
              <a:spcBef>
                <a:spcPts val="500"/>
              </a:spcBef>
              <a:spcAft>
                <a:spcPts val="0"/>
              </a:spcAft>
              <a:buClr>
                <a:schemeClr val="accent1"/>
              </a:buClr>
              <a:buSzPts val="1440"/>
              <a:buFont typeface="Noto Sans Symbols"/>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494950651"/>
      </p:ext>
    </p:extLst>
  </p:cSld>
  <p:clrMap bg1="lt1" tx1="dk1" bg2="dk2" tx2="lt2" accent1="accent1" accent2="accent2" accent3="accent3" accent4="accent4" accent5="accent5" accent6="accent6" hlink="hlink" folHlink="folHlink"/>
  <p:sldLayoutIdLst>
    <p:sldLayoutId id="2147484067" r:id="rId1"/>
    <p:sldLayoutId id="2147484068" r:id="rId2"/>
    <p:sldLayoutId id="2147484069" r:id="rId3"/>
    <p:sldLayoutId id="2147484070" r:id="rId4"/>
    <p:sldLayoutId id="2147484071" r:id="rId5"/>
    <p:sldLayoutId id="2147484072" r:id="rId6"/>
    <p:sldLayoutId id="2147484073" r:id="rId7"/>
    <p:sldLayoutId id="2147484074" r:id="rId8"/>
    <p:sldLayoutId id="2147484075" r:id="rId9"/>
    <p:sldLayoutId id="2147484076" r:id="rId10"/>
    <p:sldLayoutId id="2147484077" r:id="rId11"/>
    <p:sldLayoutId id="2147484078" r:id="rId12"/>
    <p:sldLayoutId id="2147484079"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720">
          <p15:clr>
            <a:srgbClr val="F26B43"/>
          </p15:clr>
        </p15:guide>
        <p15:guide id="2"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359616"/>
            <a:ext cx="12192000" cy="9906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447800"/>
            <a:ext cx="10972800" cy="5029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22429509"/>
      </p:ext>
    </p:extLst>
  </p:cSld>
  <p:clrMap bg1="lt1" tx1="dk1" bg2="lt2" tx2="dk2" accent1="accent1" accent2="accent2" accent3="accent3" accent4="accent4" accent5="accent5" accent6="accent6" hlink="hlink" folHlink="folHlink"/>
  <p:sldLayoutIdLst>
    <p:sldLayoutId id="2147484081" r:id="rId1"/>
    <p:sldLayoutId id="2147484082" r:id="rId2"/>
    <p:sldLayoutId id="2147484083" r:id="rId3"/>
    <p:sldLayoutId id="2147484084" r:id="rId4"/>
    <p:sldLayoutId id="2147484085" r:id="rId5"/>
    <p:sldLayoutId id="2147484086" r:id="rId6"/>
    <p:sldLayoutId id="2147484087" r:id="rId7"/>
    <p:sldLayoutId id="2147484088" r:id="rId8"/>
  </p:sldLayoutIdLst>
  <mc:AlternateContent xmlns:mc="http://schemas.openxmlformats.org/markup-compatibility/2006" xmlns:p14="http://schemas.microsoft.com/office/powerpoint/2010/main">
    <mc:Choice Requires="p14">
      <p:transition p14:dur="10"/>
    </mc:Choice>
    <mc:Fallback xmlns="">
      <p:transition/>
    </mc:Fallback>
  </mc:AlternateContent>
  <p:hf sldNum="0" hdr="0" ftr="0" dt="0"/>
  <p:txStyles>
    <p:titleStyle>
      <a:lvl1pPr algn="ctr" defTabSz="685800" rtl="0" eaLnBrk="1" latinLnBrk="0" hangingPunct="1">
        <a:spcBef>
          <a:spcPct val="0"/>
        </a:spcBef>
        <a:buNone/>
        <a:defRPr sz="4400" b="0" kern="1200" cap="none" spc="-75" baseline="0">
          <a:solidFill>
            <a:schemeClr val="accent1"/>
          </a:solidFill>
          <a:latin typeface="+mn-lt"/>
          <a:ea typeface="Tahoma" pitchFamily="34" charset="0"/>
          <a:cs typeface="Calibri Light" panose="020F0302020204030204" pitchFamily="34" charset="0"/>
        </a:defRPr>
      </a:lvl1pPr>
    </p:titleStyle>
    <p:bodyStyle>
      <a:lvl1pPr marL="173038" indent="-173038" algn="l" defTabSz="685800" rtl="0" eaLnBrk="1" latinLnBrk="0" hangingPunct="1">
        <a:spcBef>
          <a:spcPct val="20000"/>
        </a:spcBef>
        <a:buClr>
          <a:schemeClr val="accent6">
            <a:lumMod val="75000"/>
          </a:schemeClr>
        </a:buClr>
        <a:buSzPct val="70000"/>
        <a:buFont typeface="Wingdings" pitchFamily="2" charset="2"/>
        <a:buChar char="§"/>
        <a:defRPr sz="2400" kern="1200">
          <a:solidFill>
            <a:schemeClr val="tx1"/>
          </a:solidFill>
          <a:latin typeface="Calibri" panose="020F0502020204030204" pitchFamily="34" charset="0"/>
          <a:ea typeface="+mn-ea"/>
          <a:cs typeface="Calibri" panose="020F0502020204030204" pitchFamily="34" charset="0"/>
        </a:defRPr>
      </a:lvl1pPr>
      <a:lvl2pPr marL="396875" indent="-190500" algn="l" defTabSz="685800" rtl="0" eaLnBrk="1" latinLnBrk="0" hangingPunct="1">
        <a:spcBef>
          <a:spcPct val="20000"/>
        </a:spcBef>
        <a:buClr>
          <a:schemeClr val="accent6">
            <a:lumMod val="75000"/>
          </a:schemeClr>
        </a:buClr>
        <a:buSzPct val="85000"/>
        <a:buFont typeface="Arial" pitchFamily="34" charset="0"/>
        <a:buChar char="•"/>
        <a:defRPr sz="2100" kern="1200">
          <a:solidFill>
            <a:schemeClr val="tx1"/>
          </a:solidFill>
          <a:latin typeface="Calibri" panose="020F0502020204030204" pitchFamily="34" charset="0"/>
          <a:ea typeface="+mn-ea"/>
          <a:cs typeface="Calibri" panose="020F0502020204030204" pitchFamily="34" charset="0"/>
        </a:defRPr>
      </a:lvl2pPr>
      <a:lvl3pPr marL="568325" indent="-157163" algn="l" defTabSz="685800" rtl="0" eaLnBrk="1" latinLnBrk="0" hangingPunct="1">
        <a:spcBef>
          <a:spcPct val="20000"/>
        </a:spcBef>
        <a:buClr>
          <a:schemeClr val="accent1"/>
        </a:buClr>
        <a:buSzPct val="9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3pPr>
      <a:lvl4pPr marL="754380" indent="-137160" algn="l" defTabSz="685800" rtl="0" eaLnBrk="1" latinLnBrk="0" hangingPunct="1">
        <a:spcBef>
          <a:spcPct val="20000"/>
        </a:spcBef>
        <a:buClr>
          <a:schemeClr val="accent1"/>
        </a:buClr>
        <a:buFont typeface="Arial" pitchFamily="34" charset="0"/>
        <a:buChar char="•"/>
        <a:defRPr sz="1500" kern="1200">
          <a:solidFill>
            <a:schemeClr val="tx1"/>
          </a:solidFill>
          <a:latin typeface="Calibri" panose="020F0502020204030204" pitchFamily="34" charset="0"/>
          <a:ea typeface="+mn-ea"/>
          <a:cs typeface="Calibri" panose="020F0502020204030204" pitchFamily="34" charset="0"/>
        </a:defRPr>
      </a:lvl4pPr>
      <a:lvl5pPr marL="891540" indent="-102870" algn="l" defTabSz="685800" rtl="0" eaLnBrk="1" latinLnBrk="0" hangingPunct="1">
        <a:spcBef>
          <a:spcPct val="20000"/>
        </a:spcBef>
        <a:buClr>
          <a:schemeClr val="accent1"/>
        </a:buClr>
        <a:buSzPct val="100000"/>
        <a:buFont typeface="Arial" pitchFamily="34" charset="0"/>
        <a:buChar char="•"/>
        <a:defRPr sz="1350" kern="1200" baseline="0">
          <a:solidFill>
            <a:schemeClr val="tx1"/>
          </a:solidFill>
          <a:latin typeface="Calibri" panose="020F0502020204030204" pitchFamily="34" charset="0"/>
          <a:ea typeface="+mn-ea"/>
          <a:cs typeface="Calibri" panose="020F0502020204030204" pitchFamily="34" charset="0"/>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5.jpeg"/><Relationship Id="rId5" Type="http://schemas.openxmlformats.org/officeDocument/2006/relationships/image" Target="../media/image4.jpeg"/><Relationship Id="rId10" Type="http://schemas.microsoft.com/office/2007/relationships/hdphoto" Target="../media/hdphoto1.wdp"/><Relationship Id="rId4" Type="http://schemas.openxmlformats.org/officeDocument/2006/relationships/image" Target="../media/image3.tiff"/><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0.emf"/></Relationships>
</file>

<file path=ppt/slides/_rels/slide16.xml.rels><?xml version="1.0" encoding="UTF-8" standalone="yes"?>
<Relationships xmlns="http://schemas.openxmlformats.org/package/2006/relationships"><Relationship Id="rId3" Type="http://schemas.openxmlformats.org/officeDocument/2006/relationships/hyperlink" Target="http://www.nrs.fs.fed.us/pubs/40543" TargetMode="External"/><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hyperlink" Target="http://www.nrs.fs.fed.us/pubs/40543" TargetMode="External"/><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2.jpe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gif"/><Relationship Id="rId4" Type="http://schemas.openxmlformats.org/officeDocument/2006/relationships/image" Target="../media/image10.gif"/><Relationship Id="rId9" Type="http://schemas.openxmlformats.org/officeDocument/2006/relationships/image" Target="../media/image1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40.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www.nrs.fs.fed.us/pubs/40543" TargetMode="External"/><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3.xml"/><Relationship Id="rId5" Type="http://schemas.openxmlformats.org/officeDocument/2006/relationships/image" Target="../media/image48.png"/><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png"/><Relationship Id="rId7"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 Id="rId9" Type="http://schemas.openxmlformats.org/officeDocument/2006/relationships/image" Target="../media/image24.jpeg"/></Relationships>
</file>

<file path=ppt/slides/_rels/slide30.xml.rels><?xml version="1.0" encoding="UTF-8" standalone="yes"?>
<Relationships xmlns="http://schemas.openxmlformats.org/package/2006/relationships"><Relationship Id="rId3" Type="http://schemas.openxmlformats.org/officeDocument/2006/relationships/image" Target="../media/image51.tiff"/><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hyperlink" Target="mailto:Kenneth.Blumenfeld@state.mn.us" TargetMode="Externa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58.gif"/></Relationships>
</file>

<file path=ppt/slides/_rels/slide3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3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3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8.jpg"/><Relationship Id="rId5" Type="http://schemas.openxmlformats.org/officeDocument/2006/relationships/image" Target="../media/image27.jpg"/><Relationship Id="rId4" Type="http://schemas.openxmlformats.org/officeDocument/2006/relationships/image" Target="../media/image26.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4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ccr.aos.wisc.edu/resources/data_scripts/dyndown"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slide" Target="slide46.xml"/></Relationships>
</file>

<file path=ppt/slides/_rels/slide4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0.xml"/><Relationship Id="rId1" Type="http://schemas.openxmlformats.org/officeDocument/2006/relationships/slideLayout" Target="../slideLayouts/slideLayout39.xml"/><Relationship Id="rId4" Type="http://schemas.openxmlformats.org/officeDocument/2006/relationships/image" Target="../media/image69.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9.xml"/></Relationships>
</file>

<file path=ppt/slides/_rels/slide4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2.xml"/><Relationship Id="rId1" Type="http://schemas.openxmlformats.org/officeDocument/2006/relationships/slideLayout" Target="../slideLayouts/slideLayout41.xml"/><Relationship Id="rId5" Type="http://schemas.openxmlformats.org/officeDocument/2006/relationships/image" Target="../media/image72.png"/><Relationship Id="rId4" Type="http://schemas.openxmlformats.org/officeDocument/2006/relationships/image" Target="../media/image71.png"/></Relationships>
</file>

<file path=ppt/slides/_rels/slide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8.jpg"/><Relationship Id="rId5" Type="http://schemas.openxmlformats.org/officeDocument/2006/relationships/image" Target="../media/image27.jpg"/><Relationship Id="rId4" Type="http://schemas.openxmlformats.org/officeDocument/2006/relationships/image" Target="../media/image26.jpg"/></Relationships>
</file>

<file path=ppt/slides/_rels/slide50.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3.xml"/><Relationship Id="rId1" Type="http://schemas.openxmlformats.org/officeDocument/2006/relationships/slideLayout" Target="../slideLayouts/slideLayout38.xml"/></Relationships>
</file>

<file path=ppt/slides/_rels/slide51.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image" Target="../media/image74.gif"/><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5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slide" Target="slide48.xml"/></Relationships>
</file>

<file path=ppt/slides/_rels/slide54.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slide" Target="slide18.xml"/></Relationships>
</file>

<file path=ppt/slides/_rels/slide5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85.emf"/></Relationships>
</file>

<file path=ppt/slides/_rels/slide57.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slide" Target="slide48.xml"/><Relationship Id="rId4" Type="http://schemas.openxmlformats.org/officeDocument/2006/relationships/image" Target="../media/image86.jpeg"/></Relationships>
</file>

<file path=ppt/slides/_rels/slide5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89.jpeg"/></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30.png"/></Relationships>
</file>

<file path=ppt/slides/_rels/slide6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2.xml"/><Relationship Id="rId4" Type="http://schemas.openxmlformats.org/officeDocument/2006/relationships/image" Target="../media/image94.jpeg"/></Relationships>
</file>

<file path=ppt/slides/_rels/slide62.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39.xml"/><Relationship Id="rId1" Type="http://schemas.openxmlformats.org/officeDocument/2006/relationships/slideLayout" Target="../slideLayouts/slideLayout12.xml"/><Relationship Id="rId5" Type="http://schemas.openxmlformats.org/officeDocument/2006/relationships/image" Target="../media/image98.tiff"/><Relationship Id="rId4" Type="http://schemas.openxmlformats.org/officeDocument/2006/relationships/image" Target="../media/image97.png"/></Relationships>
</file>

<file path=ppt/slides/_rels/slide7.xml.rels><?xml version="1.0" encoding="UTF-8" standalone="yes"?>
<Relationships xmlns="http://schemas.openxmlformats.org/package/2006/relationships"><Relationship Id="rId3" Type="http://schemas.openxmlformats.org/officeDocument/2006/relationships/hyperlink" Target="http://www.nrs.fs.fed.us/pubs/40543" TargetMode="External"/><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25080" y="1097585"/>
            <a:ext cx="12192000" cy="1323439"/>
          </a:xfrm>
          <a:prstGeom prst="rect">
            <a:avLst/>
          </a:prstGeom>
          <a:noFill/>
        </p:spPr>
        <p:txBody>
          <a:bodyPr wrap="square" rtlCol="0">
            <a:spAutoFit/>
          </a:bodyPr>
          <a:lstStyle/>
          <a:p>
            <a:pPr algn="ctr"/>
            <a:r>
              <a:rPr lang="en-US" sz="4000" b="1" dirty="0">
                <a:latin typeface="Calibri Light" panose="020F0302020204030204" pitchFamily="34" charset="0"/>
                <a:cs typeface="Calibri Light" panose="020F0302020204030204" pitchFamily="34" charset="0"/>
              </a:rPr>
              <a:t>Climate Change and the Chippewa </a:t>
            </a:r>
          </a:p>
          <a:p>
            <a:pPr algn="ctr"/>
            <a:r>
              <a:rPr lang="en-US" sz="4000" b="1" dirty="0">
                <a:latin typeface="Calibri Light" panose="020F0302020204030204" pitchFamily="34" charset="0"/>
                <a:cs typeface="Calibri Light" panose="020F0302020204030204" pitchFamily="34" charset="0"/>
              </a:rPr>
              <a:t>National Forest Ketchum Project</a:t>
            </a:r>
          </a:p>
        </p:txBody>
      </p:sp>
      <p:sp>
        <p:nvSpPr>
          <p:cNvPr id="9" name="Rectangle 8"/>
          <p:cNvSpPr/>
          <p:nvPr/>
        </p:nvSpPr>
        <p:spPr>
          <a:xfrm>
            <a:off x="0" y="2493324"/>
            <a:ext cx="12343175" cy="330207"/>
          </a:xfrm>
          <a:prstGeom prst="rect">
            <a:avLst/>
          </a:prstGeom>
          <a:solidFill>
            <a:srgbClr val="0B5EA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Century Gothic" panose="020B0502020202020204" pitchFamily="34" charset="0"/>
            </a:endParaRPr>
          </a:p>
        </p:txBody>
      </p:sp>
      <p:sp>
        <p:nvSpPr>
          <p:cNvPr id="11" name="Rectangle 10"/>
          <p:cNvSpPr/>
          <p:nvPr/>
        </p:nvSpPr>
        <p:spPr>
          <a:xfrm>
            <a:off x="1564674" y="7758888"/>
            <a:ext cx="2180465" cy="286384"/>
          </a:xfrm>
          <a:prstGeom prst="rect">
            <a:avLst/>
          </a:prstGeom>
          <a:gradFill flip="none" rotWithShape="1">
            <a:gsLst>
              <a:gs pos="0">
                <a:schemeClr val="bg1">
                  <a:lumMod val="95000"/>
                </a:schemeClr>
              </a:gs>
              <a:gs pos="100000">
                <a:schemeClr val="bg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3" name="TextBox 2"/>
          <p:cNvSpPr txBox="1"/>
          <p:nvPr/>
        </p:nvSpPr>
        <p:spPr>
          <a:xfrm>
            <a:off x="10210800" y="6221628"/>
            <a:ext cx="1828800" cy="430887"/>
          </a:xfrm>
          <a:prstGeom prst="rect">
            <a:avLst/>
          </a:prstGeom>
          <a:noFill/>
        </p:spPr>
        <p:txBody>
          <a:bodyPr wrap="square" rtlCol="0">
            <a:spAutoFit/>
          </a:bodyPr>
          <a:lstStyle/>
          <a:p>
            <a:r>
              <a:rPr lang="en-US" sz="2200" b="1" dirty="0">
                <a:solidFill>
                  <a:schemeClr val="tx1">
                    <a:lumMod val="75000"/>
                    <a:lumOff val="25000"/>
                  </a:schemeClr>
                </a:solidFill>
              </a:rPr>
              <a:t>March 2022</a:t>
            </a:r>
          </a:p>
        </p:txBody>
      </p:sp>
      <p:pic>
        <p:nvPicPr>
          <p:cNvPr id="15" name="Picture 14">
            <a:extLst>
              <a:ext uri="{FF2B5EF4-FFF2-40B4-BE49-F238E27FC236}">
                <a16:creationId xmlns:a16="http://schemas.microsoft.com/office/drawing/2014/main" id="{6D0E5C53-4F07-495A-B859-C25C43289F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403" y="5608339"/>
            <a:ext cx="1371197" cy="1097261"/>
          </a:xfrm>
          <a:prstGeom prst="rect">
            <a:avLst/>
          </a:prstGeom>
          <a:effectLst/>
        </p:spPr>
      </p:pic>
      <p:pic>
        <p:nvPicPr>
          <p:cNvPr id="27" name="Picture 26">
            <a:extLst>
              <a:ext uri="{FF2B5EF4-FFF2-40B4-BE49-F238E27FC236}">
                <a16:creationId xmlns:a16="http://schemas.microsoft.com/office/drawing/2014/main" id="{5BBDA55A-D071-4353-A515-8F64B093D3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0849" y="5608339"/>
            <a:ext cx="993059" cy="1102296"/>
          </a:xfrm>
          <a:prstGeom prst="rect">
            <a:avLst/>
          </a:prstGeom>
        </p:spPr>
      </p:pic>
      <p:pic>
        <p:nvPicPr>
          <p:cNvPr id="2050" name="Picture 2">
            <a:extLst>
              <a:ext uri="{FF2B5EF4-FFF2-40B4-BE49-F238E27FC236}">
                <a16:creationId xmlns:a16="http://schemas.microsoft.com/office/drawing/2014/main" id="{8A807C6D-E9C3-4604-B139-BEA7000941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7803" y="2823531"/>
            <a:ext cx="3227294"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Ash Forests After Emerald Ash Borers Destroy Them - The New York Times">
            <a:extLst>
              <a:ext uri="{FF2B5EF4-FFF2-40B4-BE49-F238E27FC236}">
                <a16:creationId xmlns:a16="http://schemas.microsoft.com/office/drawing/2014/main" id="{4C2286FB-4FF0-4F00-B5A8-DAF0D5DF0A5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3500" y="2823531"/>
            <a:ext cx="2725897"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Aspen trees">
            <a:extLst>
              <a:ext uri="{FF2B5EF4-FFF2-40B4-BE49-F238E27FC236}">
                <a16:creationId xmlns:a16="http://schemas.microsoft.com/office/drawing/2014/main" id="{AF7ACA95-A200-4F43-AC64-5215D3977F6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200" y="2823531"/>
            <a:ext cx="274320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Northwest Wisconsin Snowmobile Trails | Travel Wisconsin">
            <a:extLst>
              <a:ext uri="{FF2B5EF4-FFF2-40B4-BE49-F238E27FC236}">
                <a16:creationId xmlns:a16="http://schemas.microsoft.com/office/drawing/2014/main" id="{9096574C-80BF-403E-9738-12ED337C3D8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7055"/>
          <a:stretch/>
        </p:blipFill>
        <p:spPr bwMode="auto">
          <a:xfrm>
            <a:off x="9067800" y="2823531"/>
            <a:ext cx="3033778" cy="18288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87060CBD-FA08-466E-B4AC-A19A3440B7F9}"/>
              </a:ext>
            </a:extLst>
          </p:cNvPr>
          <p:cNvPicPr>
            <a:picLocks noChangeAspect="1"/>
          </p:cNvPicPr>
          <p:nvPr/>
        </p:nvPicPr>
        <p:blipFill>
          <a:blip r:embed="rId9">
            <a:extLst>
              <a:ext uri="{BEBA8EAE-BF5A-486C-A8C5-ECC9F3942E4B}">
                <a14:imgProps xmlns:a14="http://schemas.microsoft.com/office/drawing/2010/main">
                  <a14:imgLayer r:embed="rId10">
                    <a14:imgEffect>
                      <a14:brightnessContrast bright="-100000" contrast="-40000"/>
                    </a14:imgEffect>
                  </a14:imgLayer>
                </a14:imgProps>
              </a:ext>
              <a:ext uri="{28A0092B-C50C-407E-A947-70E740481C1C}">
                <a14:useLocalDpi xmlns:a14="http://schemas.microsoft.com/office/drawing/2010/main"/>
              </a:ext>
            </a:extLst>
          </a:blip>
          <a:stretch>
            <a:fillRect/>
          </a:stretch>
        </p:blipFill>
        <p:spPr>
          <a:xfrm>
            <a:off x="-182922" y="-304790"/>
            <a:ext cx="5801096" cy="1725946"/>
          </a:xfrm>
          <a:prstGeom prst="rect">
            <a:avLst/>
          </a:prstGeom>
        </p:spPr>
      </p:pic>
      <p:sp>
        <p:nvSpPr>
          <p:cNvPr id="14" name="Rectangle 13">
            <a:extLst>
              <a:ext uri="{FF2B5EF4-FFF2-40B4-BE49-F238E27FC236}">
                <a16:creationId xmlns:a16="http://schemas.microsoft.com/office/drawing/2014/main" id="{0BE3C801-1A06-4D6B-A07A-21B5A5F9A82B}"/>
              </a:ext>
            </a:extLst>
          </p:cNvPr>
          <p:cNvSpPr/>
          <p:nvPr/>
        </p:nvSpPr>
        <p:spPr>
          <a:xfrm>
            <a:off x="0" y="4648200"/>
            <a:ext cx="12343175" cy="330207"/>
          </a:xfrm>
          <a:prstGeom prst="rect">
            <a:avLst/>
          </a:prstGeom>
          <a:solidFill>
            <a:srgbClr val="0B5EA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Century Gothic" panose="020B0502020202020204" pitchFamily="34" charset="0"/>
            </a:endParaRPr>
          </a:p>
        </p:txBody>
      </p:sp>
    </p:spTree>
    <p:extLst>
      <p:ext uri="{BB962C8B-B14F-4D97-AF65-F5344CB8AC3E}">
        <p14:creationId xmlns:p14="http://schemas.microsoft.com/office/powerpoint/2010/main" val="41621106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Flexible</a:t>
            </a:r>
          </a:p>
        </p:txBody>
      </p:sp>
      <p:pic>
        <p:nvPicPr>
          <p:cNvPr id="1026" name="Picture 2" descr="http://farm5.staticflickr.com/4054/4478454735_8d6c4d4196_z.jpg"/>
          <p:cNvPicPr>
            <a:picLocks noGrp="1" noChangeAspect="1" noChangeArrowheads="1"/>
          </p:cNvPicPr>
          <p:nvPr>
            <p:ph idx="1"/>
          </p:nvPr>
        </p:nvPicPr>
        <p:blipFill rotWithShape="1">
          <a:blip r:embed="rId3" cstate="email">
            <a:extLst>
              <a:ext uri="{28A0092B-C50C-407E-A947-70E740481C1C}">
                <a14:useLocalDpi xmlns:a14="http://schemas.microsoft.com/office/drawing/2010/main"/>
              </a:ext>
            </a:extLst>
          </a:blip>
          <a:srcRect/>
          <a:stretch/>
        </p:blipFill>
        <p:spPr bwMode="auto">
          <a:xfrm>
            <a:off x="4191000" y="1348098"/>
            <a:ext cx="3583966"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44880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We Don’t Need Certainty</a:t>
            </a:r>
          </a:p>
        </p:txBody>
      </p:sp>
      <p:sp>
        <p:nvSpPr>
          <p:cNvPr id="3" name="AutoShape 2" descr="data:image/jpeg;base64,/9j/4AAQSkZJRgABAQAAAQABAAD/2wBDAAkGBwgHBgkIBwgKCgkLDRYPDQwMDRsUFRAWIB0iIiAdHx8kKDQsJCYxJx8fLT0tMTU3Ojo6Iys/RD84QzQ5Ojf/2wBDAQoKCg0MDRoPDxo3JR8lNzc3Nzc3Nzc3Nzc3Nzc3Nzc3Nzc3Nzc3Nzc3Nzc3Nzc3Nzc3Nzc3Nzc3Nzc3Nzc3Nzf/wAARCADCAQMDASIAAhEBAxEB/8QAHAABAAIDAQEBAAAAAAAAAAAAAAYHAwQFAQII/8QAORAAAQMDAwIEBAQDCAMAAAAAAQACAwQFEQYSITFBE1FhgQcicZEUMlKhFUKxFiRigrLB0eFyksL/xAAZAQEAAwEBAAAAAAAAAAAAAAAAAgMEAQX/xAAsEQEAAgIABQMCBQUAAAAAAAAAAQIDEQQSITFRBRNBMnEUgZHw8SIzYaHR/9oADAMBAAIRAxEAPwC8UREBERB4vURAREQEREBERAREQEREBERAREQEREBERAREQEREBERAREQEREBERAREQEREBERAREQEREBERAREQeOc1jS5xAAGSSeijtZrWy00hY2Z85HeFmR9zgH2UV+ImopJKyS2U7y2nhwJcfzv64+g498qvpqlx6HCx5OItzctHv8ABekVvjjJnnv2iF6WvVFnucrYaera2Zxw2KUbHO+mevsu0vzW6oeRhxyM9CrD+HuuJTUxWi8zGRkhDKapefmDuzHHvnsfZTxZ5mdWV8Z6VGOs3wzvXeJ7rGuFyorbG2SuqY4GuOG7zyfoO6w2++Wu5SGOhroJpAMmMO+bHng8qH/FyknFJRXKIkxQuMUo8t+NrvuMf5gqyjq5opGTRSOjljduZI04LXDoQuZM1qX1rocJ6Zi4jh/c55i3X7Q/RyLkaTu/8dsFJcCAJHtLZQOge07Xe2QfZddaYncbeNek0tNbd4ERF1EREQEREBERAREQEREBERAREQEREBERAREQEREBCiIKZ1vp68QXysnioKmppppTLHLBGZOHc4IAJBByo6yx32cEw2O5Owf5qZzP9QC/RCKj8PXe3rV9YzVpFdR0fmm40Nytxb/E7bV0jXHDXzRFrSfLd0z6ZWAHLchxB67gcEHzC/Stwoqe40U9FWRNlp5mFj2HuCvzneLfJZ7nV22Y7n00pZu/U3q0+7SD7qrJj5ezdwPGzxEzFu8Lut08WqdBMkrtrhV0bmTkdA8AtcR5YcCfZUKyZ3gsLjyWgkKeUF//AIZ8LWUUcmKmtlnjbjqyPed7v3IHqfRV8yOor66KkoozJUTvEcTB3J6e3cnyyu3nn1CPCUnh4yW7RMzr7R8/vwu34PbzpDe78r6uUs+mQD+4KnC5GnaGksFroLJHNH4sUOQ3cA6Q9Xvx15cc+66601jUaeFnvz5LX8zsREUlQiIgIiICIiAiIgIiICIiAiIgIiICIiAiIgLj/wBo6H8VU02ZHS08hje1jNx3YBxgc9CD9CuwolpaoM2pdQioibHOyRhB24+Tlv8A8D9lXebbiIRtM7iHb/jMWNzqSva3zNK/j9lr1Op7dFNDBC+SqnlPEUDcua3ONxBxwD17rk611tbdO0ThLOfEkaQ0x5JHrwCQPVQfS+oHMjhnZbjSkvcRGZXvdO087nl4zuznk9fVctaa9d7S6x3W6a5vhhwY4OP8rscLXfXzfysao9T3+nkcW1QNO7GRuILT7hZY9QWxxG2pDm/qaxxH3wue5E/Lu6uyLnMOHMaSq8+IWnau7V8t2pdjnmJjDA1h3O255z7/ALKcR1VPVRiSlkZK3H8pytW21jbiJwKeWB8EhjfHKBnPmME8HzSdWjuvwZrYrc9FC1bqiDZSPgnZKTtEb43BxJPQDqeT27n1Vl6XstJoG3/xy/7X3uojIpqQOBMTT1H16bndB0HrKLjaIyRW04jhrIcuhqDG1xjdjG4B3GceapW/3KrddKhlZPJPO1+x0shJc/y/rwBx5KvU0+mHqY8teK/uW1EfHzP/ACP9plpW71d2+I1tnnkdJLJJI6QjoG+E/gDs0cD/ALV1KtPhLpGrtpkvl3jdFUTx+HTwPGHRsOCXOHYnA46gD1wLLVuGnLXqw+oZ65s269ojQiIrWEREQEREBERAREQEREBERAREQEREBERAREQFEr5bfxl4dXUs9RE7wWwkxSbQcEnOO55x7BSxwyCPRcV7gWOia4sdyC4Yy378KF4iekuxET3U38SbpT2Ksa2OaOqu5YA6WWKNzoGdRk4yT3A9/rytJa3rbjcBbKo5Lmk0tQB84e0Z+btg4PGPRbuvNFWmtuZbYa+umvMztxp6iJ721JPJLJCAOnPUjjjGFHdP6WvVg1daheKB9OJRI6N2Q4OxG7PQnnpwVmzUp7VrT1mImf4a8VbVvTUajf6rhttCNQzwVksngNja1+xjAdx9c+S2NY6ioNGUMc1RLJNPPu8CORx+bGM52g4HI7d11o7Q+jpoH0TzFJHGGuwMg8dx3XK1JpmPVdPDDdBTPMLsxytLmPZnqOhGDgZHoFOs2rGphmnUWnw09K6jGprG67vp20VVFM6PczO12ACMkgZBB7hbtiIbqi41MskY/GxR+CwO5JaDuHXnoDny+iyRWGisNqcxjy4RncxhPyg+eO54HpxwAsV7nFRaKW80g3yUEgnwMZLOj2/+pP2UJrPNz9v8IWtakTaOyUkdcgEdwtW0aYsdLXyXKKgifXuduM8vzvaeny5/Lx5LJBIyaNssZBZI0Oa5p6g9Ct63lziSB8vQjyK0VT3Oukt5ERWICIiAiIgIiICIiAiIgIiICIiAiIgIiICIiAiIgKKX6rpqSGplli8VvOIyeHk9AfRSWplMbAG/mdwFC79A+vp6mWny6Ckdtfx+ZxHJ+gBH39FGUqslhdLc6O117DC18U0gqGBmBjDgNoHQjLfbK+9TMip4aOtqo3yMo6gy/KMkAhw+3OFwdAVslJXVFHKHfh5jujdg4Dx1HuP6KTanulPbrdJNMQ4YwGddxPZU+3SImIjus57bifD6tGpKK6sP4cuDh1a4YIW9NFHN+Ulrj3Cp61XYUcgc0lmPJT+z6ihqYG7njd9lJzXh2Ra43HMzzJjoCtGoijoXlkcY/CyDY+Ptz14WV15a14wMZB6rUrLpG5hLgCCOnUduq4dflh0rUiCkntsrsuoZTGHE9Yzywn/KceymFrwYnOHcqsqeZ0eoKV7XDFSRTP543Z+Q/wBR7q0rfCIacADGcH9lKka6KKdI5fH7hsoiK1IREQEREBERAREQEREBERAREQEREBERAREQEREHC1XcGW6lilldtY5xbnBPOP8AoqGWbULXXqqgo43OgnpHNkc/8viZAYSM9MF/qfRTXWNEK6xTMGN7CHs4zk5xj7EqJ2empqGlbG6kG4cveDguPmef9li4jNbHbUIWm29fDx9wbYfw0D2QSxyPawSMyHNcT1OQtPV0Mlyj8Nj2h2ct3HAOO2V7qGpidCTBTNBYQ7c87jwoZNrBkYLXU8zpW8bXEBufV2c49lzhsnNE7nZXLFdxaXPY1+8sc0gg4IPUFdi3l0ThgnGOmeqj0FXJNOckyTyOLnADlzjycBdKCpcHtZtLn5DQ0t5z5YWiYaYtGkrbXOcM55ccfRaVfWSTyBjXfNnGW+S0I3VUkIlZE7aXFgcAeT5BWJp/RTqalqzUO/vMsYjY54yG5ALiP9OfQ+a7FXLWcKC1+FaaaeUFkproGxk98uDhhWuuNdrCyvbQMjlEEdJK2TaGZ3BuMDrx0XZXaxMWnbPG+eZkREViYiIgIiICIiAiIgIiICIiAiIgIiICIiAiIgIiIODq1znUkFPG8Bz5N2CcFwHb7kKNVNZWQR4kzx+sH/cFdbWQEtbTRiQMeyMuAJwDk+fTt3UaqXXCFg8J0uz/AA5x+2QvK4iZnLOt/kqtPVoV9wmkY9jn5Y4Yc1pABHkRwsHwv09TV2sKqvqGlzLfG18UbuR4jyQHeuA13uQeyVUtyeDgS+vB/wCF0dD3qDT892mvM+wSxRGJnVzy0uG0DzO8fv5FS4bpfrM/n/KuI5rwsyot1LPFNH4QjMzS18kQ2v5GD8w5XJt2l9N26T+6U0LZ9pbvMhdIMjBIJOQevIULrb5cr+9r5K2OCmc4tZQ01bDG53lvLnAnpjA4XGo20cteylrrZVW9xf4QfOXZY7tnGeOnPTBz0Wu2fXar0q4PNlwx2mgjbC1lLEGwY8Fu3iPHTA7LdUH0/Pc7Fd4rVcXPfSTHbG6Qlxa49MOz07YU4VmO8Xjam9JpOhERWICIiAiIgIiICIiAiIgIiICIiAiIgIiICIiAiIgIiIIXrWNrrpTneGuMOBk4BwT39+/CitXFVMOWsf8AUNz+4Ua+JGoambXlTVUFS+L8EBSROa7LTt/PkHg/MXD/AChcl+rrlJkT0VDI/P5mNcz/AHK87Lh5rzaC/D2nrCVytqH8PcQO+75f6lc+6y0lBQSyTuEj3NLWN/WT2Hn/AECi9RqO5zHEbaamBGMsYXOafqTj9lzGumlmdNWyuml6bi7Ofp5Bcpw873LlOGmZ/qWLo2x2nVNoBoZzFeaVn95ppMZJ/UzsWH9uh9dusdMbRVUtaQ2qoQA3A5LOeg8hg/TOFXVvq6m218Ffb5nQVUDt0Ug6g9wfMEcEdwrgsL6DX9bS3AxNikjhMdypmkZa/IIPqx+Dg+hHUFXXx83Zvi81+rsncFHHcbXb3VzN0rGRyhwJBa8AHP3XTXgAAwBgBerXERDFM7ERF1wREQEREBERAREQEREBERAREQEREBERAREQEREBc3UdyNnsNfcWsD3U0DpGtJwCQOMnsMrpLxzWvaWvAc0jBBGQQkux3fk+qMkjnvmcZHuJc95H5ieSfcrQlqvwu0uy5vp1CuH4t6bstvpaV9otUNPWSvcT+GBYCMYA2j5eSR27LsU/wb0t4cTq1tbNKGDxAaohpdjnpjuqK13Mx4a731WLeVEMkZPhzHZa7nKzAYHCuDWvwqojb6IaOpqamqKd7hLHJKR4zHc5LzklwI4z2J9FyrL8Jq2R4de7lS0kQPLKQmWQj/ycAG/Zy7NZ+EK5K66q5DcEY574Ay72CvP4UaOfYaWS7VszH1ldG0BkL9zI4+o5HDnHqT0HQdydmfQ+mG2V9tpKYU7ydzasHdNvHQlx5cP8PTHktLTF3n05V/we6ACLPyluS0Z/nb/hPfyPuoWt7Vom3bz4T171Jik9Y+PMLERYfxUWM7uEFTGe60sbMixCdh6FZAQeiD1ERAREQEREBERAREQEREBERAREQEREBERAREQeF2OyimoZtUmoe20xxCH+Ul4aenfIPdSxeYChekXjUz+idL8k71v7qnr7TqG6VrHVVLNNCG4ndO5oJ4PDPPnnsFLLXU6gmhaKmAxFvy5kILnAdzg45UswPJNo8lDFgrjncTKzLntkjUxHRwzBWPHz9VjfQ1PYFSHC8wFcoRaSmq2DIjcVHNRtrZPAMsXhMjcT4pZnaSOPb/pWZgeS8MbD1aFDJSL0ms/KeO847xaPhVtnvl1pY2xOhk8Nudv4ineW49HDHHkCpjpq9G7bmzUEsG1ocHuiexrs9huH/KkHhR/oH2XoY0dAFXjwzSd8068LMmaMkdaxvyBjR0AX1jCIr1AiIgIiICIiAiIgIiICIiAiIgIiICIiAiIgIiICIiAiIgIiICIiAiIgIiICIiAiIgIvCQOpAXm9n6h90H0i+d7P1D7pvZ+ofdB9Ivnez9Q+6b2fqH3QfSL53s/UPuiD6REQEREBERAREQEREBERAREQEREBERAREQEREBERAREQYano1YMoiBk+aZPmiIGT5plEQEREH//Z"/>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2F2B20"/>
              </a:solidFill>
            </a:endParaRPr>
          </a:p>
        </p:txBody>
      </p:sp>
      <p:sp>
        <p:nvSpPr>
          <p:cNvPr id="4" name="AutoShape 8" descr="data:image/jpeg;base64,/9j/4AAQSkZJRgABAQAAAQABAAD/2wCEAAkGBhQSEBUUEhQUFBUUFRQUFBQUFRQUFBQQFBQVFBQQFBQYHCYeFxkjGRQUHy8gIycpLCwsFR4xNTAqNSYrLSkBCQoKDgwOFw8PFywdHBwpKSksLCkpLC8sLCkpKSwpLCwsLCksLiwpKSksKSkpKSwsLiwqKSksKSkpLCksKSksKf/AABEIALcBEwMBIgACEQEDEQH/xAAcAAABBQEBAQAAAAAAAAAAAAACAAEDBAUGBwj/xABFEAABAwIEAwUEBggFAgcAAAABAAIDBBEFEiExBkFREyJhcYEHkaHwFDJCk7HRFRZSVGLB0uEjU4KS8UNyCCQlNIOy0//EABoBAAMBAQEBAAAAAAAAAAAAAAABAwIEBQb/xAAoEQACAgEDAwMEAwAAAAAAAAAAAQIRAxIhMQRRYRNBsRQiceEygcH/2gAMAwEAAhEDEQA/APEUkRTIEMknAU8NPdAyuktT6E2yqzxAbIAqpIi1EI0AAE4UmSyJqAJYZrK1DXWWe9qZr0AdLQ4nbmurwbGgNXLzeGaxWzQYh1QB6X+tLLLNxLiru90G65N9Z0VOprOZSGWJMbkzk5irUPFThy+K5mWpuUbZkxHWwY46S/JTQzka3XMUtflK1Bi7bJAdZSVhyjVSy1ZI3uuTp8fA3U5x2/1UhkuJyk8lz9QDc6q9PWmxJWRJISgCtVO8VSVqdV7IEA4ILKV5SaxIBQlG9IRIiixkKhlKncLKBy1YgEk9krIAZJFlSQAyeySIBMQmhW6W19VXAUseiANeOO42Uc2Fk7e5WMPfor0RubhMZhHByN1epcDBF9fJaTWZnAK7G22yAOXrsLy8lQ7Ky6vEIjl1XN1RtdAFN50Kha1E43RsakIKJqkcbIciTgUhkgrHBRPnJ3TZU4jSsQIKIPV2DCxYOkcGtOoA7zj6bD19yuQmBv1Y856yOzW/0tGX0sV04+nnPfhE5TSMdpJOlyeg1PuVhtBMdopD/od+S3hihAsLNHRoDR/tbYe9CMWcTYF3le5PiV1roopfdIn6r9kc9NG9n12ub/3NLfxCsU2JWXW0GISE2c8NB3zd5vu5qbFuG4HNzvYGhwJ+kU4JbGRreWIaFviAD49efJ08V/GVlIzb5RyEldm52UElV0KPFsFfTyFj7HQOa9pux7Hate09D7xqqQjXG9tio7pChLiU5CcNSAZgU7GqIKRrlljJMqEsT502dIZG5iifGrKByExFMtRNYjc1EwLdgCI0lOGpJWBTUiCyIKhkdG0oErpAX6Wrt5K9HXDksRrlM2ROxG9BXa6K/DiIA1XLRydFMJCeaLGbNfXBw0KxKgXOidyliYsORtKyh9FRdlZaJjUD2LOobjRWJQko3tUZWrJispGKG608Ewh9Q8hujW2L3nZjT+JPIc0U26QWV69zntu0HTfnqed1QZVlosF6QyOKKPsmDQalx+s5x0LnHkeg5bWWPiNLC495gPlp6leksUoxvVuSclfGxxzq555rSwmaSxyhp63Pr0WbW0xY8g7bjyU2FVWV48Vza5XTZul7EtZXzNfr3TytY6eBK0qTjKSNj2kZw8FtzoDuLkfkuihw9r2gvYHaA269LfgsnGKFzgGRwODf27Zr+AAuR/ZZbaNJWZ/D2JWZK2UCRmRoa1+oFi62W/1d3ajqq0lRGdchb4Ndp5i4NgrTcM7jwCC+M6tBBzM5lo3uNyOhJ5Fa/AEMZrGulaHCMZgD9XPcBrnCxva5NuZsueWRJW0V9N3RkQ4BK9mdlPVFticwhe9mUWucwAFtR71Rmpy219jex8tCCNwfNfSNPxgwvytzE33JsLAX0Fifkrzr214PEJIKmNuV0+dstho57MpbIf4iHWPWwPVRjmUnVDlicVZ5dZRkqZwUKsiTHCLKnapQ1KxEYcmcVIY0DggZC5OwpPUYK0BaDklGHJJUMgSRZUsq2ZBTgpWT2QAQKa6QCSACa9SByiClassEGyRWGTqqUOeyxyUTo0e2QOeqQnRiVLSGqyVyjcxO1y6zCOGAwCSoFydWxHYdDJ1P8Pv6KuPHKbpE5SSMHC+H5JtfqM5yO203yj7R8vUhdlEGQRdnDoBqSfrPedM7iOfLwCOqqR8NLC3dG1ug/JZU9WBcbn8F6UMUcf5I6myOonP8vAf3VR7r808lT6Ks+YH5+CcpAiHEqDtIzbduo8eoWZgFIJKhjDzO3UjW34rdif4+igqsNIf2sWj297T7RGvvXLPd2UR6BBh5DLWLQNBfKPiNSsvGK6Km1eSS7ZrdyOd7nQbLe4ZxhtVAHuIGQHtL6ZXNuT6aXXkuNYoZ53yHZxOUdGDRrfdb4qMmbL1XWRTOLnGRh5Wa134EHqocNrzDMHh2doOocMpc3z1I6+izGlSAqb3VME6do9Fw/i2mbZ7nPB2LQwlw00cLaadb8lj8ccVfTZIwGlscLS1mb6zi+zjI4A2FwG2A5eenKtcpAVzxxRi7RWWRyVMjeFA4Kw8qs8q6RNhMKsxqkCrET0pISLJChlapA5BIVhGio8KMBTuCBsaqZHCZSZEkrEDlSyqURp+zRYFctQ2VgsRR0900BXslZW5KayrOamIEIwgTgpMYZQ2RApLJojITXRkLoOG+H2utNUFrYWnutecvbOB+qP4AfrH08qQi5OkZbo0OE8FEbRUSjvEZoWnkOUxHX9n39Fdq67XxPwHMq1iVU4tv1FxyAvsB0AHzppzcs1r+pJ9F60IKEaRyuVu2W62u3934LHkqT70pp1Vc5ZY0S9ona9QXRApUOyy0lamFPGtxta38llNfYFW8MN3i5sBrvbXkFPJH7TUJbnR1tK6Gknlh2kjcyZo5ZhlEzfeQfMHkvO8q9dxBn/pdQSLf4J0/7nNA/ELygsXA3Z0PYiASupCFE5IyNnRCZQuKC6KGWHTIC5R3RNKYBWRNcmzJgUNATtek4lHE8DRWg4W2S0gUQpWtTyRi+iTFloB8qSNJZANsKLsFdZEpOyQ2TRluiRMFlaljUFkJmgHM0VSUK65t1BK1bsCiQkCpzGm7NFjsiRAojGtjhjh81M1iD2bBnkINiWj/AKYeRZrnbXO2psSADqMXJ0uWZlJRVs1eCOFIp7z1cgjp4yO79uUgjNoDcRi+p3J7o1uR7Fi36HqqMNc6AM7pa2Mxslbk0DMrbuGlxltsdLKSL2fU1o3VLGns4BHHTNJMEBN8zm31e/UDM7W7b72t5rjWAxRktpH5Q1pEQAbJLUOcQ58s0mmWPQNaBYANv9rXuxYoulG/LRy5MjitUnV8Iv8ADGAduyoNNK6ojjD2AVcXZ/8AmQ3uMa4m7RqL3vpbRq4HFpHxySRytaJY3FsjQ5psRuG5dLeWi6N/tIqaRvZNbTlltBDmDGP+1v8AW13tott/tIopKcmXNnkjdHI1kf8AiZXNyubntbmedlttwfA4PUrZ5m+qYSNHNb+0ddehA2CB3VveHpt5ruKfCcJFM68ts7SGSSSdpI240LY2AC46ZfVZ7eF8NcwiOtkzOsQXBoFvtf4emvm7TxQ8q7GlHyc43LmAsdRfVwb/ALhuAhbINRdtwep1vsA08lPj+ExxPAhqGTNFrWHeB5h1hl9x9FVa39rXyCfqIWh9yYR2Nja41uDz6nRdFw1RBxzuF7EBrf4uu/QfDRZGH4c5x0vruTttb1XofDmDAN1uQN/E+Hw+QpZsiUaspig3KwON6gR4bl+1O+Nlv4WHtD/9G/7l5Y9db7Q8Z7WpETTdlOCzTYyk3kPoQG/6FyD3LgR0S5AconFEXI447piKxam7Na1NQ3NlpDBBbX4JgcvkSstmswrLqFShp+9qEAV2QFStonHYLfoMLLtbXutym4bcdbWToDihSlu4UjTyK7Sp4asNVzNbQ5XEIApFiicVJLdqgz3N0mILMkhBSUxm9GFPlCosmUn0hTYkh5wqL1YklVVzlpIbGJQlie6QcmIbsk/YKVimYErFRXp6B0jsrRrqfIDUk+C7jDOF6yopM1M10dPEwuDAbGplGri11ryuPUWboGgmy7zhD2SRxNhmqXOMgtI+EWDM+7WSH7QbppsTfcWXWYzXtjYSXAADTWwAC7sU1BbcslKGp78Hz5i3EeIFrY62arjheHaShzHShoF27Bzh3hvpquXqZ25v8EOjbYCwc65HVy2+KsVlrqp0kmjQS2No1DWA6W6k738fJUG0TWjvEDzXRFrTTr/Sb52t/Bnspiep8+nmVYZQq/CASAxrnkmwytJGY8r239FpVvC9UwuDosoABzfWBBtYAjc6/Bac4oVTkYLKcBQ1XeNhsNNFuQ8Oki8tyenILQo8IAO2gXPkzJqki0MTW7Zz9Fgz37NPmQunoeGTpmtfrYe8rfw3DQPsj58lv02H8yPRc08rZeONIxcP4fsRotXiCvFDRmT7Z7kQP2pnD61ujRc+lua6Cmo2taXvIa1oLnOds1jQSSfAC68X404nNZUFwuImXbCw8mftEftOtc+g5KSuTKPZHOSP1Nzc7kncnmSq8jkcpUZCpRIBamGwXWeAr2HT5SmBv0dHzVwRqLD6se9XX7aJiM6piFlj08V32W1XSgNssNktnapAej4JhrcjdFuugAFguM4f4jDbB+3VdScXiIvnC0gK9bHoSV5/iILnm3VdTi2ONd3WarFFjfqfwSAx30ILTzKypKf0XWx0dt1SrKdqAOZ7NJXXQa7JLOkZCZ0hUqpmSJWKAt9tdLMoGFShJgOSmzoXlR5kxFpki2eGpstVFIQC2ORkhB2dkcHBnrb3XWRh1IZX5b20Liedmi5sOZWvTAl4ijG9rgchzc93Prby2RGFsONz0LEPbRO6MhsEbHXPeLnPAF9O4bXIHMm11wGJ8RzVbyZZHy+F+4DyGlmjyA5c1bqcJbLI1rWksboe8C97ub3i+g5ADQczcmx1boYRluBbbQ2J8Dtb56W9HHiVW9jlnl7bmBI1/Lu+W/qf+EoMLe82ALief8yVsUVE+pkbFC3M52wbsBzJPIcyV7NwrwbFRwgFrHvOr35Gi7vDTYLWSUMfAoKUzn/Zjw/JFFmkJYOTbAF38R5ldPiUWZpAaCNbnRX5DrpoPxHh0VDEKo5bDTw5rglO3Z1qNbHAYtQ2fZvr4JUuH3tcfPvWvLCMyljpVJyKpD0dFtstqho7mw26/wBkFDQkrmONPaGIGugo3Xk1EkzdmciyI83dXcuWuoylY26K3tS4taGGjgdfX/HcDuWnSEeRFz4gDkV5RK5PUzEm5KqPkV0qRJux3lRkpyUBTAIPRteoQnKQGjT4kWrUbxCbclzN0BchAbtRigKzZKi5VQFEChgbFFXkaXW5BVg6E+S4xshCtQ4k4IQHXxzNBVrO0+Gi5BuLuVumxfqiwOje4WWZUHVVnYn4pOnBC0AjGkoDVJIA6zAPYrUTQtlllZAXgObE5rjJlOoz/wCWSOWpF9RyXMcT8My0c7o5Y3MFz2ZJzNewfaY/7Q+PXVe1Di7O09mbuDiMth3XAnMCb62OnooP0qZmvjqWRyRPNjG5t9LfW1Omttdx10XnLqt9zrfT7Hglkrrb404eFHU5GEmJ7RJEXb5CSCxx5uaQR4ix5rAc5daqStHM1TpjvKFrCdRy3PTzXpfAvs/pn0zKqtLndoSY4QSxuQOsHSOGrsxF8oI0Ive+npEGMMjAijibHHbuhgDGBttTZugtZSllSelbs2sTat7I+d8PjkLx2WYvN7Zbk2trt4LuqDCY6eMFzXSyu7znOFgDyaA+x94vz02F3EcTihqJHMZBE+Y6EF13MB+sW2DWXNjlBFyLklZk9Q97i8vNuVg217aW0+K9bBh0q2t/g8zLkt0nt8klXWuY0kRC50IBaNB9nbXx8rbXvnUcctXKGMjdncbAXHqfADqUEbJpZWsa8uuQAC1v46W635AErvuFayCllbBC5j5CHSVU9iQ2Ng0hi8S4tHqSRewG82ZYl5Fixeo/B1vDuAR0UDWgNzBo7R9hdztySd7XvYLDxj2mRxSBjY5Ha2c97XRtA6sa4ZnnzAHmqOO8TyPkswEM1HQDmN9/7Ln55r3DwXA3uHXIPndfPS665cHtx6R6eTtsL43pqh5AdkIvlLyAX21cQOg094VmrxOnA1mj3t9YG5te3joR7wvOMF4ZbJiIhJLYw3tzY94NFsrQ48yXAX/ZPVdXNRxNLmMjaxly3LlbYd6x6357quTPGKT7koYpO12JqjEYN2yNNiQel+nn5eqsw1Ld7jrvy6lctxlw62miZUwCwzhjmG5DS7MWvb0vltbxFrLk6jGXyfWJtuLG1rbWtt6fyCrjayLUuDEm4OmdJxdxfUOvE1r4Ijpc6OlH/cNA3waT4k7LiJitrDuI5nZmZDUMALnNLe0s3mSANttShnpqeZt480btbgXc2/g123vCpp7E7s5SpVTsydl0cvCtQW5mxlzLZg8Ws5ut8vU6HRBDwvUOaXCIjK3NYlrXlvVrCczvQLaTAwOwcjyq6xKWJMCiUsyl7NSxUN0AZ8gsgDV0TcH0UseGttqE6A5rskXYreqMKCoPp7JUMzS0hOxW5YxZQNCQg2tTOCkB8Qge4dR71kCLtymNSUDnDqEF1sAzUu6lJBlKSAPYscwKWhnOQdo1/fuwOLQ86vs63d7191Ph+KCRubZ40LNL2tqPEc7+K9L/AFUgtbLMf/lP9arDgGiz5/o7s175jJrfrfOuCXSXwzrXU9zk8Y9nDsUihd2zKfs+0sHML3Oa/JbZwsO58Vmt/wDDuedc30pz/wDqvWY4Q3Zr/V7T+LlJ2tvs+9zfzXXjhpikc0p6nZ5zifDstDBBCHumZGwRiQNLQTmNgWAnLYEDfVcrjmKSQ6h/dItka0OLnc3ZjrlHoLgb7Lb9ovFwl7kTntjjJzdm4Zpn7ZA4ahnlv7l53HjweT2gc08766ch4eAXX0/RwxTc58vjx+zmz9TLJFQhulz5/Rotqmubme4EHU5uZ577oKDBhXTiKEAucblwJ7reb3WPL8bBVKWD6ZM2GBnaPdsLaNaN3OcdGtG5J2Xr/DVDFQwiKBjSQLyS2s6SQ/Wdto3kB08SV1ZsqgtqZz4sTfdA0vsgp2xhv0idtxZ2Tsxm6guLSbeGysYb7KaWnkEjJqi4uLExWLXCzmkZNiCtNmLuPIfH8lM2vcfkrzJb8netuDisd4XrGyEQRNkYSSHl7WnXk5pP4FZ9JwvWFw7WMMF9S14c4eXI+RXo4qnHmPiiDiefwK4/pMfY6fqZnK0uAwRz9tH9IZJq1+dzXMLC09wNAFhmyH0WfidWGyjOSNT9k6kk7aa7ruuz56et0Rb0I9x/NGTp1kr2oUM2nyYZwuGqgDKlri3MHBrXOZctBDSSNbWI06qAez3Dbf8At3W8Z5vxzrpez8R7v7oJadjhZwa4dHNDh8VbHD046USnLW7Zyj/Z7TjtDSAQZomtY7tJJMtQJC4yG5NxlyttfmVWqfZWyR4e6YbC9oRfNqSQ4OBt53PiuuZg0DdRDED/AAxMHrsrjbDTw6aeSor9zP4OUwv2csh0+l1BFiMto7a8xmBAPpyW3T8I0TbEwh7hpmeSTa4OmwGoB0stIt8fgErefwTEUBwXh37lT+sbSphwjh/7nTfcs/JWAR1Pw/JF2nn70WBXHCGH/uVL9xF/SpG8KUPKjpvuYvyUon8/f/ZLt7cz/uKdgJvDNH+60/3Mf5I/1bpP3Wn+5j/JM2t+dURrvnVOwF+rlJ+7U/3Mf9Kb9WqT91p/uIv6U36RF7fP4ohiIRYC/Vmk/daf7iL+lO3hulG1LTjyhi/pTfpAIRXDnYn51RYE4wKn/wAiH7qP8kX6Gg/yYvumfkq/0xvQH3JfT29B8EATS4HTutmgiNtu4zS+h5KVtFE3ZjBbbQBUvp7f2W+4JOxEdB7kqXYds0REzkG/BJZn6VHQJJ7C3Mf9Ju+Qm/ST/kBQiP5NkQhToVgSYnJy/ALieN+MyA6mzkFzbSFt7hrvsXGxI38/FdtVzNijdI/6rGue629mgkgeJtb1Xg2IVstRLLIG2u5z3ZWGzS43Avry69FfCldv2JztqkRPxMMOURkNBsLb+eu5QOr2vIaLkk2Atclx0AHUquZJCQLZidAG3v7l6R7POATG4VNSzK7/AKUZ3af8x45HoOV7rpnm0Kk/6aJLEnu/k6Tg3hoUdMRlAlmAMz7C4G7YGn9kbnqfABbbY7EA87+XLmp2DTb/AIRH/jxXnybk7Z0LZUho4tfL52U7WoW9fn3Ixv8AmVmhj5UTNAnDU7m+iKCxwnukmBQA9kkrocxvtp/P8kCHKIEoCfD4pXF9bXPyPxHvQAZceqfXqgJslG/TT+VkAFZNkThM9AWRuBzeHnz6WSzIw1KyKGNySaw2118evincfH3/AD83SAt89dUAMWJW9E5KZxTAQCYsRJEoAYJFqSAu+dEwHDAPX5/kmtprvzTXTZ0APYJJJIAqtKIO6JJIAjqqVsjCyQZmuFi03sR00Q09HHGMrGNYOjWgDQWG2+iSSYBR0rRs1o8Q0A/BTZUkkgCyp8iSSAJAErJkkhBhyclJJAwRIiy87fhzSSSEPdMUkkwI3vsOett7H3/PNPHy5/l0TJJDJhp8UgUkkAJ+2mmyHtEkkCHCGR9vnlzSSQMYnMN9wdRcEeXRG56SSYA3Sd87JJIAikmDR4fgNvxUgfokkkAsyB4+eSSSYA2UL3WPM/3TpIGFc+HxTJJJ0B//2Q=="/>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2F2B20"/>
              </a:solidFill>
            </a:endParaRPr>
          </a:p>
        </p:txBody>
      </p:sp>
      <p:sp>
        <p:nvSpPr>
          <p:cNvPr id="7" name="AutoShape 4" descr="data:image/jpeg;base64,/9j/4AAQSkZJRgABAQAAAQABAAD/2wCEAAkGBxQTEhUUExQWFRUXGRwYGBgXFxoYGxoaGhoYGRwXGBgYHSggGBolHhgXITEiJSkrLi4uGB8zODMsNygtLisBCgoKDg0OGhAQGiwkICQsLCwsLCwsLCwsLCwsLCwsLCwsLCwsLCwsLCwsLCwsLCwsLCwsLCwsLCwsLCwsLCwsLP/AABEIAMIBAwMBIgACEQEDEQH/xAAcAAABBQEBAQAAAAAAAAAAAAAFAAIDBAYBBwj/xAA8EAACAQMDAQYEAwgBAwUBAAABAhEAAyEEEjFBBRMiUWFxBjKBkaGx8BQjQlLB0eHxBzNichYkc4KSFf/EABkBAAMBAQEAAAAAAAAAAAAAAAABAgMEBf/EACMRAAICAgICAwEBAQAAAAAAAAABAhEDIRIxIkEEUWETcTL/2gAMAwEAAhEDEQA/APH7upk8AD0/OrejveFpmDjjHn9TjihjedSrdMbZO0mY9YiahwVUTRpbrgW0cgYgLB6H088z7VT0HbL2mBLlkJE+05ABqomtJG1y0AQsECOYnz5HUVDeQwAZESJMevB9Yoimtir0y/ev9+HYAgCOMQS2DP8ASqN3VNEE89PPr9Paqlu6yTBI888+/nXZwPPzooaVBJdioHV2Nz+UKfDHDEnEf39Kfe1Je3LOSY6+8D8hQ1dUwIjER6yfMzz/AIrlvVFSSIM8g5BzzFNr6FQ/vyAV6VH3giBTbzzJ/XtFRKaEiixZIPMDIk/r6V1rsrtnAM+54nzpmpvBiCBGAD6kCJ+tNVCQSOByaoCW1pmKlgJA5NM2HqP0P9Vd0uoKKwWYbkA46wCOTx5+81qez/h8sgNzbuKiBtB5z4yfm6cetXDE5/8AJnKfHsBdh9nb2Fy4RsWJ3GJzAHr1oz21qEAgDcBgGBAHSIx0A6VF234VFsLA+QmImMjA45FCkvqISdyxBBHBPOfOa5JvlpemPvZQ/aNoYDBJ8v1FVzc8/vVm/ZWJE7p45xVMrWsaLLIvAjbmKWowcGR/jI+9RyNoWMyc+cxFNBxQA08A01TU0AHrt86k0elDE7iFUcmfOYx14qlsLG2rXUiR+NEbVxnAkeEYA+URHPvg1PrtKlsDuySCoMkiTn0GKfZA7mFZgZhhjmP4eu0kH8afHbT9Gblasp3bkHaokTMnyI/X2offScjP40R7x0xja384E9ZGPQg0PYkCCMTM8fes1GuikQOsf3qJyJxP1qQ59qfZ0rOYUbvatEURqD+vtUgvxMAD26e1WSAsq3QEekz0xM4z9apuvvSCzrvnypjCkiyamsxMmgCClT2I6A0qAON0pA0mXpXFoAdcekrecxSWuCgBTXDSNNNAHa7TZrtADlJyJ55rgFIU9Vk4xQA0LT1WpigzHED8upoz2B2Q11gSB3ciT6ZOPeIpxTk6QpSSVstfBumS4H3W52xDz9dsfSfatmjRxUGj0SWl221Cj8/UnrU1epihwjRwTnylYz4r7IWEueI94N0DzBE8cDIGOJrDajs8D/8AWZ6A9PI8E16/b1A/ZGEqdokLPLCSAfQ4ry/tq6zks4UHiAccE5nI6V4nycf88ni9P0deN2gSdISY6Ttxzj8frVO5pxJjBJgDy9fartncF3BuTwJ6Yz0FR3YBJc+I+QyCfMVKk7NCn3AiZHqOopPa4IHIn9fjU7ohx6RuE8+vvUZJRCNxzH1GePac1pYFcvAIPHTPT2pjPyAcGuusfWrWh0ylGLRiIyAZ8gP61TlWwOaftCAAR8oMEdSejenSivZoTaDLgnyAI6E59/y9aDXbQU8QR9Y9xRq0qK1srcJBSWEjLCBtAnkxx6etTJeLaE6I+078FVaWyG8UEgGeo8x0qn2klsIO7mPMkSfUDnyqvqtQzOSeSfr9fWq4DMQoyeg9/wDVXjvjTBRI6l015kMo0TjykeVOvaN0+dSPf61ELZHIqtorTCidk3XUMFALZGRkRzE/qabc7IvKssNqnOedscgcHHln0q/q+zWW4hR1diIXa4J8IADMQfBOYE/wmou0e3rlyyLbiSuNwJziDuBwTVvjX6QrsBo4GCJHoYP3zXb5UnwTHk0T7YqOKUVmaHR7fjSpu2uUwHlzXA1JnmmAUgHlq5vrgWkVzQI5SpRSIpjEKdTa6KAHTTwJ4pi1PbHl96TESLp2AEjn9f0r0D4WcHTqAI24Pr1mst2D2O2okhgAvU5/DE+9bHsXsvuVJPzN82cYJyPKa3+LGfNOtHPnkqovxXDTzXCK9I4zgbBHnzQrVdio5yTtkY9vX6n9CilcNY5cGPJuSNIzcejLvZ7uUCTE4AzkyYPmRH3oNd0m6XOA3TzAwMn2/Gtnr9KGIZjAAx5SZyfPn8Kzmp08kuTuK9JIg+3Q8fWvDy43hyUzrhLkrBdjS7gxVTBMZzwfp5gGnaHTMAWaYWRzOCOg4A/OiWm1UIQcW54I4xJIPpnFBE1TK0pnMEcyMY4zTtytRLslCZJZZHEDpP0pWmFtisFlMj5c+pA8xFFtLZkxcGGAJAkBSZMEzJGeajXSFW3scEQCIgcZn+KR1rN5F0xWDNUFKyR4iMDyAPPvEUOdoAgmefKP81Jqx4jHB9eai2TA610RVIpEW/71ILkEEDj38/SmmyfKY/LzpAZEVoM9C+MdFYs2LVu0yN3qBmeCxWApC48wepmBxWO/ZWNxLZ3gmNsrBzxAJ9+vSm2r5gWoxun2nbOBjofv5AU/tS89287DLFj8swBMAAyYE9JxNOU+TElWkP1OobbtgBpMkcjBBUTmDBPPU0HY1YKsDGQcgz9iKh7oxOOY/XpSGNQ1yK6q1KiyD70AMB9PwrtOWz+s0qAK9OBqRsVGaLAVOFNrqmgBFa5U6LuNNIzRYEIFOUVLbGc1Pa088Dr1ocqCyrs5qawJhce5x5ZnyqW/pzHQ+Z6g+XrUNtDMeePofaknYrNN8GXdt/aqwHEGTnEkRGIrdEUK+H+yrdtQ6OzhhIJOIIHA+nNFzXqYIyjCmcOWSctEdcNONNNbGQyuGnGmmgY292ebqEBipGfDz7Vk10YtpLtN2TuUMAIkfMK2du7AI84/ChfaulDAuo8QBkAfNMc/avO+bhbTnFbN8U60ZKxqslTBXgbTLD28xyaqPbKjCmATBgiZEeVFLPZDWwXIM9cHgjpgxnNXNJdF5e4g4AyeYByffj8a4seNOTj7OhyrYJRgwVJZh6kCBEEUT7qE2MyjHh4EgDAPtAmio7OtKsbfSRz5dKA9q3YOxf4QIPPHJMjy/Ko+VhlGSi/9FGSl0R3+zxs+QbgcjOM+frSHZO1lbcfmAgwJEjHnH4mKSa4K8kmCPEADzgAnd/sURdgVSPlInPrPiGOYFc8pThooD3OzgdxUkRO4xgSfM84niqGp0YIBAO7qBx9PX0960eqtgqVRizRkY+U8ewH96D2yQpWDAiTMyR0nHWKvFkbVhZBpt6AvMhgVIiTjqfKq93WbX3ACVI29NscEbTz60TsvBAEmSNygyBuHEn3Hn1oT2jZ8WAeT+Z/xW8H5FIVy6bkkKJnMcksfKc8x9qVi2WhSdu4qJ6YkCfTNMtsyyCv9x9a7avgnxZ/XPrWyexl6zoe8JU7UYYWf4vPP65qvd0RWDxkj0x5Hr54oouqVrIHcryASRE9AR/3edFLzbbY/dd8hBiTw2MMYljH3q5PGtWZXIrab4auXEDqzkMJG0SPYGenFcrYdifF1lLCIyMjAEFQJjJ6j71ytfAXmeY6Hs+5dJCKWMFtoGYAmf1zVa9pypOCI5BHB9fejHw92jdsNcuruYd2UaG8SqRAeDIhcAE4E1RFy2EBDP326cDA8paZnnoemawo1vZRj1p9uySCYwKfchjONxJmBHU0Rt6dt2zHE8xjn64PFRKVDsHW7ef7VY02jLkAeEnEkfnH1q9a7IuKSWJSMTEiYJMnpx+NEeyuzL7Bbm0xuABA5DTDHI48/akk29ESkkgTpuzy1zazKuQJZgs+RHQ0a0PZW8sq/PKswMkQCeGXDYIrVHsG01sgqZaDLZIbaFGfoKvaXSi2oA6CJ6kCYk/Wu2HxXfkc8s99HnWvdGK7DCquxmgjJHUeUzVC1oGuXFS2ACxAiZiAJY+nX71tO0uxmN9VRStl83NsbZHBYH9farvZXYKWWLnxXP5iAIEDgDA4pR+NLlT6K/ski12dpO6trbBnaIzU9ONNNd6VaOVuxpppp1NNMQw1w04000DG0q6a4aAI3QEEHIPNR2bCqIURVq1ZLGFyfKomWKnhHlyrZVuqKWtvMA0LgYM4n2oB2X2M+puG2GUEIW/eNsEAAeJo6cweYitS1pWw4leooh2botLaFyLZZnWA5AME8+3+K87N8bJz5dnRjyJKjGdiditevnTsUG5fEwHBUE4J455HlUoAACkeNTB8gQeWjgcYo5r7z6FblnZZAvqpN0uTcUSTAUjlozHpNZ+yASCpLSSC2CIHMgdDI9a8zMtb9G7K2is7BcYDxEtjMEHhQPcz9PWrN+HUDEz1gxE+JvIxz/ipdYngjzYjHU+R+n661X0lrwGAQTlWyN0cqCeolceornvl5E0VUtMninaSDxBmOGnj/AHVZ7ySN20KMFskngglYmDRfXaG4LAYoQIBDH5WB8SxHpByZxxzA/WaMXXGQm7afH4FA4ne0Yx5fU10Yk5PZSB2q0TsxIIIGRwMciI4xHNWNMRPd3raTB8RweIUCJBJMf6rRahBZ/cXLgLINsjbcUFW3eBgJaCcngCRVvQ/CF3XqDa2XDbVScopIbcATt/jlSMjpXVH6LAGs7PC2YWQJxg5MnKscESD9qoXr9zaoClCByJnzGemZNaHtDsS9sKP+0W7aHKuGYbwIkMQQMyPaOaHAXbakQHUkEkzxB8IPlPp5VKxpMVFb/wDtE5uLZd/4mdDuP/lB59aVcuXhJ/cv9k/U0q0KKmut2gQUMiIJiPLn9dKoXEyY/CpWcjyz7Y8/yrm0mVGcjNZrRBL2bZViyspLsv7s7toDjPi8wYHt+IJaYPaUO0hpESA0gGZM8jAketUdPpk/mjbDT1Ht9hXDrTBWZ8j/AFE8U5PlpehdnqlrX6fVCwdwa4x8KBSPGBlcx9OeYq/c05TwldvpEVgP+O7dz9pS4iyqZfmAvqQRtzx7V6Z2taXeWQyp4k5HpmvS+LkcrtHJmgo9A80kFdirvZVm2zgOxUEc+vQV1t0rMErZR1FnaY9j9xP9ahcZr0bW9i2whdlBMAce2awl7TfvSgIkmBHmeBWUMil0aTxuJQYU01beyUOREdCP6VWYZrQiiMimmrF9BAI44quaYhppppxppoA5FNNOpsUDO27hUyDBpjmacozT7tpozQMr1pPg3V2kuEXsAjE5B9x0rOEU5nmPOlJclQ4unZq/jPUaK+QNquykAttkFRPhnp7jrFZjs/8A49Y2r1606qsSu6cr1J28Yx9J6VEATxJrTfDHxFpUs3LF+6EZ5QHdulSpyVT5VGeTmvP+Tggo/p04puTPP+6uBGmdkwDGJjzP8WVob3jEOq4UsCeSAD4TtA9Rk54EV6z/AOiGe3ct275YMsrtU92fDCliT83MgZA215t2j8O6mwUsnwtJtyOMsSdzsYXJPvg15qxtdm9Ae92w1lwqkkrCmJgxOR13HBqxb1zuquG3Oohpy2GBIMg+HPPrVDtHT7TtIJdOSOfIz9ab2NqwhIafeOCSOftz50Sj43ETLt/WBQ2AXBkECY46noRI+s0uyu2bqMBbuXEIj5H2rHBVp5k7ZMxyMdJdVoQ5kKSv8TCSFLGFBjicfnQ7U6prDlQxKlWBUDHiEcGZPGTnFPFJNfoI9Q/4++NH3jS3LZfeSbYQoAMywJdswAzHJJzzgVS+IOzLN7UXTpbqKIJVRBDbRLFpI2jLGSc44rzXs+/LoH3AFhkCTBMHqCRE4mvWO3tHpdPZ/ZrNvabgXvLhbiQNqwZYAmMepAk8dUXaplAHTfDN50VwpbcoMjYsEiSpVnBDKZUgjkGu0Bs/G+ssg27d7wKW2/8ATyCxIOU9a5S8fodszWuaSFgyJH49I+ld0bAbwxgBTmckjgf0p90MTIMckDiPP2NMa4yKJWN0iTnH9+tY9qifRWtwTniDGYz0k+8VafT7D4TiPI+nX1M+3HrVPIOP70+3fIEdBmDkfj6/nWvoZsvg3tkaU3B/BcENJYTDD5YwIyTjMRivX+wuyl1VlXt3FdGJ8S9COhng5yK+cRqCYk4GAOle8/8AA961+z3UV2NyQ7KSNoEsoKgGQfCZmOV9K0x5pxVESxRk7ZtdR8KWWjlYAHhgDHWI5rJazQfs98hvGqmeOV9a9LLVnNUx729gHcBtbnAER71tiyyumRkxr0M1nbVq9Z+Vl9GH4isHqbo7wlJABxnOKLds3MRPiU5jg0BbJrrxQUUc2SbkybUatnMuZPnUN2pbWidiBByYGKcnZ9wts2mSY+taWiKZUNwxFRsakuWiOQeY+o6VEaZJwmuTSppoA4aVKuUDFRjsMhyQwB8poORUlq+VGKUla0UnRZ7e0xS6ZEA5H2FDoombjPaMncAevP8AihOpSQwX9ZqXJxi/wdJsPfCoth2N87bQA3E8ZJAH5/aoNHott9ruiaym5u6uNcVSpD7gOgIwpMjz69cSnatzc+0xOGC9QBG4KRyJPtTBqmKkS5Ft+8YO2G3HBVAMEgCc/Xy8rNmeR36OzHDiqPTextc2huXk7wm2xA70L3lsvEY2gAMQI25iDnzFdkdtDVDu9Vbe86tcexdXei3ABuKFgMvO2ARjaOuKgTtpbdi8xuWSf3V9bKrI3kQckSBtzuXgnr1F/DPxKNHa3RdVyxiJZShbLIX8IJlsiQc8TULo0M7eV7jrbAKs5II4YkkmDxLHiPOMdKjbsgKd1pg2Pmbxe8jp/TNbteybHadxdUHZW8K3bK7QymBNzeYAQESWgihXxL2b3N17SoUQHaW+afBlmjAmJgedc2XlBckxMzVrVINz+KMCFPHhIkCB16z0oYyC6+4nwjLT/TOZo1e0coRBGTPmY6yPShPaFpgoeApPhAHMQDk9TmKnHNSb++iUxlzWrtJC546EBR6Hj8aO9p9v3Gt2Lt5+8gbVVlUMFBB3KyNM8iSARC1neztLL+MkAGDwc9JB4FT9pjkeEAECAIAHTH9a6ItQ0iugYyEkkQAeAWXA6DJmlUoCY54HE/3pU+TGENTdJchbYYgeIiDmc+00Jv3DMNIK4AM9Mf4oomt2ZVeevExiJ5OfyqprdNuG+fESJWIAmfv0+9Z49PolFW8okbWkHqRABPtOBIqIrnmrNosQEgYbngySMMSYgR14zS12nKMVJBIzgeYBnPTIP1rcoitASJ46xRvQ9oXtLcU2bjW4LMlwYJUkgFhMgHaMeRmODQFashmczknrH+KYz0T4b7c1OrLKb9y5fDLcRSxyQYJUkwCPCeM1632Z2BfFld9w7o3AN8wLAeFmGPCZGMV5N/wr2Xu1Z1L3Bbt2E3E7gs7iVAI/lwfqB5179o9ULiBwCAfOiHi7RLin2YjV/DV6YVcDMzyfSrXZnwvDy5AI/X9K1upvFQSBMVnF3MSu5iT68V1RyykjF44xYRudkWwe8OdowDx7jyrO9v8AasWpACyYUg+IHqKMaq7ctG3abxd4YUjMRnM9Iod8aWHfShLVk3LjMJKAeGPESRI5APvU8+HlLY3G9LRj11M2zbODu3GeJAwfMGqDVK3ZN5ENy4WYWz3cW4uboXDYPHA3E8g89BtrtBQCbhCrPhaDnykCfStsfyoPvRzyxSRZpbTE9Ki02pW4CUYMBz6e9P09wP8AKQ3nBrq5L7MqY5Vmtt8E/DIcd9eWVnwKesfxH69KXwl2TbdFaBcDkqWGdsZPsek1u9HpVtIEQbVHArkz59cYnVhxe2DO2ewLF8eJAGHDDBE+3I9K84+Ivhy5pjPz2zMMAcAfzCPCc/hXrjNnNY3/AJD7Z7qwbSHxODIIkbeonoeKyxZZRZpkxxaPOkuEAgcHmqesuyQoXdySJjEYE+Zn7VBe1bHaB4SQZH0z169DUR1viEv4TPhETJ6T5itZ51LRjHG1srOgQh8gk52tEeYng9MetXdMbYDQjTc2ookAboIRz/MfQUxNIW2h2W3JwDBAMwGwPw9aK/Drot1HvEBVY2SRAKq5O14YbQA28QeMYgY4Zxp0dMNmK1/Zty0GLGPEbbISQ/BPyxO3HJxOK9C7U7d0ep0emS8N11d6qyAKgClSoKqZI2kGPNTMTRbtX4WuX1V1t2mRo7zu8AqhchiZgMSRJUTk4MUK7Kt/s2pvaa+lkbAO7dUDMNkumQZZcmSfLMTFIoGarsm0NPY1A1FvbevbbpQf9KRLQRBIA6R1+tEe1fiGxeum0e6e2zBe+QuTG1fFAHzyFBXPHvV74d+FrbX2sOxa3clmQBU2MrAl9pPiADKpYD+LBwIf8RfDw0F1btlLbIWLKrKTt2kER0VoJG48AUpLTsGZDWaXaQVQ7YhSQ2QS2c8HB+1Z3VB3XZ0ViYjPUZjGT1961Ha/aKXLg2W+6xuKltwEySRHynxfxT9KEaeEufvpFucwQCw5hSw9p9hXnRSjPRn7A+ov7raLs8YJMz7Db7deT5YqmIMg5POIIMdBnjmrmtvqSds5EQY4meZjgUMuuUI4/mA55HlXdHZYmtieR9/81ypV0t1xuAkHMgAc12rqQE/a7d2AgEjOSpXgwPCeOKo3mLljwAokmATjr/NmfoBXO0hkSZnIYnJBOCfpB9jRL4W0Xe3QoRnCjvH2Ebgixugn3wJGYqowSHQOuWbg2sQcYGCI6j1ByTT7qMV3u0k9SZOMAefFa/8AZu/Lq+pU2Lew/vbgB2yVEC5bUl4AMEiAIlsbchq9KQwwVUyVNzwhsTycTBXHqKbQFUJ1HFWdHcKsCGK9CVwYIgitP8NdiaXUW3bvdjWbfeXS6ttAE7iygkupwBtiBMiszqtPDY6QCSIyczAJxn39KTAO6Ht59Mu3T3HAdYuAqhziSvMQQY4jjzNfR3wfens+wVM7bKgHEGFH8pIivmX4c1+28inu0O4/vLgdgJBG11ByCY4AM5yYrT/CHbVyzqrKqzfMV2K7KjqclbikncAN0Qs4USaa0M9h0vx1ZN1rVwQFUlrn8JI5CqJLdeJ4NX9L25prjsbbCLY3MSCo2nIYFgJX1FeWdpdh2xcvnvAh3My94TuKYgtsjfuJ27t0gDiQSAFq9ss3l74sMKqli6llYwhXBCeJjPnmp/pxJZ6T8a/F91rgt6NsLk3FAYGFJaWIgAR9Zrz/AFfal+6e+uXz3hMBFXarCImJEMY8h+NVewPie9po3MrWmBUoybxtPIiQeYMSOZ61rNFa0faFy9qAAi2Ah2GQrlpxDExDCRBjPTkZ7k+wM+vaeqSQyi3beQAVYMp+aRu8Q6HxEjjM0O7dhoBYR/DIhuc7oPvWj+K7ll0ZbFzeZ3FgSSDtwntn348qw+rLXCXYs1yOTBBxPTrAPNOddEqy/c1/d2BatqEaTuYidwMY4xxkevSo9Dpb9uXRJLHawjxwcSqznnn0qhoydslusy04nqIHGB96PfCXaS6XVW2Upg+NwAy7Vndt3CQSDggCnCbvY+Jr/go6/TpdKJugrtXaxZ98zBbAjaMxxit9otXca932omxbS2BBeFJPLFSokZUDyIMxivPfiXT6x9SNVpn76PFvtFg1tJyqrgDkiCD8qkxmTHx7fa9prG9Cj3MbvTgyPPO7HTjyFt+ylo9J0+qt3RKOrcfKQeeJrJf8hdj7rPejlPWMMQDmORXlydj3ktbrDy6vCi08XNuVDuAZUEnyBycRXoek196z2Wf2txqCQAGQ7mgwAGaPEy5kx0+tXCbWyZU1R5yNMySFeTMkmCf8HjrUGh0pUkzJmSI/Wes0M7N16m8ARlsSYmZxPWfrWgZB5fXr966vjwU1y+jmyNx0De0bRLjEriQSoHPQGP0a23YPYaasb7YW1cNtrbLcBZdpTaoCAjaQQDI45zWZ/ZwTifaZ/OTXpvwn2CAqXNzq3JAY4keXT2qcuLjbfsvHO6SDPwwvd6bunWLlkbHBYvJAkOCT8jDxAdJI6Vltd2favtcN027BeYvhNhCu21bR3YdmiCpExPmDWr7T0t5St21tuuuCDCM9s8oWHhY9VkKARzBNeefGqDU3LqDwMwV7SXrZQl9u11VmAztRT4SZknIrmSs6GzRfCOse3YS2/dsoL2w9s8MHO0HcZIfpH8w86C9t9uJqLV0Ftm3A7w7dxkSIHiwM/bzrI9pdjnQurkeDbb3XAPErurjMmIhWgjjHE1ktX2kGub5JPrj8s+fPnWc5uPikS9hfUuxSUcKASCBEeW2fLE5qn2l4gzAHGMzPuM45/EVT0elvXpKBjn5QsiTyfacTVm7o7qrtY7pEkCeYGDIHAjpXH/Jx3fQmgLfQgmT/AFOev5VF2jJcH5pHPExiZ+lEbxKj0acj0IwZ+lU9Rb3e4GADgAf5rojL2NFIXG/milThqB/KPtSrfkyqGvcLGSZPmfTFW+z+1Wtd8EO3vl2EjEKSGIxnMDr060PJrhNABbR6qZRiMggDapUGFAYzAnwDxcim7yxA3wFwgkwCWyQG4nk8A9aH2QSZGfTNS3T80jPH1BpOwCouC2htl1UsAT85wRIbwzBwJA5mIxQ5WJlTJyJPMdT+X1ioCwIAAAx9z5+8Y+lPWIxmQZHrn1+1MC46Q6Mh3FYMwckHB5nOK2vwPpdJcYvqrncvAKkyQpDGW+UhfER1xPWc53sTT/vZHikEHas5jdEc+ROOnFekf8edj2jdvd+QysndqjeEyTu3bYlZCyD7jFZqVyoVmV/5F+KVv3NlrbsSArbSpaFUFvEcKdo8Pp61ntF2qwQp85Zg4wJkYMMcjA6dQK1X/JHwzb0bqLe2HDFSx8TDwCJ/iZTH0gnqThb4UrOQwgHCiD44wvoFzHnTcU+xmp1vZ9kqr9+gLqpCTmSpmRtwcTmInmSKYulQtbgoC77QgbAGFlmJjxTM9J6Vm7ZIYE+KfmkECB0PlMdKMdnMiXUe4y27ZuDdtLMwG4ZA5YCOQZyKmq6EEPiTTNprr92QynClfQngmC3yxJGQfrWeOuucDBPr1BwSJieRnzo/8ddrWL14La3t3e9e9LZuDcWU7YEAAkY/CMBOztLvKK4O1iwD5ztAERI3QTxz/R8bYFtGe5Ze4xU7CogAAKGzBIiAT9OfrG+lBVQLZW4wlACQDMQMnrJ8WcADim6zs1NOzeIkbBEkSQwJBlCeYGPofV1qxbLLtYvG0wM7R/2TzyBBHnxABKS2AU+B3e3qRbYblJKugeAV6jcvBJAHr0nFF+2ewbuiIZmJtC4cOxlQdwAmJkgMSQIPh8jFjsDtB9NauahLE7Zt27hxByjBgY3kyGJGRMedZ9+3NTf0t1LhFxWdXLljuDKHMcyQQTJMe/Q1aGanU9qdneO7dDvucNaS3NookkyzAyeknkwDiYoh/wCrUTTpbFpu6K7R3vzuOZUH5guJ6CRmvNdFqQO7t3x+6D7vAJfIAwevTE9a2vwl2UlztAgz3di3hWUbSzTIiIEMxMROM5mnjbJYI0vwwHvB4ItggqsQzZmCeg/vRnVdnNbMHHvzFeg3rQ8qwPx3r1DRJDKDknDY4wfzrp/rHBC0jCUORn+2O12skKkTIkRJP9hW7t/8pWbemsdwouOQBdQkgoYE9PFyc8Y5rx79re6yzLbSD6xIxPSu92Ll0k/LEwvJ8h/SuN5pu3J/ptGKj0fT2n7XW4gdSCrCQQZwfUUH7b1Nu6ht3FDqeQwBGM9a8X7J7dvWNOUt3nSWj+baAZhQRgedGuz/AI1gP3wZiTMg+wiOn0861x54XsUrNXrvhhL6C2Lt9bZ/h7zvFBGRHeSV/igAwKwN34Fu2bvitm/aD7SqMquRMAeIiGMqfrWq03xvpz4WL2xiDMQZwZBxxPl+VDPjHQay45ub3NqNyFcgAQFlVjJknjABieKqXCW1sE37AV7Vpp1U2DfVXg+MFHgGTtOVKGMxg0P7Q7cS4TBMxyAAJxg9f9VJ2voztRnuiYAZf4tokKSJJgyeT/WgtuJhVR+QAwInnOCIOOvEiaxlC9MdJljU6Rt6q0jcJPtz060H1CgHBweKIWr+0krJgQPEcEEGVODVNiD09qlKmUilt9aVSEnyP412tCiMiuBf1+utOH2NcdfWaYjtpyDI56Vxppoo78N/D93WXQtpQ5DDes7fDI3HcYUQJ5YekmgAXZ0zECOp2gSMnGOcDIycfY1Zez3TCc+H0MMyYBE9CefTrWi+LuwrOjud0juXGd8eAg/LsEyfeSPfms/feSIAAPAUxwCPFjJ6/wD29aVgG+w7Y2i65KqxONwE7QeCwyPPOZA5q3qe0O5u7oBIZX3BokkAshj5uImZEjywLS7fsW17y2+2223+JQA/i2SOA0bsSDzFPudri+qWTaIUcC2RJMR4oHi4AyZEmpr6FRqfisLqbFpzuskD9290se8Rm8Q2xhkad23mQfKsOL6I8QWWfF5N6iTiR1/1UOovMVjxQMDdPX06GD9Zp/ZnZxvMUSWcIzBVG4sVEkAc8CBVduwSIXcliZJk8gn+lErGnYLcDBmUSJBg7hDKxkZE5I9Kr2bYUtbuNsgGRtZpZTIBWRHETPSYqfRduvat3QAGW4IgCNpyAd0HEFhH4ilQwRdvNMzBIIPTB5q5p9UwACBgUMgjmSesfb7Uxru6FIBMRgRPl7cD7021cuAd5ErJHmAYA46cilYFq/YYJOSCgYkfaZ8s/cgU/U6AL3bI52EDcxIEMPmGDjHE+Rq5Y1VltOiXEYG2Li7xO1jcIuAkdI2lcehq72j2/pro8FvuWAREHiurCAqGM7YYTOQeM02tCI7evvXVWxuAtfKAi7AdhxdaW+d5yY/lEdKg1NlrVhrbN/1Arqv8zcCD/LteRPkRFR2O2L+n8MiASYQKpztkTtnp04k1X02nuarU2wWO+7cglpPiZpYzgGJBInqKVbAk7L0jsXNs7XsgPB53KR4TMD5o+ojrj1r4L1lxrkvtPfWwzGQW3CZgqSCJJweJ61iPhrscae/u1jPtMq1m2CzMoACM+xvCh6E4P4H0b4S0ew3Isi3bEC2SdzHmW3TkEHyH1rSC2JhbtBSUeOdpiPbpXjF60/eXA8sqljD8iesHn2mvatTdA5MT+fl714/8Y9o95f8AEBAJhgpBA45EEkYOZ4rP5fSSZMTP2iygsqHyJPEdD5z0p3ZjWlYnd4ojnBk8LI8gRUnabfuQBAmM4O7/AEIz60KtaRgQzkgfjjPH3Fc6XKLssL2bA7t2DAA5MZMTwOOlCdZdGQCYk84nyPnUel1Oy4G6SJHpPp+sVe7YCAbhBzz5znI6f7pxTjKn7F7B2pvFgowBGPOtl2j8eL+zLpUQ7RbUd4CN07cyMhTu5An3rDupgE8Eef6iokXcYGK6YvitDqwhorr3HAUFj0wTHSY5xNP1i92rWiFJ3A7hk4HAPVeDHnJqtplZDKOynglSR9MHNIkgZk5zStAQrcNXtJoxcIQTvKttHmw6VV1WoUjCjP4fbFQoYyDBxniPrSX2BO1tl8JMEYIniOmMVymrqXAwcf8AjP1mKVUOioTSJqOK7TA7FWtNrbifK7LkEkE8jg+4qpSmgAtq9YLqy5O6CJGSfKf5VGags940CegUTiRIwP5sxx0FV9KssPevaPgn4Ltvp1vahSMh0BCgwDuk4wCZHqI4oS9ITdHmZ74L3UMy23Fy4oWYIESSBu2wQIMZPnULqN3hbawQt4gQeCdsevmcz7Vqtf8AEGlH7uzbAJO5bqoEBhcLskBgTIk+vmIgs6Kxb0lzUOVL7yLVsmR4oDE2+FaJiRA255FPiFgXtJ9RZAS4m1XCuIAzzkHplmHT8MUrOuIlv4wDtjBBIyQfMminanbt3UqiXRaPdkKDB3LLGSZJmSZPPDYFV+29AtoqAjDdbR1YEbWkAsZkyJkYIyDik0AMsS1wHxN5leR/3Y8q6+jM7R1PPQ9QQYjj1rugV7V5CF8U4BMbpwPpmitxIczcBQttbd80DxyNwgyZ2+UAE5mlQwGwZH6SD04Pp/SKuXdTBBgSSWYAgqQwxIOQcnBE07Q6RGDd44ACkgFoMy0DPntP3HtUDL3a8KwJA5nMGREY6Z9DzSAZd1NzwgliowozAAmI8gAftVgW1Usdx3IwgKZhSBneDAgkCePyNa+HCqzTEbl/7YMAEEeET06yPOp+ztM90XWS2WIVZiYUSJY+8c8CmBNdIcuBtRba+EnrBGAYGTkgEenPNfsu+VJZXZWAgEHiZnjjFOF4bWDgcdAq5EAHHPB/OohcXbhYAPM4z59Z/tSA0Wi0t1Cr22mUDHbcBYr5sOvJwfPrIr2/sTT93p7aSDC9DIyZx5DPAwK+ftPqFUGGhuFPB5yWIg8e9eyfDfa1oaZLPfAFEALlgVDHMLnMTj2FVieyJAv447TvK42Mvd9ACJ3KfPoayOv1632IS3tc5MSeRyBHhnHU1e+J+0V3hrb94sDxMAQTGWiJmZOfMUGv6e9pfGnzOJ2tlirDhln6+tczXNuwBPblxpEHwgQOk8cfhVBRc27jwJEnImPl+xmrupuH/pvlgcmeM5HlXe0dY3dhC0oYYKAAMjM+sfaqguK4jB+nstcJAAJUfX/dWUuRaKqNzTnGR09ZGY/vVRrYnwtGJjkzBO31NT6HUQGBwWGJ4baetXJDHajSFUURnk9Ixx+Z+oqo7AHiPTn86t9q6oPhcdT6yB+XvQy45OCZ9aIXWwRZvX98dMfqOalu6cqokfMJHqMyfy+1VVYAA9Zke3+6ta3WFxLEycmZOccdAIj8a0SjQiqwGffBrhUnPQVJp7LTBHr/AKrt54BTpM+VJdjIGcTzHpSrTaX4bOxd1pyYydyQfUSePL0pVVAZQ0ylSpFDqXUUqVMAjpBh/avavhDUOQqlm2i0IEmB8vA6UqVOPZMjAWWIRmBhg8BusbWxPMU3s1A1nTFgGPfESROD3cjPQzSpU0IyNlzubJ4J58sitRqLY7myYEuSGMfMO5BhvPOc9aVKkugYL01w/tFoSYAAGeAUckDyEkmqOsPhT/4lpUqhjH6Qfu3PWowfDHTP5UqVTLsAn2lm9qAcjxfgoj7UP7FvsofazLPhMEjwlLkrjoYGPQUqVWMpLxVjQDDe396VKpfQCt8D9daJdhmdRZByO8Tn3FcpVKEw/wBhj/3Cjp35H03RFHfiO+3eXjuaQBBk4z08qVKs/Uv9JMPqM98Tkg4n1BoLOW+tKlWi9FIj05/p+YpT4v15UqVWUg1pUGxsD5R+VB7Q5/XWlSqI9shE90YP/itWrYlEnOT+S1ylVPoZX1Ryx6iIPlzVa30pUqIjQ+3daOT96VKlWwH/2Q=="/>
          <p:cNvSpPr>
            <a:spLocks noChangeAspect="1" noChangeArrowheads="1"/>
          </p:cNvSpPr>
          <p:nvPr/>
        </p:nvSpPr>
        <p:spPr bwMode="auto">
          <a:xfrm>
            <a:off x="1984375" y="1603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2F2B20"/>
              </a:solidFill>
            </a:endParaRPr>
          </a:p>
        </p:txBody>
      </p:sp>
      <p:sp>
        <p:nvSpPr>
          <p:cNvPr id="8" name="AutoShape 6" descr="data:image/jpeg;base64,/9j/4AAQSkZJRgABAQAAAQABAAD/2wCEAAkGBxQTEhUUExQWFRUXGRwYGBgXFxoYGxoaGhoYGRwXGBgYHSggGBolHhgXITEiJSkrLi4uGB8zODMsNygtLisBCgoKDg0OGhAQGiwkICQsLCwsLCwsLCwsLCwsLCwsLCwsLCwsLCwsLCwsLCwsLCwsLCwsLCwsLCwsLCwsLCwsLP/AABEIAMIBAwMBIgACEQEDEQH/xAAcAAABBQEBAQAAAAAAAAAAAAAFAAIDBAYBBwj/xAA8EAACAQMDAQYEAwgBAwUBAAABAhEAAyEEEjFBBRMiUWFxBjKBkaGx8BQjQlLB0eHxBzNichYkc4KSFf/EABkBAAMBAQEAAAAAAAAAAAAAAAABAgMEBf/EACMRAAICAgICAwEBAQAAAAAAAAABAhEDIRIxIkEEUWETcTL/2gAMAwEAAhEDEQA/APH7upk8AD0/OrejveFpmDjjHn9TjihjedSrdMbZO0mY9YiahwVUTRpbrgW0cgYgLB6H088z7VT0HbL2mBLlkJE+05ABqomtJG1y0AQsECOYnz5HUVDeQwAZESJMevB9Yoimtir0y/ev9+HYAgCOMQS2DP8ASqN3VNEE89PPr9Paqlu6yTBI888+/nXZwPPzooaVBJdioHV2Nz+UKfDHDEnEf39Kfe1Je3LOSY6+8D8hQ1dUwIjER6yfMzz/AIrlvVFSSIM8g5BzzFNr6FQ/vyAV6VH3giBTbzzJ/XtFRKaEiixZIPMDIk/r6V1rsrtnAM+54nzpmpvBiCBGAD6kCJ+tNVCQSOByaoCW1pmKlgJA5NM2HqP0P9Vd0uoKKwWYbkA46wCOTx5+81qez/h8sgNzbuKiBtB5z4yfm6cetXDE5/8AJnKfHsBdh9nb2Fy4RsWJ3GJzAHr1oz21qEAgDcBgGBAHSIx0A6VF234VFsLA+QmImMjA45FCkvqISdyxBBHBPOfOa5JvlpemPvZQ/aNoYDBJ8v1FVzc8/vVm/ZWJE7p45xVMrWsaLLIvAjbmKWowcGR/jI+9RyNoWMyc+cxFNBxQA08A01TU0AHrt86k0elDE7iFUcmfOYx14qlsLG2rXUiR+NEbVxnAkeEYA+URHPvg1PrtKlsDuySCoMkiTn0GKfZA7mFZgZhhjmP4eu0kH8afHbT9Gblasp3bkHaokTMnyI/X2offScjP40R7x0xja384E9ZGPQg0PYkCCMTM8fes1GuikQOsf3qJyJxP1qQ59qfZ0rOYUbvatEURqD+vtUgvxMAD26e1WSAsq3QEekz0xM4z9apuvvSCzrvnypjCkiyamsxMmgCClT2I6A0qAON0pA0mXpXFoAdcekrecxSWuCgBTXDSNNNAHa7TZrtADlJyJ55rgFIU9Vk4xQA0LT1WpigzHED8upoz2B2Q11gSB3ciT6ZOPeIpxTk6QpSSVstfBumS4H3W52xDz9dsfSfatmjRxUGj0SWl221Cj8/UnrU1epihwjRwTnylYz4r7IWEueI94N0DzBE8cDIGOJrDajs8D/8AWZ6A9PI8E16/b1A/ZGEqdokLPLCSAfQ4ry/tq6zks4UHiAccE5nI6V4nycf88ni9P0deN2gSdISY6Ttxzj8frVO5pxJjBJgDy9fartncF3BuTwJ6Yz0FR3YBJc+I+QyCfMVKk7NCn3AiZHqOopPa4IHIn9fjU7ohx6RuE8+vvUZJRCNxzH1GePac1pYFcvAIPHTPT2pjPyAcGuusfWrWh0ylGLRiIyAZ8gP61TlWwOaftCAAR8oMEdSejenSivZoTaDLgnyAI6E59/y9aDXbQU8QR9Y9xRq0qK1srcJBSWEjLCBtAnkxx6etTJeLaE6I+078FVaWyG8UEgGeo8x0qn2klsIO7mPMkSfUDnyqvqtQzOSeSfr9fWq4DMQoyeg9/wDVXjvjTBRI6l015kMo0TjykeVOvaN0+dSPf61ELZHIqtorTCidk3XUMFALZGRkRzE/qabc7IvKssNqnOedscgcHHln0q/q+zWW4hR1diIXa4J8IADMQfBOYE/wmou0e3rlyyLbiSuNwJziDuBwTVvjX6QrsBo4GCJHoYP3zXb5UnwTHk0T7YqOKUVmaHR7fjSpu2uUwHlzXA1JnmmAUgHlq5vrgWkVzQI5SpRSIpjEKdTa6KAHTTwJ4pi1PbHl96TESLp2AEjn9f0r0D4WcHTqAI24Pr1mst2D2O2okhgAvU5/DE+9bHsXsvuVJPzN82cYJyPKa3+LGfNOtHPnkqovxXDTzXCK9I4zgbBHnzQrVdio5yTtkY9vX6n9CilcNY5cGPJuSNIzcejLvZ7uUCTE4AzkyYPmRH3oNd0m6XOA3TzAwMn2/Gtnr9KGIZjAAx5SZyfPn8Kzmp08kuTuK9JIg+3Q8fWvDy43hyUzrhLkrBdjS7gxVTBMZzwfp5gGnaHTMAWaYWRzOCOg4A/OiWm1UIQcW54I4xJIPpnFBE1TK0pnMEcyMY4zTtytRLslCZJZZHEDpP0pWmFtisFlMj5c+pA8xFFtLZkxcGGAJAkBSZMEzJGeajXSFW3scEQCIgcZn+KR1rN5F0xWDNUFKyR4iMDyAPPvEUOdoAgmefKP81Jqx4jHB9eai2TA610RVIpEW/71ILkEEDj38/SmmyfKY/LzpAZEVoM9C+MdFYs2LVu0yN3qBmeCxWApC48wepmBxWO/ZWNxLZ3gmNsrBzxAJ9+vSm2r5gWoxun2nbOBjofv5AU/tS89287DLFj8swBMAAyYE9JxNOU+TElWkP1OobbtgBpMkcjBBUTmDBPPU0HY1YKsDGQcgz9iKh7oxOOY/XpSGNQ1yK6q1KiyD70AMB9PwrtOWz+s0qAK9OBqRsVGaLAVOFNrqmgBFa5U6LuNNIzRYEIFOUVLbGc1Pa088Dr1ocqCyrs5qawJhce5x5ZnyqW/pzHQ+Z6g+XrUNtDMeePofaknYrNN8GXdt/aqwHEGTnEkRGIrdEUK+H+yrdtQ6OzhhIJOIIHA+nNFzXqYIyjCmcOWSctEdcNONNNbGQyuGnGmmgY292ebqEBipGfDz7Vk10YtpLtN2TuUMAIkfMK2du7AI84/ChfaulDAuo8QBkAfNMc/avO+bhbTnFbN8U60ZKxqslTBXgbTLD28xyaqPbKjCmATBgiZEeVFLPZDWwXIM9cHgjpgxnNXNJdF5e4g4AyeYByffj8a4seNOTj7OhyrYJRgwVJZh6kCBEEUT7qE2MyjHh4EgDAPtAmio7OtKsbfSRz5dKA9q3YOxf4QIPPHJMjy/Ko+VhlGSi/9FGSl0R3+zxs+QbgcjOM+frSHZO1lbcfmAgwJEjHnH4mKSa4K8kmCPEADzgAnd/sURdgVSPlInPrPiGOYFc8pThooD3OzgdxUkRO4xgSfM84niqGp0YIBAO7qBx9PX0960eqtgqVRizRkY+U8ewH96D2yQpWDAiTMyR0nHWKvFkbVhZBpt6AvMhgVIiTjqfKq93WbX3ACVI29NscEbTz60TsvBAEmSNygyBuHEn3Hn1oT2jZ8WAeT+Z/xW8H5FIVy6bkkKJnMcksfKc8x9qVi2WhSdu4qJ6YkCfTNMtsyyCv9x9a7avgnxZ/XPrWyexl6zoe8JU7UYYWf4vPP65qvd0RWDxkj0x5Hr54oouqVrIHcryASRE9AR/3edFLzbbY/dd8hBiTw2MMYljH3q5PGtWZXIrab4auXEDqzkMJG0SPYGenFcrYdifF1lLCIyMjAEFQJjJ6j71ytfAXmeY6Hs+5dJCKWMFtoGYAmf1zVa9pypOCI5BHB9fejHw92jdsNcuruYd2UaG8SqRAeDIhcAE4E1RFy2EBDP326cDA8paZnnoemawo1vZRj1p9uySCYwKfchjONxJmBHU0Rt6dt2zHE8xjn64PFRKVDsHW7ef7VY02jLkAeEnEkfnH1q9a7IuKSWJSMTEiYJMnpx+NEeyuzL7Bbm0xuABA5DTDHI48/akk29ESkkgTpuzy1zazKuQJZgs+RHQ0a0PZW8sq/PKswMkQCeGXDYIrVHsG01sgqZaDLZIbaFGfoKvaXSi2oA6CJ6kCYk/Wu2HxXfkc8s99HnWvdGK7DCquxmgjJHUeUzVC1oGuXFS2ACxAiZiAJY+nX71tO0uxmN9VRStl83NsbZHBYH9farvZXYKWWLnxXP5iAIEDgDA4pR+NLlT6K/ski12dpO6trbBnaIzU9ONNNd6VaOVuxpppp1NNMQw1w04000DG0q6a4aAI3QEEHIPNR2bCqIURVq1ZLGFyfKomWKnhHlyrZVuqKWtvMA0LgYM4n2oB2X2M+puG2GUEIW/eNsEAAeJo6cweYitS1pWw4leooh2botLaFyLZZnWA5AME8+3+K87N8bJz5dnRjyJKjGdiditevnTsUG5fEwHBUE4J455HlUoAACkeNTB8gQeWjgcYo5r7z6FblnZZAvqpN0uTcUSTAUjlozHpNZ+yASCpLSSC2CIHMgdDI9a8zMtb9G7K2is7BcYDxEtjMEHhQPcz9PWrN+HUDEz1gxE+JvIxz/ipdYngjzYjHU+R+n661X0lrwGAQTlWyN0cqCeolceornvl5E0VUtMninaSDxBmOGnj/AHVZ7ySN20KMFskngglYmDRfXaG4LAYoQIBDH5WB8SxHpByZxxzA/WaMXXGQm7afH4FA4ne0Yx5fU10Yk5PZSB2q0TsxIIIGRwMciI4xHNWNMRPd3raTB8RweIUCJBJMf6rRahBZ/cXLgLINsjbcUFW3eBgJaCcngCRVvQ/CF3XqDa2XDbVScopIbcATt/jlSMjpXVH6LAGs7PC2YWQJxg5MnKscESD9qoXr9zaoClCByJnzGemZNaHtDsS9sKP+0W7aHKuGYbwIkMQQMyPaOaHAXbakQHUkEkzxB8IPlPp5VKxpMVFb/wDtE5uLZd/4mdDuP/lB59aVcuXhJ/cv9k/U0q0KKmut2gQUMiIJiPLn9dKoXEyY/CpWcjyz7Y8/yrm0mVGcjNZrRBL2bZViyspLsv7s7toDjPi8wYHt+IJaYPaUO0hpESA0gGZM8jAketUdPpk/mjbDT1Ht9hXDrTBWZ8j/AFE8U5PlpehdnqlrX6fVCwdwa4x8KBSPGBlcx9OeYq/c05TwldvpEVgP+O7dz9pS4iyqZfmAvqQRtzx7V6Z2taXeWQyp4k5HpmvS+LkcrtHJmgo9A80kFdirvZVm2zgOxUEc+vQV1t0rMErZR1FnaY9j9xP9ahcZr0bW9i2whdlBMAce2awl7TfvSgIkmBHmeBWUMil0aTxuJQYU01beyUOREdCP6VWYZrQiiMimmrF9BAI44quaYhppppxppoA5FNNOpsUDO27hUyDBpjmacozT7tpozQMr1pPg3V2kuEXsAjE5B9x0rOEU5nmPOlJclQ4unZq/jPUaK+QNquykAttkFRPhnp7jrFZjs/8A49Y2r1606qsSu6cr1J28Yx9J6VEATxJrTfDHxFpUs3LF+6EZ5QHdulSpyVT5VGeTmvP+Tggo/p04puTPP+6uBGmdkwDGJjzP8WVob3jEOq4UsCeSAD4TtA9Rk54EV6z/AOiGe3ct275YMsrtU92fDCliT83MgZA215t2j8O6mwUsnwtJtyOMsSdzsYXJPvg15qxtdm9Ae92w1lwqkkrCmJgxOR13HBqxb1zuquG3Oohpy2GBIMg+HPPrVDtHT7TtIJdOSOfIz9ab2NqwhIafeOCSOftz50Sj43ETLt/WBQ2AXBkECY46noRI+s0uyu2bqMBbuXEIj5H2rHBVp5k7ZMxyMdJdVoQ5kKSv8TCSFLGFBjicfnQ7U6prDlQxKlWBUDHiEcGZPGTnFPFJNfoI9Q/4++NH3jS3LZfeSbYQoAMywJdswAzHJJzzgVS+IOzLN7UXTpbqKIJVRBDbRLFpI2jLGSc44rzXs+/LoH3AFhkCTBMHqCRE4mvWO3tHpdPZ/ZrNvabgXvLhbiQNqwZYAmMepAk8dUXaplAHTfDN50VwpbcoMjYsEiSpVnBDKZUgjkGu0Bs/G+ssg27d7wKW2/8ATyCxIOU9a5S8fodszWuaSFgyJH49I+ld0bAbwxgBTmckjgf0p90MTIMckDiPP2NMa4yKJWN0iTnH9+tY9qifRWtwTniDGYz0k+8VafT7D4TiPI+nX1M+3HrVPIOP70+3fIEdBmDkfj6/nWvoZsvg3tkaU3B/BcENJYTDD5YwIyTjMRivX+wuyl1VlXt3FdGJ8S9COhng5yK+cRqCYk4GAOle8/8AA961+z3UV2NyQ7KSNoEsoKgGQfCZmOV9K0x5pxVESxRk7ZtdR8KWWjlYAHhgDHWI5rJazQfs98hvGqmeOV9a9LLVnNUx729gHcBtbnAER71tiyyumRkxr0M1nbVq9Z+Vl9GH4isHqbo7wlJABxnOKLds3MRPiU5jg0BbJrrxQUUc2SbkybUatnMuZPnUN2pbWidiBByYGKcnZ9wts2mSY+taWiKZUNwxFRsakuWiOQeY+o6VEaZJwmuTSppoA4aVKuUDFRjsMhyQwB8poORUlq+VGKUla0UnRZ7e0xS6ZEA5H2FDoombjPaMncAevP8AihOpSQwX9ZqXJxi/wdJsPfCoth2N87bQA3E8ZJAH5/aoNHott9ruiaym5u6uNcVSpD7gOgIwpMjz69cSnatzc+0xOGC9QBG4KRyJPtTBqmKkS5Ft+8YO2G3HBVAMEgCc/Xy8rNmeR36OzHDiqPTextc2huXk7wm2xA70L3lsvEY2gAMQI25iDnzFdkdtDVDu9Vbe86tcexdXei3ABuKFgMvO2ARjaOuKgTtpbdi8xuWSf3V9bKrI3kQckSBtzuXgnr1F/DPxKNHa3RdVyxiJZShbLIX8IJlsiQc8TULo0M7eV7jrbAKs5II4YkkmDxLHiPOMdKjbsgKd1pg2Pmbxe8jp/TNbteybHadxdUHZW8K3bK7QymBNzeYAQESWgihXxL2b3N17SoUQHaW+afBlmjAmJgedc2XlBckxMzVrVINz+KMCFPHhIkCB16z0oYyC6+4nwjLT/TOZo1e0coRBGTPmY6yPShPaFpgoeApPhAHMQDk9TmKnHNSb++iUxlzWrtJC546EBR6Hj8aO9p9v3Gt2Lt5+8gbVVlUMFBB3KyNM8iSARC1neztLL+MkAGDwc9JB4FT9pjkeEAECAIAHTH9a6ItQ0iugYyEkkQAeAWXA6DJmlUoCY54HE/3pU+TGENTdJchbYYgeIiDmc+00Jv3DMNIK4AM9Mf4oomt2ZVeevExiJ5OfyqprdNuG+fESJWIAmfv0+9Z49PolFW8okbWkHqRABPtOBIqIrnmrNosQEgYbngySMMSYgR14zS12nKMVJBIzgeYBnPTIP1rcoitASJ46xRvQ9oXtLcU2bjW4LMlwYJUkgFhMgHaMeRmODQFashmczknrH+KYz0T4b7c1OrLKb9y5fDLcRSxyQYJUkwCPCeM1632Z2BfFld9w7o3AN8wLAeFmGPCZGMV5N/wr2Xu1Z1L3Bbt2E3E7gs7iVAI/lwfqB5179o9ULiBwCAfOiHi7RLin2YjV/DV6YVcDMzyfSrXZnwvDy5AI/X9K1upvFQSBMVnF3MSu5iT68V1RyykjF44xYRudkWwe8OdowDx7jyrO9v8AasWpACyYUg+IHqKMaq7ctG3abxd4YUjMRnM9Iod8aWHfShLVk3LjMJKAeGPESRI5APvU8+HlLY3G9LRj11M2zbODu3GeJAwfMGqDVK3ZN5ENy4WYWz3cW4uboXDYPHA3E8g89BtrtBQCbhCrPhaDnykCfStsfyoPvRzyxSRZpbTE9Ki02pW4CUYMBz6e9P09wP8AKQ3nBrq5L7MqY5Vmtt8E/DIcd9eWVnwKesfxH69KXwl2TbdFaBcDkqWGdsZPsek1u9HpVtIEQbVHArkz59cYnVhxe2DO2ewLF8eJAGHDDBE+3I9K84+Ivhy5pjPz2zMMAcAfzCPCc/hXrjNnNY3/AJD7Z7qwbSHxODIIkbeonoeKyxZZRZpkxxaPOkuEAgcHmqesuyQoXdySJjEYE+Zn7VBe1bHaB4SQZH0z169DUR1viEv4TPhETJ6T5itZ51LRjHG1srOgQh8gk52tEeYng9MetXdMbYDQjTc2ookAboIRz/MfQUxNIW2h2W3JwDBAMwGwPw9aK/Drot1HvEBVY2SRAKq5O14YbQA28QeMYgY4Zxp0dMNmK1/Zty0GLGPEbbISQ/BPyxO3HJxOK9C7U7d0ep0emS8N11d6qyAKgClSoKqZI2kGPNTMTRbtX4WuX1V1t2mRo7zu8AqhchiZgMSRJUTk4MUK7Kt/s2pvaa+lkbAO7dUDMNkumQZZcmSfLMTFIoGarsm0NPY1A1FvbevbbpQf9KRLQRBIA6R1+tEe1fiGxeum0e6e2zBe+QuTG1fFAHzyFBXPHvV74d+FrbX2sOxa3clmQBU2MrAl9pPiADKpYD+LBwIf8RfDw0F1btlLbIWLKrKTt2kER0VoJG48AUpLTsGZDWaXaQVQ7YhSQ2QS2c8HB+1Z3VB3XZ0ViYjPUZjGT1961Ha/aKXLg2W+6xuKltwEySRHynxfxT9KEaeEufvpFucwQCw5hSw9p9hXnRSjPRn7A+ov7raLs8YJMz7Db7deT5YqmIMg5POIIMdBnjmrmtvqSds5EQY4meZjgUMuuUI4/mA55HlXdHZYmtieR9/81ypV0t1xuAkHMgAc12rqQE/a7d2AgEjOSpXgwPCeOKo3mLljwAokmATjr/NmfoBXO0hkSZnIYnJBOCfpB9jRL4W0Xe3QoRnCjvH2Ebgixugn3wJGYqowSHQOuWbg2sQcYGCI6j1ByTT7qMV3u0k9SZOMAefFa/8AZu/Lq+pU2Lew/vbgB2yVEC5bUl4AMEiAIlsbchq9KQwwVUyVNzwhsTycTBXHqKbQFUJ1HFWdHcKsCGK9CVwYIgitP8NdiaXUW3bvdjWbfeXS6ttAE7iygkupwBtiBMiszqtPDY6QCSIyczAJxn39KTAO6Ht59Mu3T3HAdYuAqhziSvMQQY4jjzNfR3wfens+wVM7bKgHEGFH8pIivmX4c1+28inu0O4/vLgdgJBG11ByCY4AM5yYrT/CHbVyzqrKqzfMV2K7KjqclbikncAN0Qs4USaa0M9h0vx1ZN1rVwQFUlrn8JI5CqJLdeJ4NX9L25prjsbbCLY3MSCo2nIYFgJX1FeWdpdh2xcvnvAh3My94TuKYgtsjfuJ27t0gDiQSAFq9ss3l74sMKqli6llYwhXBCeJjPnmp/pxJZ6T8a/F91rgt6NsLk3FAYGFJaWIgAR9Zrz/AFfal+6e+uXz3hMBFXarCImJEMY8h+NVewPie9po3MrWmBUoybxtPIiQeYMSOZ61rNFa0faFy9qAAi2Ah2GQrlpxDExDCRBjPTkZ7k+wM+vaeqSQyi3beQAVYMp+aRu8Q6HxEjjM0O7dhoBYR/DIhuc7oPvWj+K7ll0ZbFzeZ3FgSSDtwntn348qw+rLXCXYs1yOTBBxPTrAPNOddEqy/c1/d2BatqEaTuYidwMY4xxkevSo9Dpb9uXRJLHawjxwcSqznnn0qhoydslusy04nqIHGB96PfCXaS6XVW2Upg+NwAy7Vndt3CQSDggCnCbvY+Jr/go6/TpdKJugrtXaxZ98zBbAjaMxxit9otXca932omxbS2BBeFJPLFSokZUDyIMxivPfiXT6x9SNVpn76PFvtFg1tJyqrgDkiCD8qkxmTHx7fa9prG9Cj3MbvTgyPPO7HTjyFt+ylo9J0+qt3RKOrcfKQeeJrJf8hdj7rPejlPWMMQDmORXlydj3ktbrDy6vCi08XNuVDuAZUEnyBycRXoek196z2Wf2txqCQAGQ7mgwAGaPEy5kx0+tXCbWyZU1R5yNMySFeTMkmCf8HjrUGh0pUkzJmSI/Wes0M7N16m8ARlsSYmZxPWfrWgZB5fXr966vjwU1y+jmyNx0De0bRLjEriQSoHPQGP0a23YPYaasb7YW1cNtrbLcBZdpTaoCAjaQQDI45zWZ/ZwTifaZ/OTXpvwn2CAqXNzq3JAY4keXT2qcuLjbfsvHO6SDPwwvd6bunWLlkbHBYvJAkOCT8jDxAdJI6Vltd2favtcN027BeYvhNhCu21bR3YdmiCpExPmDWr7T0t5St21tuuuCDCM9s8oWHhY9VkKARzBNeefGqDU3LqDwMwV7SXrZQl9u11VmAztRT4SZknIrmSs6GzRfCOse3YS2/dsoL2w9s8MHO0HcZIfpH8w86C9t9uJqLV0Ftm3A7w7dxkSIHiwM/bzrI9pdjnQurkeDbb3XAPErurjMmIhWgjjHE1ktX2kGub5JPrj8s+fPnWc5uPikS9hfUuxSUcKASCBEeW2fLE5qn2l4gzAHGMzPuM45/EVT0elvXpKBjn5QsiTyfacTVm7o7qrtY7pEkCeYGDIHAjpXH/Jx3fQmgLfQgmT/AFOev5VF2jJcH5pHPExiZ+lEbxKj0acj0IwZ+lU9Rb3e4GADgAf5rojL2NFIXG/milThqB/KPtSrfkyqGvcLGSZPmfTFW+z+1Wtd8EO3vl2EjEKSGIxnMDr060PJrhNABbR6qZRiMggDapUGFAYzAnwDxcim7yxA3wFwgkwCWyQG4nk8A9aH2QSZGfTNS3T80jPH1BpOwCouC2htl1UsAT85wRIbwzBwJA5mIxQ5WJlTJyJPMdT+X1ioCwIAAAx9z5+8Y+lPWIxmQZHrn1+1MC46Q6Mh3FYMwckHB5nOK2vwPpdJcYvqrncvAKkyQpDGW+UhfER1xPWc53sTT/vZHikEHas5jdEc+ROOnFekf8edj2jdvd+QysndqjeEyTu3bYlZCyD7jFZqVyoVmV/5F+KVv3NlrbsSArbSpaFUFvEcKdo8Pp61ntF2qwQp85Zg4wJkYMMcjA6dQK1X/JHwzb0bqLe2HDFSx8TDwCJ/iZTH0gnqThb4UrOQwgHCiD44wvoFzHnTcU+xmp1vZ9kqr9+gLqpCTmSpmRtwcTmInmSKYulQtbgoC77QgbAGFlmJjxTM9J6Vm7ZIYE+KfmkECB0PlMdKMdnMiXUe4y27ZuDdtLMwG4ZA5YCOQZyKmq6EEPiTTNprr92QynClfQngmC3yxJGQfrWeOuucDBPr1BwSJieRnzo/8ddrWL14La3t3e9e9LZuDcWU7YEAAkY/CMBOztLvKK4O1iwD5ztAERI3QTxz/R8bYFtGe5Ze4xU7CogAAKGzBIiAT9OfrG+lBVQLZW4wlACQDMQMnrJ8WcADim6zs1NOzeIkbBEkSQwJBlCeYGPofV1qxbLLtYvG0wM7R/2TzyBBHnxABKS2AU+B3e3qRbYblJKugeAV6jcvBJAHr0nFF+2ewbuiIZmJtC4cOxlQdwAmJkgMSQIPh8jFjsDtB9NauahLE7Zt27hxByjBgY3kyGJGRMedZ9+3NTf0t1LhFxWdXLljuDKHMcyQQTJMe/Q1aGanU9qdneO7dDvucNaS3NookkyzAyeknkwDiYoh/wCrUTTpbFpu6K7R3vzuOZUH5guJ6CRmvNdFqQO7t3x+6D7vAJfIAwevTE9a2vwl2UlztAgz3di3hWUbSzTIiIEMxMROM5mnjbJYI0vwwHvB4ItggqsQzZmCeg/vRnVdnNbMHHvzFeg3rQ8qwPx3r1DRJDKDknDY4wfzrp/rHBC0jCUORn+2O12skKkTIkRJP9hW7t/8pWbemsdwouOQBdQkgoYE9PFyc8Y5rx79re6yzLbSD6xIxPSu92Ll0k/LEwvJ8h/SuN5pu3J/ptGKj0fT2n7XW4gdSCrCQQZwfUUH7b1Nu6ht3FDqeQwBGM9a8X7J7dvWNOUt3nSWj+baAZhQRgedGuz/AI1gP3wZiTMg+wiOn0861x54XsUrNXrvhhL6C2Lt9bZ/h7zvFBGRHeSV/igAwKwN34Fu2bvitm/aD7SqMquRMAeIiGMqfrWq03xvpz4WL2xiDMQZwZBxxPl+VDPjHQay45ub3NqNyFcgAQFlVjJknjABieKqXCW1sE37AV7Vpp1U2DfVXg+MFHgGTtOVKGMxg0P7Q7cS4TBMxyAAJxg9f9VJ2voztRnuiYAZf4tokKSJJgyeT/WgtuJhVR+QAwInnOCIOOvEiaxlC9MdJljU6Rt6q0jcJPtz060H1CgHBweKIWr+0krJgQPEcEEGVODVNiD09qlKmUilt9aVSEnyP412tCiMiuBf1+utOH2NcdfWaYjtpyDI56Vxppoo78N/D93WXQtpQ5DDes7fDI3HcYUQJ5YekmgAXZ0zECOp2gSMnGOcDIycfY1Zez3TCc+H0MMyYBE9CefTrWi+LuwrOjud0juXGd8eAg/LsEyfeSPfms/feSIAAPAUxwCPFjJ6/wD29aVgG+w7Y2i65KqxONwE7QeCwyPPOZA5q3qe0O5u7oBIZX3BokkAshj5uImZEjywLS7fsW17y2+2223+JQA/i2SOA0bsSDzFPudri+qWTaIUcC2RJMR4oHi4AyZEmpr6FRqfisLqbFpzuskD9290se8Rm8Q2xhkad23mQfKsOL6I8QWWfF5N6iTiR1/1UOovMVjxQMDdPX06GD9Zp/ZnZxvMUSWcIzBVG4sVEkAc8CBVduwSIXcliZJk8gn+lErGnYLcDBmUSJBg7hDKxkZE5I9Kr2bYUtbuNsgGRtZpZTIBWRHETPSYqfRduvat3QAGW4IgCNpyAd0HEFhH4ilQwRdvNMzBIIPTB5q5p9UwACBgUMgjmSesfb7Uxru6FIBMRgRPl7cD7021cuAd5ErJHmAYA46cilYFq/YYJOSCgYkfaZ8s/cgU/U6AL3bI52EDcxIEMPmGDjHE+Rq5Y1VltOiXEYG2Li7xO1jcIuAkdI2lcehq72j2/pro8FvuWAREHiurCAqGM7YYTOQeM02tCI7evvXVWxuAtfKAi7AdhxdaW+d5yY/lEdKg1NlrVhrbN/1Arqv8zcCD/LteRPkRFR2O2L+n8MiASYQKpztkTtnp04k1X02nuarU2wWO+7cglpPiZpYzgGJBInqKVbAk7L0jsXNs7XsgPB53KR4TMD5o+ojrj1r4L1lxrkvtPfWwzGQW3CZgqSCJJweJ61iPhrscae/u1jPtMq1m2CzMoACM+xvCh6E4P4H0b4S0ew3Isi3bEC2SdzHmW3TkEHyH1rSC2JhbtBSUeOdpiPbpXjF60/eXA8sqljD8iesHn2mvatTdA5MT+fl714/8Y9o95f8AEBAJhgpBA45EEkYOZ4rP5fSSZMTP2iygsqHyJPEdD5z0p3ZjWlYnd4ojnBk8LI8gRUnabfuQBAmM4O7/AEIz60KtaRgQzkgfjjPH3Fc6XKLssL2bA7t2DAA5MZMTwOOlCdZdGQCYk84nyPnUel1Oy4G6SJHpPp+sVe7YCAbhBzz5znI6f7pxTjKn7F7B2pvFgowBGPOtl2j8eL+zLpUQ7RbUd4CN07cyMhTu5An3rDupgE8Eef6iokXcYGK6YvitDqwhorr3HAUFj0wTHSY5xNP1i92rWiFJ3A7hk4HAPVeDHnJqtplZDKOynglSR9MHNIkgZk5zStAQrcNXtJoxcIQTvKttHmw6VV1WoUjCjP4fbFQoYyDBxniPrSX2BO1tl8JMEYIniOmMVymrqXAwcf8AjP1mKVUOioTSJqOK7TA7FWtNrbifK7LkEkE8jg+4qpSmgAtq9YLqy5O6CJGSfKf5VGags940CegUTiRIwP5sxx0FV9KssPevaPgn4Ltvp1vahSMh0BCgwDuk4wCZHqI4oS9ITdHmZ74L3UMy23Fy4oWYIESSBu2wQIMZPnULqN3hbawQt4gQeCdsevmcz7Vqtf8AEGlH7uzbAJO5bqoEBhcLskBgTIk+vmIgs6Kxb0lzUOVL7yLVsmR4oDE2+FaJiRA255FPiFgXtJ9RZAS4m1XCuIAzzkHplmHT8MUrOuIlv4wDtjBBIyQfMminanbt3UqiXRaPdkKDB3LLGSZJmSZPPDYFV+29AtoqAjDdbR1YEbWkAsZkyJkYIyDik0AMsS1wHxN5leR/3Y8q6+jM7R1PPQ9QQYjj1rugV7V5CF8U4BMbpwPpmitxIczcBQttbd80DxyNwgyZ2+UAE5mlQwGwZH6SD04Pp/SKuXdTBBgSSWYAgqQwxIOQcnBE07Q6RGDd44ACkgFoMy0DPntP3HtUDL3a8KwJA5nMGREY6Z9DzSAZd1NzwgliowozAAmI8gAftVgW1Usdx3IwgKZhSBneDAgkCePyNa+HCqzTEbl/7YMAEEeET06yPOp+ztM90XWS2WIVZiYUSJY+8c8CmBNdIcuBtRba+EnrBGAYGTkgEenPNfsu+VJZXZWAgEHiZnjjFOF4bWDgcdAq5EAHHPB/OohcXbhYAPM4z59Z/tSA0Wi0t1Cr22mUDHbcBYr5sOvJwfPrIr2/sTT93p7aSDC9DIyZx5DPAwK+ftPqFUGGhuFPB5yWIg8e9eyfDfa1oaZLPfAFEALlgVDHMLnMTj2FVieyJAv447TvK42Mvd9ACJ3KfPoayOv1632IS3tc5MSeRyBHhnHU1e+J+0V3hrb94sDxMAQTGWiJmZOfMUGv6e9pfGnzOJ2tlirDhln6+tczXNuwBPblxpEHwgQOk8cfhVBRc27jwJEnImPl+xmrupuH/pvlgcmeM5HlXe0dY3dhC0oYYKAAMjM+sfaqguK4jB+nstcJAAJUfX/dWUuRaKqNzTnGR09ZGY/vVRrYnwtGJjkzBO31NT6HUQGBwWGJ4baetXJDHajSFUURnk9Ixx+Z+oqo7AHiPTn86t9q6oPhcdT6yB+XvQy45OCZ9aIXWwRZvX98dMfqOalu6cqokfMJHqMyfy+1VVYAA9Zke3+6ta3WFxLEycmZOccdAIj8a0SjQiqwGffBrhUnPQVJp7LTBHr/AKrt54BTpM+VJdjIGcTzHpSrTaX4bOxd1pyYydyQfUSePL0pVVAZQ0ylSpFDqXUUqVMAjpBh/avavhDUOQqlm2i0IEmB8vA6UqVOPZMjAWWIRmBhg8BusbWxPMU3s1A1nTFgGPfESROD3cjPQzSpU0IyNlzubJ4J58sitRqLY7myYEuSGMfMO5BhvPOc9aVKkugYL01w/tFoSYAAGeAUckDyEkmqOsPhT/4lpUqhjH6Qfu3PWowfDHTP5UqVTLsAn2lm9qAcjxfgoj7UP7FvsofazLPhMEjwlLkrjoYGPQUqVWMpLxVjQDDe396VKpfQCt8D9daJdhmdRZByO8Tn3FcpVKEw/wBhj/3Cjp35H03RFHfiO+3eXjuaQBBk4z08qVKs/Uv9JMPqM98Tkg4n1BoLOW+tKlWi9FIj05/p+YpT4v15UqVWUg1pUGxsD5R+VB7Q5/XWlSqI9shE90YP/itWrYlEnOT+S1ylVPoZX1Ryx6iIPlzVa30pUqIjQ+3daOT96VKlWwH/2Q=="/>
          <p:cNvSpPr>
            <a:spLocks noChangeAspect="1" noChangeArrowheads="1"/>
          </p:cNvSpPr>
          <p:nvPr/>
        </p:nvSpPr>
        <p:spPr bwMode="auto">
          <a:xfrm>
            <a:off x="2136775" y="3127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2F2B20"/>
              </a:solidFill>
            </a:endParaRPr>
          </a:p>
        </p:txBody>
      </p:sp>
      <p:sp>
        <p:nvSpPr>
          <p:cNvPr id="11" name="Content Placeholder 8"/>
          <p:cNvSpPr>
            <a:spLocks noGrp="1"/>
          </p:cNvSpPr>
          <p:nvPr>
            <p:ph idx="1"/>
          </p:nvPr>
        </p:nvSpPr>
        <p:spPr>
          <a:xfrm>
            <a:off x="1981200" y="1143000"/>
            <a:ext cx="8229600" cy="5181600"/>
          </a:xfrm>
        </p:spPr>
        <p:txBody>
          <a:bodyPr/>
          <a:lstStyle/>
          <a:p>
            <a:pPr algn="ctr"/>
            <a:r>
              <a:rPr lang="en-US" dirty="0"/>
              <a:t>Instead: think about risk management!</a:t>
            </a:r>
          </a:p>
        </p:txBody>
      </p:sp>
      <p:pic>
        <p:nvPicPr>
          <p:cNvPr id="1026" name="Picture 2" descr="Hurricane Florence is projected to make landfall in the Carolinas Late Thursday or early Friday, according to projections by NOAA on Monday. Map and data courtesy of NOAA.">
            <a:extLst>
              <a:ext uri="{FF2B5EF4-FFF2-40B4-BE49-F238E27FC236}">
                <a16:creationId xmlns:a16="http://schemas.microsoft.com/office/drawing/2014/main" id="{9A48D747-10AA-48DF-9365-C6B58A3BE9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72352" y="1873559"/>
            <a:ext cx="6046610" cy="495285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www.engineering.com/Portals/0/BlogFiles/Digital%20Marketing/crystal%20ball.jpg">
            <a:extLst>
              <a:ext uri="{FF2B5EF4-FFF2-40B4-BE49-F238E27FC236}">
                <a16:creationId xmlns:a16="http://schemas.microsoft.com/office/drawing/2014/main" id="{02E617D0-E86C-4631-AB98-4E54F17F0C5E}"/>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381000" y="1900314"/>
            <a:ext cx="5500914" cy="47316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83428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Know Your Priorities</a:t>
            </a:r>
            <a:endParaRPr lang="en-US" sz="5400" dirty="0"/>
          </a:p>
        </p:txBody>
      </p:sp>
      <p:sp>
        <p:nvSpPr>
          <p:cNvPr id="3" name="AutoShape 2" descr="data:image/jpeg;base64,/9j/4AAQSkZJRgABAQAAAQABAAD/2wBDAAkGBwgHBgkIBwgKCgkLDRYPDQwMDRsUFRAWIB0iIiAdHx8kKDQsJCYxJx8fLT0tMTU3Ojo6Iys/RD84QzQ5Ojf/2wBDAQoKCg0MDRoPDxo3JR8lNzc3Nzc3Nzc3Nzc3Nzc3Nzc3Nzc3Nzc3Nzc3Nzc3Nzc3Nzc3Nzc3Nzc3Nzc3Nzc3Nzf/wAARCADCAQMDASIAAhEBAxEB/8QAHAABAAIDAQEBAAAAAAAAAAAAAAYHAwQFAQII/8QAORAAAQMDAwIEBAQDCAMAAAAAAQACAwQFEQYSITFBE1FhgQcicZEUMlKhFUKxFiRigrLB0eFyksL/xAAZAQEAAwEBAAAAAAAAAAAAAAAAAgMEAQX/xAAsEQEAAgIABQMCBQUAAAAAAAAAAQIDEQQSITFRBRNBMnEUgZHw8SIzYaHR/9oADAMBAAIRAxEAPwC8UREBERB4vURAREQEREBERAREQEREBERAREQEREBERAREQEREBERAREQEREBERAREQEREBERAREQEREBERAREQeOc1jS5xAAGSSeijtZrWy00hY2Z85HeFmR9zgH2UV+ImopJKyS2U7y2nhwJcfzv64+g498qvpqlx6HCx5OItzctHv8ABekVvjjJnnv2iF6WvVFnucrYaera2Zxw2KUbHO+mevsu0vzW6oeRhxyM9CrD+HuuJTUxWi8zGRkhDKapefmDuzHHvnsfZTxZ5mdWV8Z6VGOs3wzvXeJ7rGuFyorbG2SuqY4GuOG7zyfoO6w2++Wu5SGOhroJpAMmMO+bHng8qH/FyknFJRXKIkxQuMUo8t+NrvuMf5gqyjq5opGTRSOjljduZI04LXDoQuZM1qX1rocJ6Zi4jh/c55i3X7Q/RyLkaTu/8dsFJcCAJHtLZQOge07Xe2QfZddaYncbeNek0tNbd4ERF1EREQEREBERAREQEREBERAREQEREBERAREQEREBCiIKZ1vp68QXysnioKmppppTLHLBGZOHc4IAJBByo6yx32cEw2O5Owf5qZzP9QC/RCKj8PXe3rV9YzVpFdR0fmm40Nytxb/E7bV0jXHDXzRFrSfLd0z6ZWAHLchxB67gcEHzC/Stwoqe40U9FWRNlp5mFj2HuCvzneLfJZ7nV22Y7n00pZu/U3q0+7SD7qrJj5ezdwPGzxEzFu8Lut08WqdBMkrtrhV0bmTkdA8AtcR5YcCfZUKyZ3gsLjyWgkKeUF//AIZ8LWUUcmKmtlnjbjqyPed7v3IHqfRV8yOor66KkoozJUTvEcTB3J6e3cnyyu3nn1CPCUnh4yW7RMzr7R8/vwu34PbzpDe78r6uUs+mQD+4KnC5GnaGksFroLJHNH4sUOQ3cA6Q9Xvx15cc+66601jUaeFnvz5LX8zsREUlQiIgIiICIiAiIgIiICIiAiIgIiICIiAiIgLj/wBo6H8VU02ZHS08hje1jNx3YBxgc9CD9CuwolpaoM2pdQioibHOyRhB24+Tlv8A8D9lXebbiIRtM7iHb/jMWNzqSva3zNK/j9lr1Op7dFNDBC+SqnlPEUDcua3ONxBxwD17rk611tbdO0ThLOfEkaQ0x5JHrwCQPVQfS+oHMjhnZbjSkvcRGZXvdO087nl4zuznk9fVctaa9d7S6x3W6a5vhhwY4OP8rscLXfXzfysao9T3+nkcW1QNO7GRuILT7hZY9QWxxG2pDm/qaxxH3wue5E/Lu6uyLnMOHMaSq8+IWnau7V8t2pdjnmJjDA1h3O255z7/ALKcR1VPVRiSlkZK3H8pytW21jbiJwKeWB8EhjfHKBnPmME8HzSdWjuvwZrYrc9FC1bqiDZSPgnZKTtEb43BxJPQDqeT27n1Vl6XstJoG3/xy/7X3uojIpqQOBMTT1H16bndB0HrKLjaIyRW04jhrIcuhqDG1xjdjG4B3GceapW/3KrddKhlZPJPO1+x0shJc/y/rwBx5KvU0+mHqY8teK/uW1EfHzP/ACP9plpW71d2+I1tnnkdJLJJI6QjoG+E/gDs0cD/ALV1KtPhLpGrtpkvl3jdFUTx+HTwPGHRsOCXOHYnA46gD1wLLVuGnLXqw+oZ65s269ojQiIrWEREQEREBERAREQEREBERAREQEREBERAREQFEr5bfxl4dXUs9RE7wWwkxSbQcEnOO55x7BSxwyCPRcV7gWOia4sdyC4Yy378KF4iekuxET3U38SbpT2Ksa2OaOqu5YA6WWKNzoGdRk4yT3A9/rytJa3rbjcBbKo5Lmk0tQB84e0Z+btg4PGPRbuvNFWmtuZbYa+umvMztxp6iJ721JPJLJCAOnPUjjjGFHdP6WvVg1daheKB9OJRI6N2Q4OxG7PQnnpwVmzUp7VrT1mImf4a8VbVvTUajf6rhttCNQzwVksngNja1+xjAdx9c+S2NY6ioNGUMc1RLJNPPu8CORx+bGM52g4HI7d11o7Q+jpoH0TzFJHGGuwMg8dx3XK1JpmPVdPDDdBTPMLsxytLmPZnqOhGDgZHoFOs2rGphmnUWnw09K6jGprG67vp20VVFM6PczO12ACMkgZBB7hbtiIbqi41MskY/GxR+CwO5JaDuHXnoDny+iyRWGisNqcxjy4RncxhPyg+eO54HpxwAsV7nFRaKW80g3yUEgnwMZLOj2/+pP2UJrPNz9v8IWtakTaOyUkdcgEdwtW0aYsdLXyXKKgifXuduM8vzvaeny5/Lx5LJBIyaNssZBZI0Oa5p6g9Ct63lziSB8vQjyK0VT3Oukt5ERWICIiAiIgIiICIiAiIgIiICIiAiIgIiICIiAiIgKKX6rpqSGplli8VvOIyeHk9AfRSWplMbAG/mdwFC79A+vp6mWny6Ckdtfx+ZxHJ+gBH39FGUqslhdLc6O117DC18U0gqGBmBjDgNoHQjLfbK+9TMip4aOtqo3yMo6gy/KMkAhw+3OFwdAVslJXVFHKHfh5jujdg4Dx1HuP6KTanulPbrdJNMQ4YwGddxPZU+3SImIjus57bifD6tGpKK6sP4cuDh1a4YIW9NFHN+Ulrj3Cp61XYUcgc0lmPJT+z6ihqYG7njd9lJzXh2Ra43HMzzJjoCtGoijoXlkcY/CyDY+Ptz14WV15a14wMZB6rUrLpG5hLgCCOnUduq4dflh0rUiCkntsrsuoZTGHE9Yzywn/KceymFrwYnOHcqsqeZ0eoKV7XDFSRTP543Z+Q/wBR7q0rfCIacADGcH9lKka6KKdI5fH7hsoiK1IREQEREBERAREQEREBERAREQEREBERAREQEREHC1XcGW6lilldtY5xbnBPOP8AoqGWbULXXqqgo43OgnpHNkc/8viZAYSM9MF/qfRTXWNEK6xTMGN7CHs4zk5xj7EqJ2empqGlbG6kG4cveDguPmef9li4jNbHbUIWm29fDx9wbYfw0D2QSxyPawSMyHNcT1OQtPV0Mlyj8Nj2h2ct3HAOO2V7qGpidCTBTNBYQ7c87jwoZNrBkYLXU8zpW8bXEBufV2c49lzhsnNE7nZXLFdxaXPY1+8sc0gg4IPUFdi3l0ThgnGOmeqj0FXJNOckyTyOLnADlzjycBdKCpcHtZtLn5DQ0t5z5YWiYaYtGkrbXOcM55ccfRaVfWSTyBjXfNnGW+S0I3VUkIlZE7aXFgcAeT5BWJp/RTqalqzUO/vMsYjY54yG5ALiP9OfQ+a7FXLWcKC1+FaaaeUFkproGxk98uDhhWuuNdrCyvbQMjlEEdJK2TaGZ3BuMDrx0XZXaxMWnbPG+eZkREViYiIgIiICIiAiIgIiICIiAiIgIiICIiAiIgIiIODq1znUkFPG8Bz5N2CcFwHb7kKNVNZWQR4kzx+sH/cFdbWQEtbTRiQMeyMuAJwDk+fTt3UaqXXCFg8J0uz/AA5x+2QvK4iZnLOt/kqtPVoV9wmkY9jn5Y4Yc1pABHkRwsHwv09TV2sKqvqGlzLfG18UbuR4jyQHeuA13uQeyVUtyeDgS+vB/wCF0dD3qDT892mvM+wSxRGJnVzy0uG0DzO8fv5FS4bpfrM/n/KuI5rwsyot1LPFNH4QjMzS18kQ2v5GD8w5XJt2l9N26T+6U0LZ9pbvMhdIMjBIJOQevIULrb5cr+9r5K2OCmc4tZQ01bDG53lvLnAnpjA4XGo20cteylrrZVW9xf4QfOXZY7tnGeOnPTBz0Wu2fXar0q4PNlwx2mgjbC1lLEGwY8Fu3iPHTA7LdUH0/Pc7Fd4rVcXPfSTHbG6Qlxa49MOz07YU4VmO8Xjam9JpOhERWICIiAiIgIiICIiAiIgIiICIiAiIgIiICIiAiIgIiIIXrWNrrpTneGuMOBk4BwT39+/CitXFVMOWsf8AUNz+4Ua+JGoambXlTVUFS+L8EBSROa7LTt/PkHg/MXD/AChcl+rrlJkT0VDI/P5mNcz/AHK87Lh5rzaC/D2nrCVytqH8PcQO+75f6lc+6y0lBQSyTuEj3NLWN/WT2Hn/AECi9RqO5zHEbaamBGMsYXOafqTj9lzGumlmdNWyuml6bi7Ofp5Bcpw873LlOGmZ/qWLo2x2nVNoBoZzFeaVn95ppMZJ/UzsWH9uh9dusdMbRVUtaQ2qoQA3A5LOeg8hg/TOFXVvq6m218Ffb5nQVUDt0Ug6g9wfMEcEdwrgsL6DX9bS3AxNikjhMdypmkZa/IIPqx+Dg+hHUFXXx83Zvi81+rsncFHHcbXb3VzN0rGRyhwJBa8AHP3XTXgAAwBgBerXERDFM7ERF1wREQEREBERAREQEREBERAREQEREBERAREQEREBc3UdyNnsNfcWsD3U0DpGtJwCQOMnsMrpLxzWvaWvAc0jBBGQQkux3fk+qMkjnvmcZHuJc95H5ieSfcrQlqvwu0uy5vp1CuH4t6bstvpaV9otUNPWSvcT+GBYCMYA2j5eSR27LsU/wb0t4cTq1tbNKGDxAaohpdjnpjuqK13Mx4a731WLeVEMkZPhzHZa7nKzAYHCuDWvwqojb6IaOpqamqKd7hLHJKR4zHc5LzklwI4z2J9FyrL8Jq2R4de7lS0kQPLKQmWQj/ycAG/Zy7NZ+EK5K66q5DcEY574Ay72CvP4UaOfYaWS7VszH1ldG0BkL9zI4+o5HDnHqT0HQdydmfQ+mG2V9tpKYU7ydzasHdNvHQlx5cP8PTHktLTF3n05V/we6ACLPyluS0Z/nb/hPfyPuoWt7Vom3bz4T171Jik9Y+PMLERYfxUWM7uEFTGe60sbMixCdh6FZAQeiD1ERAREQEREBERAREQEREBERAREQEREBERAREQeF2OyimoZtUmoe20xxCH+Ul4aenfIPdSxeYChekXjUz+idL8k71v7qnr7TqG6VrHVVLNNCG4ndO5oJ4PDPPnnsFLLXU6gmhaKmAxFvy5kILnAdzg45UswPJNo8lDFgrjncTKzLntkjUxHRwzBWPHz9VjfQ1PYFSHC8wFcoRaSmq2DIjcVHNRtrZPAMsXhMjcT4pZnaSOPb/pWZgeS8MbD1aFDJSL0ms/KeO847xaPhVtnvl1pY2xOhk8Nudv4ineW49HDHHkCpjpq9G7bmzUEsG1ocHuiexrs9huH/KkHhR/oH2XoY0dAFXjwzSd8068LMmaMkdaxvyBjR0AX1jCIr1AiIgIiICIiAiIgIiICIiAiIgIiICIiAiIgIiICIiAiIgIiICIiAiIgIiICIiAiIgIvCQOpAXm9n6h90H0i+d7P1D7pvZ+ofdB9Ivnez9Q+6b2fqH3QfSL53s/UPuiD6REQEREBERAREQEREBERAREQEREBERAREQEREBERAREQYano1YMoiBk+aZPmiIGT5plEQEREH//Z"/>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2F2B20"/>
              </a:solidFill>
              <a:effectLst/>
              <a:uLnTx/>
              <a:uFillTx/>
              <a:latin typeface="Arial" charset="0"/>
              <a:ea typeface="ＭＳ Ｐゴシック" pitchFamily="34" charset="-128"/>
              <a:cs typeface="+mn-cs"/>
            </a:endParaRPr>
          </a:p>
        </p:txBody>
      </p:sp>
      <p:sp>
        <p:nvSpPr>
          <p:cNvPr id="4" name="AutoShape 8" descr="data:image/jpeg;base64,/9j/4AAQSkZJRgABAQAAAQABAAD/2wCEAAkGBhQSEBUUEhQUFBUUFRQUFBQUFRQUFBQQFBQVFBQQFBQYHCYeFxkjGRQUHy8gIycpLCwsFR4xNTAqNSYrLSkBCQoKDgwOFw8PFywdHBwpKSksLCkpLC8sLCkpKSwpLCwsLCksLiwpKSksKSkpKSwsLiwqKSksKSkpLCksKSksKf/AABEIALcBEwMBIgACEQEDEQH/xAAcAAABBQEBAQAAAAAAAAAAAAACAAEDBAUGBwj/xABFEAABAwIEAwUEBggFAgcAAAABAAIDBBEFEiExBkFREyJhcYEHkaHwFDJCk7HRFRZSVGLB0uEjU4KS8UNyCCQlNIOy0//EABoBAAMBAQEBAAAAAAAAAAAAAAABAwIEBQb/xAAoEQACAgEDAwMEAwAAAAAAAAAAAQIRAxIhMQRRYRNBsRQiceEygcH/2gAMAwEAAhEDEQA/APEUkRTIEMknAU8NPdAyuktT6E2yqzxAbIAqpIi1EI0AAE4UmSyJqAJYZrK1DXWWe9qZr0AdLQ4nbmurwbGgNXLzeGaxWzQYh1QB6X+tLLLNxLiru90G65N9Z0VOprOZSGWJMbkzk5irUPFThy+K5mWpuUbZkxHWwY46S/JTQzka3XMUtflK1Bi7bJAdZSVhyjVSy1ZI3uuTp8fA3U5x2/1UhkuJyk8lz9QDc6q9PWmxJWRJISgCtVO8VSVqdV7IEA4ILKV5SaxIBQlG9IRIiixkKhlKncLKBy1YgEk9krIAZJFlSQAyeySIBMQmhW6W19VXAUseiANeOO42Uc2Fk7e5WMPfor0RubhMZhHByN1epcDBF9fJaTWZnAK7G22yAOXrsLy8lQ7Ky6vEIjl1XN1RtdAFN50Kha1E43RsakIKJqkcbIciTgUhkgrHBRPnJ3TZU4jSsQIKIPV2DCxYOkcGtOoA7zj6bD19yuQmBv1Y856yOzW/0tGX0sV04+nnPfhE5TSMdpJOlyeg1PuVhtBMdopD/od+S3hihAsLNHRoDR/tbYe9CMWcTYF3le5PiV1roopfdIn6r9kc9NG9n12ub/3NLfxCsU2JWXW0GISE2c8NB3zd5vu5qbFuG4HNzvYGhwJ+kU4JbGRreWIaFviAD49efJ08V/GVlIzb5RyEldm52UElV0KPFsFfTyFj7HQOa9pux7Hate09D7xqqQjXG9tio7pChLiU5CcNSAZgU7GqIKRrlljJMqEsT502dIZG5iifGrKByExFMtRNYjc1EwLdgCI0lOGpJWBTUiCyIKhkdG0oErpAX6Wrt5K9HXDksRrlM2ROxG9BXa6K/DiIA1XLRydFMJCeaLGbNfXBw0KxKgXOidyliYsORtKyh9FRdlZaJjUD2LOobjRWJQko3tUZWrJispGKG608Ewh9Q8hujW2L3nZjT+JPIc0U26QWV69zntu0HTfnqed1QZVlosF6QyOKKPsmDQalx+s5x0LnHkeg5bWWPiNLC495gPlp6leksUoxvVuSclfGxxzq555rSwmaSxyhp63Pr0WbW0xY8g7bjyU2FVWV48Vza5XTZul7EtZXzNfr3TytY6eBK0qTjKSNj2kZw8FtzoDuLkfkuihw9r2gvYHaA269LfgsnGKFzgGRwODf27Zr+AAuR/ZZbaNJWZ/D2JWZK2UCRmRoa1+oFi62W/1d3ajqq0lRGdchb4Ndp5i4NgrTcM7jwCC+M6tBBzM5lo3uNyOhJ5Fa/AEMZrGulaHCMZgD9XPcBrnCxva5NuZsueWRJW0V9N3RkQ4BK9mdlPVFticwhe9mUWucwAFtR71Rmpy219jex8tCCNwfNfSNPxgwvytzE33JsLAX0Fifkrzr214PEJIKmNuV0+dstho57MpbIf4iHWPWwPVRjmUnVDlicVZ5dZRkqZwUKsiTHCLKnapQ1KxEYcmcVIY0DggZC5OwpPUYK0BaDklGHJJUMgSRZUsq2ZBTgpWT2QAQKa6QCSACa9SByiClassEGyRWGTqqUOeyxyUTo0e2QOeqQnRiVLSGqyVyjcxO1y6zCOGAwCSoFydWxHYdDJ1P8Pv6KuPHKbpE5SSMHC+H5JtfqM5yO203yj7R8vUhdlEGQRdnDoBqSfrPedM7iOfLwCOqqR8NLC3dG1ug/JZU9WBcbn8F6UMUcf5I6myOonP8vAf3VR7r808lT6Ks+YH5+CcpAiHEqDtIzbduo8eoWZgFIJKhjDzO3UjW34rdif4+igqsNIf2sWj297T7RGvvXLPd2UR6BBh5DLWLQNBfKPiNSsvGK6Km1eSS7ZrdyOd7nQbLe4ZxhtVAHuIGQHtL6ZXNuT6aXXkuNYoZ53yHZxOUdGDRrfdb4qMmbL1XWRTOLnGRh5Wa134EHqocNrzDMHh2doOocMpc3z1I6+izGlSAqb3VME6do9Fw/i2mbZ7nPB2LQwlw00cLaadb8lj8ccVfTZIwGlscLS1mb6zi+zjI4A2FwG2A5eenKtcpAVzxxRi7RWWRyVMjeFA4Kw8qs8q6RNhMKsxqkCrET0pISLJChlapA5BIVhGio8KMBTuCBsaqZHCZSZEkrEDlSyqURp+zRYFctQ2VgsRR0900BXslZW5KayrOamIEIwgTgpMYZQ2RApLJojITXRkLoOG+H2utNUFrYWnutecvbOB+qP4AfrH08qQi5OkZbo0OE8FEbRUSjvEZoWnkOUxHX9n39Fdq67XxPwHMq1iVU4tv1FxyAvsB0AHzppzcs1r+pJ9F60IKEaRyuVu2W62u3934LHkqT70pp1Vc5ZY0S9ona9QXRApUOyy0lamFPGtxta38llNfYFW8MN3i5sBrvbXkFPJH7TUJbnR1tK6Gknlh2kjcyZo5ZhlEzfeQfMHkvO8q9dxBn/pdQSLf4J0/7nNA/ELygsXA3Z0PYiASupCFE5IyNnRCZQuKC6KGWHTIC5R3RNKYBWRNcmzJgUNATtek4lHE8DRWg4W2S0gUQpWtTyRi+iTFloB8qSNJZANsKLsFdZEpOyQ2TRluiRMFlaljUFkJmgHM0VSUK65t1BK1bsCiQkCpzGm7NFjsiRAojGtjhjh81M1iD2bBnkINiWj/AKYeRZrnbXO2psSADqMXJ0uWZlJRVs1eCOFIp7z1cgjp4yO79uUgjNoDcRi+p3J7o1uR7Fi36HqqMNc6AM7pa2Mxslbk0DMrbuGlxltsdLKSL2fU1o3VLGns4BHHTNJMEBN8zm31e/UDM7W7b72t5rjWAxRktpH5Q1pEQAbJLUOcQ58s0mmWPQNaBYANv9rXuxYoulG/LRy5MjitUnV8Iv8ADGAduyoNNK6ojjD2AVcXZ/8AmQ3uMa4m7RqL3vpbRq4HFpHxySRytaJY3FsjQ5psRuG5dLeWi6N/tIqaRvZNbTlltBDmDGP+1v8AW13tott/tIopKcmXNnkjdHI1kf8AiZXNyubntbmedlttwfA4PUrZ5m+qYSNHNb+0ddehA2CB3VveHpt5ruKfCcJFM68ts7SGSSSdpI240LY2AC46ZfVZ7eF8NcwiOtkzOsQXBoFvtf4emvm7TxQ8q7GlHyc43LmAsdRfVwb/ALhuAhbINRdtwep1vsA08lPj+ExxPAhqGTNFrWHeB5h1hl9x9FVa39rXyCfqIWh9yYR2Nja41uDz6nRdFw1RBxzuF7EBrf4uu/QfDRZGH4c5x0vruTttb1XofDmDAN1uQN/E+Hw+QpZsiUaspig3KwON6gR4bl+1O+Nlv4WHtD/9G/7l5Y9db7Q8Z7WpETTdlOCzTYyk3kPoQG/6FyD3LgR0S5AconFEXI447piKxam7Na1NQ3NlpDBBbX4JgcvkSstmswrLqFShp+9qEAV2QFStonHYLfoMLLtbXutym4bcdbWToDihSlu4UjTyK7Sp4asNVzNbQ5XEIApFiicVJLdqgz3N0mILMkhBSUxm9GFPlCosmUn0hTYkh5wqL1YklVVzlpIbGJQlie6QcmIbsk/YKVimYErFRXp6B0jsrRrqfIDUk+C7jDOF6yopM1M10dPEwuDAbGplGri11ryuPUWboGgmy7zhD2SRxNhmqXOMgtI+EWDM+7WSH7QbppsTfcWXWYzXtjYSXAADTWwAC7sU1BbcslKGp78Hz5i3EeIFrY62arjheHaShzHShoF27Bzh3hvpquXqZ25v8EOjbYCwc65HVy2+KsVlrqp0kmjQS2No1DWA6W6k738fJUG0TWjvEDzXRFrTTr/Sb52t/Bnspiep8+nmVYZQq/CASAxrnkmwytJGY8r239FpVvC9UwuDosoABzfWBBtYAjc6/Bac4oVTkYLKcBQ1XeNhsNNFuQ8Oki8tyenILQo8IAO2gXPkzJqki0MTW7Zz9Fgz37NPmQunoeGTpmtfrYe8rfw3DQPsj58lv02H8yPRc08rZeONIxcP4fsRotXiCvFDRmT7Z7kQP2pnD61ujRc+lua6Cmo2taXvIa1oLnOds1jQSSfAC68X404nNZUFwuImXbCw8mftEftOtc+g5KSuTKPZHOSP1Nzc7kncnmSq8jkcpUZCpRIBamGwXWeAr2HT5SmBv0dHzVwRqLD6se9XX7aJiM6piFlj08V32W1XSgNssNktnapAej4JhrcjdFuugAFguM4f4jDbB+3VdScXiIvnC0gK9bHoSV5/iILnm3VdTi2ONd3WarFFjfqfwSAx30ILTzKypKf0XWx0dt1SrKdqAOZ7NJXXQa7JLOkZCZ0hUqpmSJWKAt9tdLMoGFShJgOSmzoXlR5kxFpki2eGpstVFIQC2ORkhB2dkcHBnrb3XWRh1IZX5b20Liedmi5sOZWvTAl4ijG9rgchzc93Prby2RGFsONz0LEPbRO6MhsEbHXPeLnPAF9O4bXIHMm11wGJ8RzVbyZZHy+F+4DyGlmjyA5c1bqcJbLI1rWksboe8C97ub3i+g5ADQczcmx1boYRluBbbQ2J8Dtb56W9HHiVW9jlnl7bmBI1/Lu+W/qf+EoMLe82ALief8yVsUVE+pkbFC3M52wbsBzJPIcyV7NwrwbFRwgFrHvOr35Gi7vDTYLWSUMfAoKUzn/Zjw/JFFmkJYOTbAF38R5ldPiUWZpAaCNbnRX5DrpoPxHh0VDEKo5bDTw5rglO3Z1qNbHAYtQ2fZvr4JUuH3tcfPvWvLCMyljpVJyKpD0dFtstqho7mw26/wBkFDQkrmONPaGIGugo3Xk1EkzdmciyI83dXcuWuoylY26K3tS4taGGjgdfX/HcDuWnSEeRFz4gDkV5RK5PUzEm5KqPkV0qRJux3lRkpyUBTAIPRteoQnKQGjT4kWrUbxCbclzN0BchAbtRigKzZKi5VQFEChgbFFXkaXW5BVg6E+S4xshCtQ4k4IQHXxzNBVrO0+Gi5BuLuVumxfqiwOje4WWZUHVVnYn4pOnBC0AjGkoDVJIA6zAPYrUTQtlllZAXgObE5rjJlOoz/wCWSOWpF9RyXMcT8My0c7o5Y3MFz2ZJzNewfaY/7Q+PXVe1Di7O09mbuDiMth3XAnMCb62OnooP0qZmvjqWRyRPNjG5t9LfW1Omttdx10XnLqt9zrfT7Hglkrrb404eFHU5GEmJ7RJEXb5CSCxx5uaQR4ix5rAc5daqStHM1TpjvKFrCdRy3PTzXpfAvs/pn0zKqtLndoSY4QSxuQOsHSOGrsxF8oI0Ive+npEGMMjAijibHHbuhgDGBttTZugtZSllSelbs2sTat7I+d8PjkLx2WYvN7Zbk2trt4LuqDCY6eMFzXSyu7znOFgDyaA+x94vz02F3EcTihqJHMZBE+Y6EF13MB+sW2DWXNjlBFyLklZk9Q97i8vNuVg217aW0+K9bBh0q2t/g8zLkt0nt8klXWuY0kRC50IBaNB9nbXx8rbXvnUcctXKGMjdncbAXHqfADqUEbJpZWsa8uuQAC1v46W635AErvuFayCllbBC5j5CHSVU9iQ2Ng0hi8S4tHqSRewG82ZYl5Fixeo/B1vDuAR0UDWgNzBo7R9hdztySd7XvYLDxj2mRxSBjY5Ha2c97XRtA6sa4ZnnzAHmqOO8TyPkswEM1HQDmN9/7Ln55r3DwXA3uHXIPndfPS665cHtx6R6eTtsL43pqh5AdkIvlLyAX21cQOg094VmrxOnA1mj3t9YG5te3joR7wvOMF4ZbJiIhJLYw3tzY94NFsrQ48yXAX/ZPVdXNRxNLmMjaxly3LlbYd6x6357quTPGKT7koYpO12JqjEYN2yNNiQel+nn5eqsw1Ld7jrvy6lctxlw62miZUwCwzhjmG5DS7MWvb0vltbxFrLk6jGXyfWJtuLG1rbWtt6fyCrjayLUuDEm4OmdJxdxfUOvE1r4Ijpc6OlH/cNA3waT4k7LiJitrDuI5nZmZDUMALnNLe0s3mSANttShnpqeZt480btbgXc2/g123vCpp7E7s5SpVTsydl0cvCtQW5mxlzLZg8Ws5ut8vU6HRBDwvUOaXCIjK3NYlrXlvVrCczvQLaTAwOwcjyq6xKWJMCiUsyl7NSxUN0AZ8gsgDV0TcH0UseGttqE6A5rskXYreqMKCoPp7JUMzS0hOxW5YxZQNCQg2tTOCkB8Qge4dR71kCLtymNSUDnDqEF1sAzUu6lJBlKSAPYscwKWhnOQdo1/fuwOLQ86vs63d7191Ph+KCRubZ40LNL2tqPEc7+K9L/AFUgtbLMf/lP9arDgGiz5/o7s175jJrfrfOuCXSXwzrXU9zk8Y9nDsUihd2zKfs+0sHML3Oa/JbZwsO58Vmt/wDDuedc30pz/wDqvWY4Q3Zr/V7T+LlJ2tvs+9zfzXXjhpikc0p6nZ5zifDstDBBCHumZGwRiQNLQTmNgWAnLYEDfVcrjmKSQ6h/dItka0OLnc3ZjrlHoLgb7Lb9ovFwl7kTntjjJzdm4Zpn7ZA4ahnlv7l53HjweT2gc08766ch4eAXX0/RwxTc58vjx+zmz9TLJFQhulz5/Rotqmubme4EHU5uZ577oKDBhXTiKEAucblwJ7reb3WPL8bBVKWD6ZM2GBnaPdsLaNaN3OcdGtG5J2Xr/DVDFQwiKBjSQLyS2s6SQ/Wdto3kB08SV1ZsqgtqZz4sTfdA0vsgp2xhv0idtxZ2Tsxm6guLSbeGysYb7KaWnkEjJqi4uLExWLXCzmkZNiCtNmLuPIfH8lM2vcfkrzJb8netuDisd4XrGyEQRNkYSSHl7WnXk5pP4FZ9JwvWFw7WMMF9S14c4eXI+RXo4qnHmPiiDiefwK4/pMfY6fqZnK0uAwRz9tH9IZJq1+dzXMLC09wNAFhmyH0WfidWGyjOSNT9k6kk7aa7ruuz56et0Rb0I9x/NGTp1kr2oUM2nyYZwuGqgDKlri3MHBrXOZctBDSSNbWI06qAez3Dbf8At3W8Z5vxzrpez8R7v7oJadjhZwa4dHNDh8VbHD046USnLW7Zyj/Z7TjtDSAQZomtY7tJJMtQJC4yG5NxlyttfmVWqfZWyR4e6YbC9oRfNqSQ4OBt53PiuuZg0DdRDED/AAxMHrsrjbDTw6aeSor9zP4OUwv2csh0+l1BFiMto7a8xmBAPpyW3T8I0TbEwh7hpmeSTa4OmwGoB0stIt8fgErefwTEUBwXh37lT+sbSphwjh/7nTfcs/JWAR1Pw/JF2nn70WBXHCGH/uVL9xF/SpG8KUPKjpvuYvyUon8/f/ZLt7cz/uKdgJvDNH+60/3Mf5I/1bpP3Wn+5j/JM2t+dURrvnVOwF+rlJ+7U/3Mf9Kb9WqT91p/uIv6U36RF7fP4ohiIRYC/Vmk/daf7iL+lO3hulG1LTjyhi/pTfpAIRXDnYn51RYE4wKn/wAiH7qP8kX6Gg/yYvumfkq/0xvQH3JfT29B8EATS4HTutmgiNtu4zS+h5KVtFE3ZjBbbQBUvp7f2W+4JOxEdB7kqXYds0REzkG/BJZn6VHQJJ7C3Mf9Ju+Qm/ST/kBQiP5NkQhToVgSYnJy/ALieN+MyA6mzkFzbSFt7hrvsXGxI38/FdtVzNijdI/6rGue629mgkgeJtb1Xg2IVstRLLIG2u5z3ZWGzS43Avry69FfCldv2JztqkRPxMMOURkNBsLb+eu5QOr2vIaLkk2Atclx0AHUquZJCQLZidAG3v7l6R7POATG4VNSzK7/AKUZ3af8x45HoOV7rpnm0Kk/6aJLEnu/k6Tg3hoUdMRlAlmAMz7C4G7YGn9kbnqfABbbY7EA87+XLmp2DTb/AIRH/jxXnybk7Z0LZUho4tfL52U7WoW9fn3Ixv8AmVmhj5UTNAnDU7m+iKCxwnukmBQA9kkrocxvtp/P8kCHKIEoCfD4pXF9bXPyPxHvQAZceqfXqgJslG/TT+VkAFZNkThM9AWRuBzeHnz6WSzIw1KyKGNySaw2118evincfH3/AD83SAt89dUAMWJW9E5KZxTAQCYsRJEoAYJFqSAu+dEwHDAPX5/kmtprvzTXTZ0APYJJJIAqtKIO6JJIAjqqVsjCyQZmuFi03sR00Q09HHGMrGNYOjWgDQWG2+iSSYBR0rRs1o8Q0A/BTZUkkgCyp8iSSAJAErJkkhBhyclJJAwRIiy87fhzSSSEPdMUkkwI3vsOett7H3/PNPHy5/l0TJJDJhp8UgUkkAJ+2mmyHtEkkCHCGR9vnlzSSQMYnMN9wdRcEeXRG56SSYA3Sd87JJIAikmDR4fgNvxUgfokkkAsyB4+eSSSYA2UL3WPM/3TpIGFc+HxTJJJ0B//2Q=="/>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2F2B20"/>
              </a:solidFill>
              <a:effectLst/>
              <a:uLnTx/>
              <a:uFillTx/>
              <a:latin typeface="Arial" charset="0"/>
              <a:ea typeface="ＭＳ Ｐゴシック" pitchFamily="34" charset="-128"/>
              <a:cs typeface="+mn-cs"/>
            </a:endParaRPr>
          </a:p>
        </p:txBody>
      </p:sp>
      <p:sp>
        <p:nvSpPr>
          <p:cNvPr id="7" name="AutoShape 4" descr="data:image/jpeg;base64,/9j/4AAQSkZJRgABAQAAAQABAAD/2wCEAAkGBxQTEhUUExQWFRUXGRwYGBgXFxoYGxoaGhoYGRwXGBgYHSggGBolHhgXITEiJSkrLi4uGB8zODMsNygtLisBCgoKDg0OGhAQGiwkICQsLCwsLCwsLCwsLCwsLCwsLCwsLCwsLCwsLCwsLCwsLCwsLCwsLCwsLCwsLCwsLCwsLP/AABEIAMIBAwMBIgACEQEDEQH/xAAcAAABBQEBAQAAAAAAAAAAAAAFAAIDBAYBBwj/xAA8EAACAQMDAQYEAwgBAwUBAAABAhEAAyEEEjFBBRMiUWFxBjKBkaGx8BQjQlLB0eHxBzNichYkc4KSFf/EABkBAAMBAQEAAAAAAAAAAAAAAAABAgMEBf/EACMRAAICAgICAwEBAQAAAAAAAAABAhEDIRIxIkEEUWETcTL/2gAMAwEAAhEDEQA/APH7upk8AD0/OrejveFpmDjjHn9TjihjedSrdMbZO0mY9YiahwVUTRpbrgW0cgYgLB6H088z7VT0HbL2mBLlkJE+05ABqomtJG1y0AQsECOYnz5HUVDeQwAZESJMevB9Yoimtir0y/ev9+HYAgCOMQS2DP8ASqN3VNEE89PPr9Paqlu6yTBI888+/nXZwPPzooaVBJdioHV2Nz+UKfDHDEnEf39Kfe1Je3LOSY6+8D8hQ1dUwIjER6yfMzz/AIrlvVFSSIM8g5BzzFNr6FQ/vyAV6VH3giBTbzzJ/XtFRKaEiixZIPMDIk/r6V1rsrtnAM+54nzpmpvBiCBGAD6kCJ+tNVCQSOByaoCW1pmKlgJA5NM2HqP0P9Vd0uoKKwWYbkA46wCOTx5+81qez/h8sgNzbuKiBtB5z4yfm6cetXDE5/8AJnKfHsBdh9nb2Fy4RsWJ3GJzAHr1oz21qEAgDcBgGBAHSIx0A6VF234VFsLA+QmImMjA45FCkvqISdyxBBHBPOfOa5JvlpemPvZQ/aNoYDBJ8v1FVzc8/vVm/ZWJE7p45xVMrWsaLLIvAjbmKWowcGR/jI+9RyNoWMyc+cxFNBxQA08A01TU0AHrt86k0elDE7iFUcmfOYx14qlsLG2rXUiR+NEbVxnAkeEYA+URHPvg1PrtKlsDuySCoMkiTn0GKfZA7mFZgZhhjmP4eu0kH8afHbT9Gblasp3bkHaokTMnyI/X2offScjP40R7x0xja384E9ZGPQg0PYkCCMTM8fes1GuikQOsf3qJyJxP1qQ59qfZ0rOYUbvatEURqD+vtUgvxMAD26e1WSAsq3QEekz0xM4z9apuvvSCzrvnypjCkiyamsxMmgCClT2I6A0qAON0pA0mXpXFoAdcekrecxSWuCgBTXDSNNNAHa7TZrtADlJyJ55rgFIU9Vk4xQA0LT1WpigzHED8upoz2B2Q11gSB3ciT6ZOPeIpxTk6QpSSVstfBumS4H3W52xDz9dsfSfatmjRxUGj0SWl221Cj8/UnrU1epihwjRwTnylYz4r7IWEueI94N0DzBE8cDIGOJrDajs8D/8AWZ6A9PI8E16/b1A/ZGEqdokLPLCSAfQ4ry/tq6zks4UHiAccE5nI6V4nycf88ni9P0deN2gSdISY6Ttxzj8frVO5pxJjBJgDy9fartncF3BuTwJ6Yz0FR3YBJc+I+QyCfMVKk7NCn3AiZHqOopPa4IHIn9fjU7ohx6RuE8+vvUZJRCNxzH1GePac1pYFcvAIPHTPT2pjPyAcGuusfWrWh0ylGLRiIyAZ8gP61TlWwOaftCAAR8oMEdSejenSivZoTaDLgnyAI6E59/y9aDXbQU8QR9Y9xRq0qK1srcJBSWEjLCBtAnkxx6etTJeLaE6I+078FVaWyG8UEgGeo8x0qn2klsIO7mPMkSfUDnyqvqtQzOSeSfr9fWq4DMQoyeg9/wDVXjvjTBRI6l015kMo0TjykeVOvaN0+dSPf61ELZHIqtorTCidk3XUMFALZGRkRzE/qabc7IvKssNqnOedscgcHHln0q/q+zWW4hR1diIXa4J8IADMQfBOYE/wmou0e3rlyyLbiSuNwJziDuBwTVvjX6QrsBo4GCJHoYP3zXb5UnwTHk0T7YqOKUVmaHR7fjSpu2uUwHlzXA1JnmmAUgHlq5vrgWkVzQI5SpRSIpjEKdTa6KAHTTwJ4pi1PbHl96TESLp2AEjn9f0r0D4WcHTqAI24Pr1mst2D2O2okhgAvU5/DE+9bHsXsvuVJPzN82cYJyPKa3+LGfNOtHPnkqovxXDTzXCK9I4zgbBHnzQrVdio5yTtkY9vX6n9CilcNY5cGPJuSNIzcejLvZ7uUCTE4AzkyYPmRH3oNd0m6XOA3TzAwMn2/Gtnr9KGIZjAAx5SZyfPn8Kzmp08kuTuK9JIg+3Q8fWvDy43hyUzrhLkrBdjS7gxVTBMZzwfp5gGnaHTMAWaYWRzOCOg4A/OiWm1UIQcW54I4xJIPpnFBE1TK0pnMEcyMY4zTtytRLslCZJZZHEDpP0pWmFtisFlMj5c+pA8xFFtLZkxcGGAJAkBSZMEzJGeajXSFW3scEQCIgcZn+KR1rN5F0xWDNUFKyR4iMDyAPPvEUOdoAgmefKP81Jqx4jHB9eai2TA610RVIpEW/71ILkEEDj38/SmmyfKY/LzpAZEVoM9C+MdFYs2LVu0yN3qBmeCxWApC48wepmBxWO/ZWNxLZ3gmNsrBzxAJ9+vSm2r5gWoxun2nbOBjofv5AU/tS89287DLFj8swBMAAyYE9JxNOU+TElWkP1OobbtgBpMkcjBBUTmDBPPU0HY1YKsDGQcgz9iKh7oxOOY/XpSGNQ1yK6q1KiyD70AMB9PwrtOWz+s0qAK9OBqRsVGaLAVOFNrqmgBFa5U6LuNNIzRYEIFOUVLbGc1Pa088Dr1ocqCyrs5qawJhce5x5ZnyqW/pzHQ+Z6g+XrUNtDMeePofaknYrNN8GXdt/aqwHEGTnEkRGIrdEUK+H+yrdtQ6OzhhIJOIIHA+nNFzXqYIyjCmcOWSctEdcNONNNbGQyuGnGmmgY292ebqEBipGfDz7Vk10YtpLtN2TuUMAIkfMK2du7AI84/ChfaulDAuo8QBkAfNMc/avO+bhbTnFbN8U60ZKxqslTBXgbTLD28xyaqPbKjCmATBgiZEeVFLPZDWwXIM9cHgjpgxnNXNJdF5e4g4AyeYByffj8a4seNOTj7OhyrYJRgwVJZh6kCBEEUT7qE2MyjHh4EgDAPtAmio7OtKsbfSRz5dKA9q3YOxf4QIPPHJMjy/Ko+VhlGSi/9FGSl0R3+zxs+QbgcjOM+frSHZO1lbcfmAgwJEjHnH4mKSa4K8kmCPEADzgAnd/sURdgVSPlInPrPiGOYFc8pThooD3OzgdxUkRO4xgSfM84niqGp0YIBAO7qBx9PX0960eqtgqVRizRkY+U8ewH96D2yQpWDAiTMyR0nHWKvFkbVhZBpt6AvMhgVIiTjqfKq93WbX3ACVI29NscEbTz60TsvBAEmSNygyBuHEn3Hn1oT2jZ8WAeT+Z/xW8H5FIVy6bkkKJnMcksfKc8x9qVi2WhSdu4qJ6YkCfTNMtsyyCv9x9a7avgnxZ/XPrWyexl6zoe8JU7UYYWf4vPP65qvd0RWDxkj0x5Hr54oouqVrIHcryASRE9AR/3edFLzbbY/dd8hBiTw2MMYljH3q5PGtWZXIrab4auXEDqzkMJG0SPYGenFcrYdifF1lLCIyMjAEFQJjJ6j71ytfAXmeY6Hs+5dJCKWMFtoGYAmf1zVa9pypOCI5BHB9fejHw92jdsNcuruYd2UaG8SqRAeDIhcAE4E1RFy2EBDP326cDA8paZnnoemawo1vZRj1p9uySCYwKfchjONxJmBHU0Rt6dt2zHE8xjn64PFRKVDsHW7ef7VY02jLkAeEnEkfnH1q9a7IuKSWJSMTEiYJMnpx+NEeyuzL7Bbm0xuABA5DTDHI48/akk29ESkkgTpuzy1zazKuQJZgs+RHQ0a0PZW8sq/PKswMkQCeGXDYIrVHsG01sgqZaDLZIbaFGfoKvaXSi2oA6CJ6kCYk/Wu2HxXfkc8s99HnWvdGK7DCquxmgjJHUeUzVC1oGuXFS2ACxAiZiAJY+nX71tO0uxmN9VRStl83NsbZHBYH9farvZXYKWWLnxXP5iAIEDgDA4pR+NLlT6K/ski12dpO6trbBnaIzU9ONNNd6VaOVuxpppp1NNMQw1w04000DG0q6a4aAI3QEEHIPNR2bCqIURVq1ZLGFyfKomWKnhHlyrZVuqKWtvMA0LgYM4n2oB2X2M+puG2GUEIW/eNsEAAeJo6cweYitS1pWw4leooh2botLaFyLZZnWA5AME8+3+K87N8bJz5dnRjyJKjGdiditevnTsUG5fEwHBUE4J455HlUoAACkeNTB8gQeWjgcYo5r7z6FblnZZAvqpN0uTcUSTAUjlozHpNZ+yASCpLSSC2CIHMgdDI9a8zMtb9G7K2is7BcYDxEtjMEHhQPcz9PWrN+HUDEz1gxE+JvIxz/ipdYngjzYjHU+R+n661X0lrwGAQTlWyN0cqCeolceornvl5E0VUtMninaSDxBmOGnj/AHVZ7ySN20KMFskngglYmDRfXaG4LAYoQIBDH5WB8SxHpByZxxzA/WaMXXGQm7afH4FA4ne0Yx5fU10Yk5PZSB2q0TsxIIIGRwMciI4xHNWNMRPd3raTB8RweIUCJBJMf6rRahBZ/cXLgLINsjbcUFW3eBgJaCcngCRVvQ/CF3XqDa2XDbVScopIbcATt/jlSMjpXVH6LAGs7PC2YWQJxg5MnKscESD9qoXr9zaoClCByJnzGemZNaHtDsS9sKP+0W7aHKuGYbwIkMQQMyPaOaHAXbakQHUkEkzxB8IPlPp5VKxpMVFb/wDtE5uLZd/4mdDuP/lB59aVcuXhJ/cv9k/U0q0KKmut2gQUMiIJiPLn9dKoXEyY/CpWcjyz7Y8/yrm0mVGcjNZrRBL2bZViyspLsv7s7toDjPi8wYHt+IJaYPaUO0hpESA0gGZM8jAketUdPpk/mjbDT1Ht9hXDrTBWZ8j/AFE8U5PlpehdnqlrX6fVCwdwa4x8KBSPGBlcx9OeYq/c05TwldvpEVgP+O7dz9pS4iyqZfmAvqQRtzx7V6Z2taXeWQyp4k5HpmvS+LkcrtHJmgo9A80kFdirvZVm2zgOxUEc+vQV1t0rMErZR1FnaY9j9xP9ahcZr0bW9i2whdlBMAce2awl7TfvSgIkmBHmeBWUMil0aTxuJQYU01beyUOREdCP6VWYZrQiiMimmrF9BAI44quaYhppppxppoA5FNNOpsUDO27hUyDBpjmacozT7tpozQMr1pPg3V2kuEXsAjE5B9x0rOEU5nmPOlJclQ4unZq/jPUaK+QNquykAttkFRPhnp7jrFZjs/8A49Y2r1606qsSu6cr1J28Yx9J6VEATxJrTfDHxFpUs3LF+6EZ5QHdulSpyVT5VGeTmvP+Tggo/p04puTPP+6uBGmdkwDGJjzP8WVob3jEOq4UsCeSAD4TtA9Rk54EV6z/AOiGe3ct275YMsrtU92fDCliT83MgZA215t2j8O6mwUsnwtJtyOMsSdzsYXJPvg15qxtdm9Ae92w1lwqkkrCmJgxOR13HBqxb1zuquG3Oohpy2GBIMg+HPPrVDtHT7TtIJdOSOfIz9ab2NqwhIafeOCSOftz50Sj43ETLt/WBQ2AXBkECY46noRI+s0uyu2bqMBbuXEIj5H2rHBVp5k7ZMxyMdJdVoQ5kKSv8TCSFLGFBjicfnQ7U6prDlQxKlWBUDHiEcGZPGTnFPFJNfoI9Q/4++NH3jS3LZfeSbYQoAMywJdswAzHJJzzgVS+IOzLN7UXTpbqKIJVRBDbRLFpI2jLGSc44rzXs+/LoH3AFhkCTBMHqCRE4mvWO3tHpdPZ/ZrNvabgXvLhbiQNqwZYAmMepAk8dUXaplAHTfDN50VwpbcoMjYsEiSpVnBDKZUgjkGu0Bs/G+ssg27d7wKW2/8ATyCxIOU9a5S8fodszWuaSFgyJH49I+ld0bAbwxgBTmckjgf0p90MTIMckDiPP2NMa4yKJWN0iTnH9+tY9qifRWtwTniDGYz0k+8VafT7D4TiPI+nX1M+3HrVPIOP70+3fIEdBmDkfj6/nWvoZsvg3tkaU3B/BcENJYTDD5YwIyTjMRivX+wuyl1VlXt3FdGJ8S9COhng5yK+cRqCYk4GAOle8/8AA961+z3UV2NyQ7KSNoEsoKgGQfCZmOV9K0x5pxVESxRk7ZtdR8KWWjlYAHhgDHWI5rJazQfs98hvGqmeOV9a9LLVnNUx729gHcBtbnAER71tiyyumRkxr0M1nbVq9Z+Vl9GH4isHqbo7wlJABxnOKLds3MRPiU5jg0BbJrrxQUUc2SbkybUatnMuZPnUN2pbWidiBByYGKcnZ9wts2mSY+taWiKZUNwxFRsakuWiOQeY+o6VEaZJwmuTSppoA4aVKuUDFRjsMhyQwB8poORUlq+VGKUla0UnRZ7e0xS6ZEA5H2FDoombjPaMncAevP8AihOpSQwX9ZqXJxi/wdJsPfCoth2N87bQA3E8ZJAH5/aoNHott9ruiaym5u6uNcVSpD7gOgIwpMjz69cSnatzc+0xOGC9QBG4KRyJPtTBqmKkS5Ft+8YO2G3HBVAMEgCc/Xy8rNmeR36OzHDiqPTextc2huXk7wm2xA70L3lsvEY2gAMQI25iDnzFdkdtDVDu9Vbe86tcexdXei3ABuKFgMvO2ARjaOuKgTtpbdi8xuWSf3V9bKrI3kQckSBtzuXgnr1F/DPxKNHa3RdVyxiJZShbLIX8IJlsiQc8TULo0M7eV7jrbAKs5II4YkkmDxLHiPOMdKjbsgKd1pg2Pmbxe8jp/TNbteybHadxdUHZW8K3bK7QymBNzeYAQESWgihXxL2b3N17SoUQHaW+afBlmjAmJgedc2XlBckxMzVrVINz+KMCFPHhIkCB16z0oYyC6+4nwjLT/TOZo1e0coRBGTPmY6yPShPaFpgoeApPhAHMQDk9TmKnHNSb++iUxlzWrtJC546EBR6Hj8aO9p9v3Gt2Lt5+8gbVVlUMFBB3KyNM8iSARC1neztLL+MkAGDwc9JB4FT9pjkeEAECAIAHTH9a6ItQ0iugYyEkkQAeAWXA6DJmlUoCY54HE/3pU+TGENTdJchbYYgeIiDmc+00Jv3DMNIK4AM9Mf4oomt2ZVeevExiJ5OfyqprdNuG+fESJWIAmfv0+9Z49PolFW8okbWkHqRABPtOBIqIrnmrNosQEgYbngySMMSYgR14zS12nKMVJBIzgeYBnPTIP1rcoitASJ46xRvQ9oXtLcU2bjW4LMlwYJUkgFhMgHaMeRmODQFashmczknrH+KYz0T4b7c1OrLKb9y5fDLcRSxyQYJUkwCPCeM1632Z2BfFld9w7o3AN8wLAeFmGPCZGMV5N/wr2Xu1Z1L3Bbt2E3E7gs7iVAI/lwfqB5179o9ULiBwCAfOiHi7RLin2YjV/DV6YVcDMzyfSrXZnwvDy5AI/X9K1upvFQSBMVnF3MSu5iT68V1RyykjF44xYRudkWwe8OdowDx7jyrO9v8AasWpACyYUg+IHqKMaq7ctG3abxd4YUjMRnM9Iod8aWHfShLVk3LjMJKAeGPESRI5APvU8+HlLY3G9LRj11M2zbODu3GeJAwfMGqDVK3ZN5ENy4WYWz3cW4uboXDYPHA3E8g89BtrtBQCbhCrPhaDnykCfStsfyoPvRzyxSRZpbTE9Ki02pW4CUYMBz6e9P09wP8AKQ3nBrq5L7MqY5Vmtt8E/DIcd9eWVnwKesfxH69KXwl2TbdFaBcDkqWGdsZPsek1u9HpVtIEQbVHArkz59cYnVhxe2DO2ewLF8eJAGHDDBE+3I9K84+Ivhy5pjPz2zMMAcAfzCPCc/hXrjNnNY3/AJD7Z7qwbSHxODIIkbeonoeKyxZZRZpkxxaPOkuEAgcHmqesuyQoXdySJjEYE+Zn7VBe1bHaB4SQZH0z169DUR1viEv4TPhETJ6T5itZ51LRjHG1srOgQh8gk52tEeYng9MetXdMbYDQjTc2ookAboIRz/MfQUxNIW2h2W3JwDBAMwGwPw9aK/Drot1HvEBVY2SRAKq5O14YbQA28QeMYgY4Zxp0dMNmK1/Zty0GLGPEbbISQ/BPyxO3HJxOK9C7U7d0ep0emS8N11d6qyAKgClSoKqZI2kGPNTMTRbtX4WuX1V1t2mRo7zu8AqhchiZgMSRJUTk4MUK7Kt/s2pvaa+lkbAO7dUDMNkumQZZcmSfLMTFIoGarsm0NPY1A1FvbevbbpQf9KRLQRBIA6R1+tEe1fiGxeum0e6e2zBe+QuTG1fFAHzyFBXPHvV74d+FrbX2sOxa3clmQBU2MrAl9pPiADKpYD+LBwIf8RfDw0F1btlLbIWLKrKTt2kER0VoJG48AUpLTsGZDWaXaQVQ7YhSQ2QS2c8HB+1Z3VB3XZ0ViYjPUZjGT1961Ha/aKXLg2W+6xuKltwEySRHynxfxT9KEaeEufvpFucwQCw5hSw9p9hXnRSjPRn7A+ov7raLs8YJMz7Db7deT5YqmIMg5POIIMdBnjmrmtvqSds5EQY4meZjgUMuuUI4/mA55HlXdHZYmtieR9/81ypV0t1xuAkHMgAc12rqQE/a7d2AgEjOSpXgwPCeOKo3mLljwAokmATjr/NmfoBXO0hkSZnIYnJBOCfpB9jRL4W0Xe3QoRnCjvH2Ebgixugn3wJGYqowSHQOuWbg2sQcYGCI6j1ByTT7qMV3u0k9SZOMAefFa/8AZu/Lq+pU2Lew/vbgB2yVEC5bUl4AMEiAIlsbchq9KQwwVUyVNzwhsTycTBXHqKbQFUJ1HFWdHcKsCGK9CVwYIgitP8NdiaXUW3bvdjWbfeXS6ttAE7iygkupwBtiBMiszqtPDY6QCSIyczAJxn39KTAO6Ht59Mu3T3HAdYuAqhziSvMQQY4jjzNfR3wfens+wVM7bKgHEGFH8pIivmX4c1+28inu0O4/vLgdgJBG11ByCY4AM5yYrT/CHbVyzqrKqzfMV2K7KjqclbikncAN0Qs4USaa0M9h0vx1ZN1rVwQFUlrn8JI5CqJLdeJ4NX9L25prjsbbCLY3MSCo2nIYFgJX1FeWdpdh2xcvnvAh3My94TuKYgtsjfuJ27t0gDiQSAFq9ss3l74sMKqli6llYwhXBCeJjPnmp/pxJZ6T8a/F91rgt6NsLk3FAYGFJaWIgAR9Zrz/AFfal+6e+uXz3hMBFXarCImJEMY8h+NVewPie9po3MrWmBUoybxtPIiQeYMSOZ61rNFa0faFy9qAAi2Ah2GQrlpxDExDCRBjPTkZ7k+wM+vaeqSQyi3beQAVYMp+aRu8Q6HxEjjM0O7dhoBYR/DIhuc7oPvWj+K7ll0ZbFzeZ3FgSSDtwntn348qw+rLXCXYs1yOTBBxPTrAPNOddEqy/c1/d2BatqEaTuYidwMY4xxkevSo9Dpb9uXRJLHawjxwcSqznnn0qhoydslusy04nqIHGB96PfCXaS6XVW2Upg+NwAy7Vndt3CQSDggCnCbvY+Jr/go6/TpdKJugrtXaxZ98zBbAjaMxxit9otXca932omxbS2BBeFJPLFSokZUDyIMxivPfiXT6x9SNVpn76PFvtFg1tJyqrgDkiCD8qkxmTHx7fa9prG9Cj3MbvTgyPPO7HTjyFt+ylo9J0+qt3RKOrcfKQeeJrJf8hdj7rPejlPWMMQDmORXlydj3ktbrDy6vCi08XNuVDuAZUEnyBycRXoek196z2Wf2txqCQAGQ7mgwAGaPEy5kx0+tXCbWyZU1R5yNMySFeTMkmCf8HjrUGh0pUkzJmSI/Wes0M7N16m8ARlsSYmZxPWfrWgZB5fXr966vjwU1y+jmyNx0De0bRLjEriQSoHPQGP0a23YPYaasb7YW1cNtrbLcBZdpTaoCAjaQQDI45zWZ/ZwTifaZ/OTXpvwn2CAqXNzq3JAY4keXT2qcuLjbfsvHO6SDPwwvd6bunWLlkbHBYvJAkOCT8jDxAdJI6Vltd2favtcN027BeYvhNhCu21bR3YdmiCpExPmDWr7T0t5St21tuuuCDCM9s8oWHhY9VkKARzBNeefGqDU3LqDwMwV7SXrZQl9u11VmAztRT4SZknIrmSs6GzRfCOse3YS2/dsoL2w9s8MHO0HcZIfpH8w86C9t9uJqLV0Ftm3A7w7dxkSIHiwM/bzrI9pdjnQurkeDbb3XAPErurjMmIhWgjjHE1ktX2kGub5JPrj8s+fPnWc5uPikS9hfUuxSUcKASCBEeW2fLE5qn2l4gzAHGMzPuM45/EVT0elvXpKBjn5QsiTyfacTVm7o7qrtY7pEkCeYGDIHAjpXH/Jx3fQmgLfQgmT/AFOev5VF2jJcH5pHPExiZ+lEbxKj0acj0IwZ+lU9Rb3e4GADgAf5rojL2NFIXG/milThqB/KPtSrfkyqGvcLGSZPmfTFW+z+1Wtd8EO3vl2EjEKSGIxnMDr060PJrhNABbR6qZRiMggDapUGFAYzAnwDxcim7yxA3wFwgkwCWyQG4nk8A9aH2QSZGfTNS3T80jPH1BpOwCouC2htl1UsAT85wRIbwzBwJA5mIxQ5WJlTJyJPMdT+X1ioCwIAAAx9z5+8Y+lPWIxmQZHrn1+1MC46Q6Mh3FYMwckHB5nOK2vwPpdJcYvqrncvAKkyQpDGW+UhfER1xPWc53sTT/vZHikEHas5jdEc+ROOnFekf8edj2jdvd+QysndqjeEyTu3bYlZCyD7jFZqVyoVmV/5F+KVv3NlrbsSArbSpaFUFvEcKdo8Pp61ntF2qwQp85Zg4wJkYMMcjA6dQK1X/JHwzb0bqLe2HDFSx8TDwCJ/iZTH0gnqThb4UrOQwgHCiD44wvoFzHnTcU+xmp1vZ9kqr9+gLqpCTmSpmRtwcTmInmSKYulQtbgoC77QgbAGFlmJjxTM9J6Vm7ZIYE+KfmkECB0PlMdKMdnMiXUe4y27ZuDdtLMwG4ZA5YCOQZyKmq6EEPiTTNprr92QynClfQngmC3yxJGQfrWeOuucDBPr1BwSJieRnzo/8ddrWL14La3t3e9e9LZuDcWU7YEAAkY/CMBOztLvKK4O1iwD5ztAERI3QTxz/R8bYFtGe5Ze4xU7CogAAKGzBIiAT9OfrG+lBVQLZW4wlACQDMQMnrJ8WcADim6zs1NOzeIkbBEkSQwJBlCeYGPofV1qxbLLtYvG0wM7R/2TzyBBHnxABKS2AU+B3e3qRbYblJKugeAV6jcvBJAHr0nFF+2ewbuiIZmJtC4cOxlQdwAmJkgMSQIPh8jFjsDtB9NauahLE7Zt27hxByjBgY3kyGJGRMedZ9+3NTf0t1LhFxWdXLljuDKHMcyQQTJMe/Q1aGanU9qdneO7dDvucNaS3NookkyzAyeknkwDiYoh/wCrUTTpbFpu6K7R3vzuOZUH5guJ6CRmvNdFqQO7t3x+6D7vAJfIAwevTE9a2vwl2UlztAgz3di3hWUbSzTIiIEMxMROM5mnjbJYI0vwwHvB4ItggqsQzZmCeg/vRnVdnNbMHHvzFeg3rQ8qwPx3r1DRJDKDknDY4wfzrp/rHBC0jCUORn+2O12skKkTIkRJP9hW7t/8pWbemsdwouOQBdQkgoYE9PFyc8Y5rx79re6yzLbSD6xIxPSu92Ll0k/LEwvJ8h/SuN5pu3J/ptGKj0fT2n7XW4gdSCrCQQZwfUUH7b1Nu6ht3FDqeQwBGM9a8X7J7dvWNOUt3nSWj+baAZhQRgedGuz/AI1gP3wZiTMg+wiOn0861x54XsUrNXrvhhL6C2Lt9bZ/h7zvFBGRHeSV/igAwKwN34Fu2bvitm/aD7SqMquRMAeIiGMqfrWq03xvpz4WL2xiDMQZwZBxxPl+VDPjHQay45ub3NqNyFcgAQFlVjJknjABieKqXCW1sE37AV7Vpp1U2DfVXg+MFHgGTtOVKGMxg0P7Q7cS4TBMxyAAJxg9f9VJ2voztRnuiYAZf4tokKSJJgyeT/WgtuJhVR+QAwInnOCIOOvEiaxlC9MdJljU6Rt6q0jcJPtz060H1CgHBweKIWr+0krJgQPEcEEGVODVNiD09qlKmUilt9aVSEnyP412tCiMiuBf1+utOH2NcdfWaYjtpyDI56Vxppoo78N/D93WXQtpQ5DDes7fDI3HcYUQJ5YekmgAXZ0zECOp2gSMnGOcDIycfY1Zez3TCc+H0MMyYBE9CefTrWi+LuwrOjud0juXGd8eAg/LsEyfeSPfms/feSIAAPAUxwCPFjJ6/wD29aVgG+w7Y2i65KqxONwE7QeCwyPPOZA5q3qe0O5u7oBIZX3BokkAshj5uImZEjywLS7fsW17y2+2223+JQA/i2SOA0bsSDzFPudri+qWTaIUcC2RJMR4oHi4AyZEmpr6FRqfisLqbFpzuskD9290se8Rm8Q2xhkad23mQfKsOL6I8QWWfF5N6iTiR1/1UOovMVjxQMDdPX06GD9Zp/ZnZxvMUSWcIzBVG4sVEkAc8CBVduwSIXcliZJk8gn+lErGnYLcDBmUSJBg7hDKxkZE5I9Kr2bYUtbuNsgGRtZpZTIBWRHETPSYqfRduvat3QAGW4IgCNpyAd0HEFhH4ilQwRdvNMzBIIPTB5q5p9UwACBgUMgjmSesfb7Uxru6FIBMRgRPl7cD7021cuAd5ErJHmAYA46cilYFq/YYJOSCgYkfaZ8s/cgU/U6AL3bI52EDcxIEMPmGDjHE+Rq5Y1VltOiXEYG2Li7xO1jcIuAkdI2lcehq72j2/pro8FvuWAREHiurCAqGM7YYTOQeM02tCI7evvXVWxuAtfKAi7AdhxdaW+d5yY/lEdKg1NlrVhrbN/1Arqv8zcCD/LteRPkRFR2O2L+n8MiASYQKpztkTtnp04k1X02nuarU2wWO+7cglpPiZpYzgGJBInqKVbAk7L0jsXNs7XsgPB53KR4TMD5o+ojrj1r4L1lxrkvtPfWwzGQW3CZgqSCJJweJ61iPhrscae/u1jPtMq1m2CzMoACM+xvCh6E4P4H0b4S0ew3Isi3bEC2SdzHmW3TkEHyH1rSC2JhbtBSUeOdpiPbpXjF60/eXA8sqljD8iesHn2mvatTdA5MT+fl714/8Y9o95f8AEBAJhgpBA45EEkYOZ4rP5fSSZMTP2iygsqHyJPEdD5z0p3ZjWlYnd4ojnBk8LI8gRUnabfuQBAmM4O7/AEIz60KtaRgQzkgfjjPH3Fc6XKLssL2bA7t2DAA5MZMTwOOlCdZdGQCYk84nyPnUel1Oy4G6SJHpPp+sVe7YCAbhBzz5znI6f7pxTjKn7F7B2pvFgowBGPOtl2j8eL+zLpUQ7RbUd4CN07cyMhTu5An3rDupgE8Eef6iokXcYGK6YvitDqwhorr3HAUFj0wTHSY5xNP1i92rWiFJ3A7hk4HAPVeDHnJqtplZDKOynglSR9MHNIkgZk5zStAQrcNXtJoxcIQTvKttHmw6VV1WoUjCjP4fbFQoYyDBxniPrSX2BO1tl8JMEYIniOmMVymrqXAwcf8AjP1mKVUOioTSJqOK7TA7FWtNrbifK7LkEkE8jg+4qpSmgAtq9YLqy5O6CJGSfKf5VGags940CegUTiRIwP5sxx0FV9KssPevaPgn4Ltvp1vahSMh0BCgwDuk4wCZHqI4oS9ITdHmZ74L3UMy23Fy4oWYIESSBu2wQIMZPnULqN3hbawQt4gQeCdsevmcz7Vqtf8AEGlH7uzbAJO5bqoEBhcLskBgTIk+vmIgs6Kxb0lzUOVL7yLVsmR4oDE2+FaJiRA255FPiFgXtJ9RZAS4m1XCuIAzzkHplmHT8MUrOuIlv4wDtjBBIyQfMminanbt3UqiXRaPdkKDB3LLGSZJmSZPPDYFV+29AtoqAjDdbR1YEbWkAsZkyJkYIyDik0AMsS1wHxN5leR/3Y8q6+jM7R1PPQ9QQYjj1rugV7V5CF8U4BMbpwPpmitxIczcBQttbd80DxyNwgyZ2+UAE5mlQwGwZH6SD04Pp/SKuXdTBBgSSWYAgqQwxIOQcnBE07Q6RGDd44ACkgFoMy0DPntP3HtUDL3a8KwJA5nMGREY6Z9DzSAZd1NzwgliowozAAmI8gAftVgW1Usdx3IwgKZhSBneDAgkCePyNa+HCqzTEbl/7YMAEEeET06yPOp+ztM90XWS2WIVZiYUSJY+8c8CmBNdIcuBtRba+EnrBGAYGTkgEenPNfsu+VJZXZWAgEHiZnjjFOF4bWDgcdAq5EAHHPB/OohcXbhYAPM4z59Z/tSA0Wi0t1Cr22mUDHbcBYr5sOvJwfPrIr2/sTT93p7aSDC9DIyZx5DPAwK+ftPqFUGGhuFPB5yWIg8e9eyfDfa1oaZLPfAFEALlgVDHMLnMTj2FVieyJAv447TvK42Mvd9ACJ3KfPoayOv1632IS3tc5MSeRyBHhnHU1e+J+0V3hrb94sDxMAQTGWiJmZOfMUGv6e9pfGnzOJ2tlirDhln6+tczXNuwBPblxpEHwgQOk8cfhVBRc27jwJEnImPl+xmrupuH/pvlgcmeM5HlXe0dY3dhC0oYYKAAMjM+sfaqguK4jB+nstcJAAJUfX/dWUuRaKqNzTnGR09ZGY/vVRrYnwtGJjkzBO31NT6HUQGBwWGJ4baetXJDHajSFUURnk9Ixx+Z+oqo7AHiPTn86t9q6oPhcdT6yB+XvQy45OCZ9aIXWwRZvX98dMfqOalu6cqokfMJHqMyfy+1VVYAA9Zke3+6ta3WFxLEycmZOccdAIj8a0SjQiqwGffBrhUnPQVJp7LTBHr/AKrt54BTpM+VJdjIGcTzHpSrTaX4bOxd1pyYydyQfUSePL0pVVAZQ0ylSpFDqXUUqVMAjpBh/avavhDUOQqlm2i0IEmB8vA6UqVOPZMjAWWIRmBhg8BusbWxPMU3s1A1nTFgGPfESROD3cjPQzSpU0IyNlzubJ4J58sitRqLY7myYEuSGMfMO5BhvPOc9aVKkugYL01w/tFoSYAAGeAUckDyEkmqOsPhT/4lpUqhjH6Qfu3PWowfDHTP5UqVTLsAn2lm9qAcjxfgoj7UP7FvsofazLPhMEjwlLkrjoYGPQUqVWMpLxVjQDDe396VKpfQCt8D9daJdhmdRZByO8Tn3FcpVKEw/wBhj/3Cjp35H03RFHfiO+3eXjuaQBBk4z08qVKs/Uv9JMPqM98Tkg4n1BoLOW+tKlWi9FIj05/p+YpT4v15UqVWUg1pUGxsD5R+VB7Q5/XWlSqI9shE90YP/itWrYlEnOT+S1ylVPoZX1Ryx6iIPlzVa30pUqIjQ+3daOT96VKlWwH/2Q=="/>
          <p:cNvSpPr>
            <a:spLocks noChangeAspect="1" noChangeArrowheads="1"/>
          </p:cNvSpPr>
          <p:nvPr/>
        </p:nvSpPr>
        <p:spPr bwMode="auto">
          <a:xfrm>
            <a:off x="1984375" y="1603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2F2B20"/>
              </a:solidFill>
              <a:effectLst/>
              <a:uLnTx/>
              <a:uFillTx/>
              <a:latin typeface="Arial" charset="0"/>
              <a:ea typeface="ＭＳ Ｐゴシック" pitchFamily="34" charset="-128"/>
              <a:cs typeface="+mn-cs"/>
            </a:endParaRPr>
          </a:p>
        </p:txBody>
      </p:sp>
      <p:sp>
        <p:nvSpPr>
          <p:cNvPr id="8" name="AutoShape 6" descr="data:image/jpeg;base64,/9j/4AAQSkZJRgABAQAAAQABAAD/2wCEAAkGBxQTEhUUExQWFRUXGRwYGBgXFxoYGxoaGhoYGRwXGBgYHSggGBolHhgXITEiJSkrLi4uGB8zODMsNygtLisBCgoKDg0OGhAQGiwkICQsLCwsLCwsLCwsLCwsLCwsLCwsLCwsLCwsLCwsLCwsLCwsLCwsLCwsLCwsLCwsLCwsLP/AABEIAMIBAwMBIgACEQEDEQH/xAAcAAABBQEBAQAAAAAAAAAAAAAFAAIDBAYBBwj/xAA8EAACAQMDAQYEAwgBAwUBAAABAhEAAyEEEjFBBRMiUWFxBjKBkaGx8BQjQlLB0eHxBzNichYkc4KSFf/EABkBAAMBAQEAAAAAAAAAAAAAAAABAgMEBf/EACMRAAICAgICAwEBAQAAAAAAAAABAhEDIRIxIkEEUWETcTL/2gAMAwEAAhEDEQA/APH7upk8AD0/OrejveFpmDjjHn9TjihjedSrdMbZO0mY9YiahwVUTRpbrgW0cgYgLB6H088z7VT0HbL2mBLlkJE+05ABqomtJG1y0AQsECOYnz5HUVDeQwAZESJMevB9Yoimtir0y/ev9+HYAgCOMQS2DP8ASqN3VNEE89PPr9Paqlu6yTBI888+/nXZwPPzooaVBJdioHV2Nz+UKfDHDEnEf39Kfe1Je3LOSY6+8D8hQ1dUwIjER6yfMzz/AIrlvVFSSIM8g5BzzFNr6FQ/vyAV6VH3giBTbzzJ/XtFRKaEiixZIPMDIk/r6V1rsrtnAM+54nzpmpvBiCBGAD6kCJ+tNVCQSOByaoCW1pmKlgJA5NM2HqP0P9Vd0uoKKwWYbkA46wCOTx5+81qez/h8sgNzbuKiBtB5z4yfm6cetXDE5/8AJnKfHsBdh9nb2Fy4RsWJ3GJzAHr1oz21qEAgDcBgGBAHSIx0A6VF234VFsLA+QmImMjA45FCkvqISdyxBBHBPOfOa5JvlpemPvZQ/aNoYDBJ8v1FVzc8/vVm/ZWJE7p45xVMrWsaLLIvAjbmKWowcGR/jI+9RyNoWMyc+cxFNBxQA08A01TU0AHrt86k0elDE7iFUcmfOYx14qlsLG2rXUiR+NEbVxnAkeEYA+URHPvg1PrtKlsDuySCoMkiTn0GKfZA7mFZgZhhjmP4eu0kH8afHbT9Gblasp3bkHaokTMnyI/X2offScjP40R7x0xja384E9ZGPQg0PYkCCMTM8fes1GuikQOsf3qJyJxP1qQ59qfZ0rOYUbvatEURqD+vtUgvxMAD26e1WSAsq3QEekz0xM4z9apuvvSCzrvnypjCkiyamsxMmgCClT2I6A0qAON0pA0mXpXFoAdcekrecxSWuCgBTXDSNNNAHa7TZrtADlJyJ55rgFIU9Vk4xQA0LT1WpigzHED8upoz2B2Q11gSB3ciT6ZOPeIpxTk6QpSSVstfBumS4H3W52xDz9dsfSfatmjRxUGj0SWl221Cj8/UnrU1epihwjRwTnylYz4r7IWEueI94N0DzBE8cDIGOJrDajs8D/8AWZ6A9PI8E16/b1A/ZGEqdokLPLCSAfQ4ry/tq6zks4UHiAccE5nI6V4nycf88ni9P0deN2gSdISY6Ttxzj8frVO5pxJjBJgDy9fartncF3BuTwJ6Yz0FR3YBJc+I+QyCfMVKk7NCn3AiZHqOopPa4IHIn9fjU7ohx6RuE8+vvUZJRCNxzH1GePac1pYFcvAIPHTPT2pjPyAcGuusfWrWh0ylGLRiIyAZ8gP61TlWwOaftCAAR8oMEdSejenSivZoTaDLgnyAI6E59/y9aDXbQU8QR9Y9xRq0qK1srcJBSWEjLCBtAnkxx6etTJeLaE6I+078FVaWyG8UEgGeo8x0qn2klsIO7mPMkSfUDnyqvqtQzOSeSfr9fWq4DMQoyeg9/wDVXjvjTBRI6l015kMo0TjykeVOvaN0+dSPf61ELZHIqtorTCidk3XUMFALZGRkRzE/qabc7IvKssNqnOedscgcHHln0q/q+zWW4hR1diIXa4J8IADMQfBOYE/wmou0e3rlyyLbiSuNwJziDuBwTVvjX6QrsBo4GCJHoYP3zXb5UnwTHk0T7YqOKUVmaHR7fjSpu2uUwHlzXA1JnmmAUgHlq5vrgWkVzQI5SpRSIpjEKdTa6KAHTTwJ4pi1PbHl96TESLp2AEjn9f0r0D4WcHTqAI24Pr1mst2D2O2okhgAvU5/DE+9bHsXsvuVJPzN82cYJyPKa3+LGfNOtHPnkqovxXDTzXCK9I4zgbBHnzQrVdio5yTtkY9vX6n9CilcNY5cGPJuSNIzcejLvZ7uUCTE4AzkyYPmRH3oNd0m6XOA3TzAwMn2/Gtnr9KGIZjAAx5SZyfPn8Kzmp08kuTuK9JIg+3Q8fWvDy43hyUzrhLkrBdjS7gxVTBMZzwfp5gGnaHTMAWaYWRzOCOg4A/OiWm1UIQcW54I4xJIPpnFBE1TK0pnMEcyMY4zTtytRLslCZJZZHEDpP0pWmFtisFlMj5c+pA8xFFtLZkxcGGAJAkBSZMEzJGeajXSFW3scEQCIgcZn+KR1rN5F0xWDNUFKyR4iMDyAPPvEUOdoAgmefKP81Jqx4jHB9eai2TA610RVIpEW/71ILkEEDj38/SmmyfKY/LzpAZEVoM9C+MdFYs2LVu0yN3qBmeCxWApC48wepmBxWO/ZWNxLZ3gmNsrBzxAJ9+vSm2r5gWoxun2nbOBjofv5AU/tS89287DLFj8swBMAAyYE9JxNOU+TElWkP1OobbtgBpMkcjBBUTmDBPPU0HY1YKsDGQcgz9iKh7oxOOY/XpSGNQ1yK6q1KiyD70AMB9PwrtOWz+s0qAK9OBqRsVGaLAVOFNrqmgBFa5U6LuNNIzRYEIFOUVLbGc1Pa088Dr1ocqCyrs5qawJhce5x5ZnyqW/pzHQ+Z6g+XrUNtDMeePofaknYrNN8GXdt/aqwHEGTnEkRGIrdEUK+H+yrdtQ6OzhhIJOIIHA+nNFzXqYIyjCmcOWSctEdcNONNNbGQyuGnGmmgY292ebqEBipGfDz7Vk10YtpLtN2TuUMAIkfMK2du7AI84/ChfaulDAuo8QBkAfNMc/avO+bhbTnFbN8U60ZKxqslTBXgbTLD28xyaqPbKjCmATBgiZEeVFLPZDWwXIM9cHgjpgxnNXNJdF5e4g4AyeYByffj8a4seNOTj7OhyrYJRgwVJZh6kCBEEUT7qE2MyjHh4EgDAPtAmio7OtKsbfSRz5dKA9q3YOxf4QIPPHJMjy/Ko+VhlGSi/9FGSl0R3+zxs+QbgcjOM+frSHZO1lbcfmAgwJEjHnH4mKSa4K8kmCPEADzgAnd/sURdgVSPlInPrPiGOYFc8pThooD3OzgdxUkRO4xgSfM84niqGp0YIBAO7qBx9PX0960eqtgqVRizRkY+U8ewH96D2yQpWDAiTMyR0nHWKvFkbVhZBpt6AvMhgVIiTjqfKq93WbX3ACVI29NscEbTz60TsvBAEmSNygyBuHEn3Hn1oT2jZ8WAeT+Z/xW8H5FIVy6bkkKJnMcksfKc8x9qVi2WhSdu4qJ6YkCfTNMtsyyCv9x9a7avgnxZ/XPrWyexl6zoe8JU7UYYWf4vPP65qvd0RWDxkj0x5Hr54oouqVrIHcryASRE9AR/3edFLzbbY/dd8hBiTw2MMYljH3q5PGtWZXIrab4auXEDqzkMJG0SPYGenFcrYdifF1lLCIyMjAEFQJjJ6j71ytfAXmeY6Hs+5dJCKWMFtoGYAmf1zVa9pypOCI5BHB9fejHw92jdsNcuruYd2UaG8SqRAeDIhcAE4E1RFy2EBDP326cDA8paZnnoemawo1vZRj1p9uySCYwKfchjONxJmBHU0Rt6dt2zHE8xjn64PFRKVDsHW7ef7VY02jLkAeEnEkfnH1q9a7IuKSWJSMTEiYJMnpx+NEeyuzL7Bbm0xuABA5DTDHI48/akk29ESkkgTpuzy1zazKuQJZgs+RHQ0a0PZW8sq/PKswMkQCeGXDYIrVHsG01sgqZaDLZIbaFGfoKvaXSi2oA6CJ6kCYk/Wu2HxXfkc8s99HnWvdGK7DCquxmgjJHUeUzVC1oGuXFS2ACxAiZiAJY+nX71tO0uxmN9VRStl83NsbZHBYH9farvZXYKWWLnxXP5iAIEDgDA4pR+NLlT6K/ski12dpO6trbBnaIzU9ONNNd6VaOVuxpppp1NNMQw1w04000DG0q6a4aAI3QEEHIPNR2bCqIURVq1ZLGFyfKomWKnhHlyrZVuqKWtvMA0LgYM4n2oB2X2M+puG2GUEIW/eNsEAAeJo6cweYitS1pWw4leooh2botLaFyLZZnWA5AME8+3+K87N8bJz5dnRjyJKjGdiditevnTsUG5fEwHBUE4J455HlUoAACkeNTB8gQeWjgcYo5r7z6FblnZZAvqpN0uTcUSTAUjlozHpNZ+yASCpLSSC2CIHMgdDI9a8zMtb9G7K2is7BcYDxEtjMEHhQPcz9PWrN+HUDEz1gxE+JvIxz/ipdYngjzYjHU+R+n661X0lrwGAQTlWyN0cqCeolceornvl5E0VUtMninaSDxBmOGnj/AHVZ7ySN20KMFskngglYmDRfXaG4LAYoQIBDH5WB8SxHpByZxxzA/WaMXXGQm7afH4FA4ne0Yx5fU10Yk5PZSB2q0TsxIIIGRwMciI4xHNWNMRPd3raTB8RweIUCJBJMf6rRahBZ/cXLgLINsjbcUFW3eBgJaCcngCRVvQ/CF3XqDa2XDbVScopIbcATt/jlSMjpXVH6LAGs7PC2YWQJxg5MnKscESD9qoXr9zaoClCByJnzGemZNaHtDsS9sKP+0W7aHKuGYbwIkMQQMyPaOaHAXbakQHUkEkzxB8IPlPp5VKxpMVFb/wDtE5uLZd/4mdDuP/lB59aVcuXhJ/cv9k/U0q0KKmut2gQUMiIJiPLn9dKoXEyY/CpWcjyz7Y8/yrm0mVGcjNZrRBL2bZViyspLsv7s7toDjPi8wYHt+IJaYPaUO0hpESA0gGZM8jAketUdPpk/mjbDT1Ht9hXDrTBWZ8j/AFE8U5PlpehdnqlrX6fVCwdwa4x8KBSPGBlcx9OeYq/c05TwldvpEVgP+O7dz9pS4iyqZfmAvqQRtzx7V6Z2taXeWQyp4k5HpmvS+LkcrtHJmgo9A80kFdirvZVm2zgOxUEc+vQV1t0rMErZR1FnaY9j9xP9ahcZr0bW9i2whdlBMAce2awl7TfvSgIkmBHmeBWUMil0aTxuJQYU01beyUOREdCP6VWYZrQiiMimmrF9BAI44quaYhppppxppoA5FNNOpsUDO27hUyDBpjmacozT7tpozQMr1pPg3V2kuEXsAjE5B9x0rOEU5nmPOlJclQ4unZq/jPUaK+QNquykAttkFRPhnp7jrFZjs/8A49Y2r1606qsSu6cr1J28Yx9J6VEATxJrTfDHxFpUs3LF+6EZ5QHdulSpyVT5VGeTmvP+Tggo/p04puTPP+6uBGmdkwDGJjzP8WVob3jEOq4UsCeSAD4TtA9Rk54EV6z/AOiGe3ct275YMsrtU92fDCliT83MgZA215t2j8O6mwUsnwtJtyOMsSdzsYXJPvg15qxtdm9Ae92w1lwqkkrCmJgxOR13HBqxb1zuquG3Oohpy2GBIMg+HPPrVDtHT7TtIJdOSOfIz9ab2NqwhIafeOCSOftz50Sj43ETLt/WBQ2AXBkECY46noRI+s0uyu2bqMBbuXEIj5H2rHBVp5k7ZMxyMdJdVoQ5kKSv8TCSFLGFBjicfnQ7U6prDlQxKlWBUDHiEcGZPGTnFPFJNfoI9Q/4++NH3jS3LZfeSbYQoAMywJdswAzHJJzzgVS+IOzLN7UXTpbqKIJVRBDbRLFpI2jLGSc44rzXs+/LoH3AFhkCTBMHqCRE4mvWO3tHpdPZ/ZrNvabgXvLhbiQNqwZYAmMepAk8dUXaplAHTfDN50VwpbcoMjYsEiSpVnBDKZUgjkGu0Bs/G+ssg27d7wKW2/8ATyCxIOU9a5S8fodszWuaSFgyJH49I+ld0bAbwxgBTmckjgf0p90MTIMckDiPP2NMa4yKJWN0iTnH9+tY9qifRWtwTniDGYz0k+8VafT7D4TiPI+nX1M+3HrVPIOP70+3fIEdBmDkfj6/nWvoZsvg3tkaU3B/BcENJYTDD5YwIyTjMRivX+wuyl1VlXt3FdGJ8S9COhng5yK+cRqCYk4GAOle8/8AA961+z3UV2NyQ7KSNoEsoKgGQfCZmOV9K0x5pxVESxRk7ZtdR8KWWjlYAHhgDHWI5rJazQfs98hvGqmeOV9a9LLVnNUx729gHcBtbnAER71tiyyumRkxr0M1nbVq9Z+Vl9GH4isHqbo7wlJABxnOKLds3MRPiU5jg0BbJrrxQUUc2SbkybUatnMuZPnUN2pbWidiBByYGKcnZ9wts2mSY+taWiKZUNwxFRsakuWiOQeY+o6VEaZJwmuTSppoA4aVKuUDFRjsMhyQwB8poORUlq+VGKUla0UnRZ7e0xS6ZEA5H2FDoombjPaMncAevP8AihOpSQwX9ZqXJxi/wdJsPfCoth2N87bQA3E8ZJAH5/aoNHott9ruiaym5u6uNcVSpD7gOgIwpMjz69cSnatzc+0xOGC9QBG4KRyJPtTBqmKkS5Ft+8YO2G3HBVAMEgCc/Xy8rNmeR36OzHDiqPTextc2huXk7wm2xA70L3lsvEY2gAMQI25iDnzFdkdtDVDu9Vbe86tcexdXei3ABuKFgMvO2ARjaOuKgTtpbdi8xuWSf3V9bKrI3kQckSBtzuXgnr1F/DPxKNHa3RdVyxiJZShbLIX8IJlsiQc8TULo0M7eV7jrbAKs5II4YkkmDxLHiPOMdKjbsgKd1pg2Pmbxe8jp/TNbteybHadxdUHZW8K3bK7QymBNzeYAQESWgihXxL2b3N17SoUQHaW+afBlmjAmJgedc2XlBckxMzVrVINz+KMCFPHhIkCB16z0oYyC6+4nwjLT/TOZo1e0coRBGTPmY6yPShPaFpgoeApPhAHMQDk9TmKnHNSb++iUxlzWrtJC546EBR6Hj8aO9p9v3Gt2Lt5+8gbVVlUMFBB3KyNM8iSARC1neztLL+MkAGDwc9JB4FT9pjkeEAECAIAHTH9a6ItQ0iugYyEkkQAeAWXA6DJmlUoCY54HE/3pU+TGENTdJchbYYgeIiDmc+00Jv3DMNIK4AM9Mf4oomt2ZVeevExiJ5OfyqprdNuG+fESJWIAmfv0+9Z49PolFW8okbWkHqRABPtOBIqIrnmrNosQEgYbngySMMSYgR14zS12nKMVJBIzgeYBnPTIP1rcoitASJ46xRvQ9oXtLcU2bjW4LMlwYJUkgFhMgHaMeRmODQFashmczknrH+KYz0T4b7c1OrLKb9y5fDLcRSxyQYJUkwCPCeM1632Z2BfFld9w7o3AN8wLAeFmGPCZGMV5N/wr2Xu1Z1L3Bbt2E3E7gs7iVAI/lwfqB5179o9ULiBwCAfOiHi7RLin2YjV/DV6YVcDMzyfSrXZnwvDy5AI/X9K1upvFQSBMVnF3MSu5iT68V1RyykjF44xYRudkWwe8OdowDx7jyrO9v8AasWpACyYUg+IHqKMaq7ctG3abxd4YUjMRnM9Iod8aWHfShLVk3LjMJKAeGPESRI5APvU8+HlLY3G9LRj11M2zbODu3GeJAwfMGqDVK3ZN5ENy4WYWz3cW4uboXDYPHA3E8g89BtrtBQCbhCrPhaDnykCfStsfyoPvRzyxSRZpbTE9Ki02pW4CUYMBz6e9P09wP8AKQ3nBrq5L7MqY5Vmtt8E/DIcd9eWVnwKesfxH69KXwl2TbdFaBcDkqWGdsZPsek1u9HpVtIEQbVHArkz59cYnVhxe2DO2ewLF8eJAGHDDBE+3I9K84+Ivhy5pjPz2zMMAcAfzCPCc/hXrjNnNY3/AJD7Z7qwbSHxODIIkbeonoeKyxZZRZpkxxaPOkuEAgcHmqesuyQoXdySJjEYE+Zn7VBe1bHaB4SQZH0z169DUR1viEv4TPhETJ6T5itZ51LRjHG1srOgQh8gk52tEeYng9MetXdMbYDQjTc2ookAboIRz/MfQUxNIW2h2W3JwDBAMwGwPw9aK/Drot1HvEBVY2SRAKq5O14YbQA28QeMYgY4Zxp0dMNmK1/Zty0GLGPEbbISQ/BPyxO3HJxOK9C7U7d0ep0emS8N11d6qyAKgClSoKqZI2kGPNTMTRbtX4WuX1V1t2mRo7zu8AqhchiZgMSRJUTk4MUK7Kt/s2pvaa+lkbAO7dUDMNkumQZZcmSfLMTFIoGarsm0NPY1A1FvbevbbpQf9KRLQRBIA6R1+tEe1fiGxeum0e6e2zBe+QuTG1fFAHzyFBXPHvV74d+FrbX2sOxa3clmQBU2MrAl9pPiADKpYD+LBwIf8RfDw0F1btlLbIWLKrKTt2kER0VoJG48AUpLTsGZDWaXaQVQ7YhSQ2QS2c8HB+1Z3VB3XZ0ViYjPUZjGT1961Ha/aKXLg2W+6xuKltwEySRHynxfxT9KEaeEufvpFucwQCw5hSw9p9hXnRSjPRn7A+ov7raLs8YJMz7Db7deT5YqmIMg5POIIMdBnjmrmtvqSds5EQY4meZjgUMuuUI4/mA55HlXdHZYmtieR9/81ypV0t1xuAkHMgAc12rqQE/a7d2AgEjOSpXgwPCeOKo3mLljwAokmATjr/NmfoBXO0hkSZnIYnJBOCfpB9jRL4W0Xe3QoRnCjvH2Ebgixugn3wJGYqowSHQOuWbg2sQcYGCI6j1ByTT7qMV3u0k9SZOMAefFa/8AZu/Lq+pU2Lew/vbgB2yVEC5bUl4AMEiAIlsbchq9KQwwVUyVNzwhsTycTBXHqKbQFUJ1HFWdHcKsCGK9CVwYIgitP8NdiaXUW3bvdjWbfeXS6ttAE7iygkupwBtiBMiszqtPDY6QCSIyczAJxn39KTAO6Ht59Mu3T3HAdYuAqhziSvMQQY4jjzNfR3wfens+wVM7bKgHEGFH8pIivmX4c1+28inu0O4/vLgdgJBG11ByCY4AM5yYrT/CHbVyzqrKqzfMV2K7KjqclbikncAN0Qs4USaa0M9h0vx1ZN1rVwQFUlrn8JI5CqJLdeJ4NX9L25prjsbbCLY3MSCo2nIYFgJX1FeWdpdh2xcvnvAh3My94TuKYgtsjfuJ27t0gDiQSAFq9ss3l74sMKqli6llYwhXBCeJjPnmp/pxJZ6T8a/F91rgt6NsLk3FAYGFJaWIgAR9Zrz/AFfal+6e+uXz3hMBFXarCImJEMY8h+NVewPie9po3MrWmBUoybxtPIiQeYMSOZ61rNFa0faFy9qAAi2Ah2GQrlpxDExDCRBjPTkZ7k+wM+vaeqSQyi3beQAVYMp+aRu8Q6HxEjjM0O7dhoBYR/DIhuc7oPvWj+K7ll0ZbFzeZ3FgSSDtwntn348qw+rLXCXYs1yOTBBxPTrAPNOddEqy/c1/d2BatqEaTuYidwMY4xxkevSo9Dpb9uXRJLHawjxwcSqznnn0qhoydslusy04nqIHGB96PfCXaS6XVW2Upg+NwAy7Vndt3CQSDggCnCbvY+Jr/go6/TpdKJugrtXaxZ98zBbAjaMxxit9otXca932omxbS2BBeFJPLFSokZUDyIMxivPfiXT6x9SNVpn76PFvtFg1tJyqrgDkiCD8qkxmTHx7fa9prG9Cj3MbvTgyPPO7HTjyFt+ylo9J0+qt3RKOrcfKQeeJrJf8hdj7rPejlPWMMQDmORXlydj3ktbrDy6vCi08XNuVDuAZUEnyBycRXoek196z2Wf2txqCQAGQ7mgwAGaPEy5kx0+tXCbWyZU1R5yNMySFeTMkmCf8HjrUGh0pUkzJmSI/Wes0M7N16m8ARlsSYmZxPWfrWgZB5fXr966vjwU1y+jmyNx0De0bRLjEriQSoHPQGP0a23YPYaasb7YW1cNtrbLcBZdpTaoCAjaQQDI45zWZ/ZwTifaZ/OTXpvwn2CAqXNzq3JAY4keXT2qcuLjbfsvHO6SDPwwvd6bunWLlkbHBYvJAkOCT8jDxAdJI6Vltd2favtcN027BeYvhNhCu21bR3YdmiCpExPmDWr7T0t5St21tuuuCDCM9s8oWHhY9VkKARzBNeefGqDU3LqDwMwV7SXrZQl9u11VmAztRT4SZknIrmSs6GzRfCOse3YS2/dsoL2w9s8MHO0HcZIfpH8w86C9t9uJqLV0Ftm3A7w7dxkSIHiwM/bzrI9pdjnQurkeDbb3XAPErurjMmIhWgjjHE1ktX2kGub5JPrj8s+fPnWc5uPikS9hfUuxSUcKASCBEeW2fLE5qn2l4gzAHGMzPuM45/EVT0elvXpKBjn5QsiTyfacTVm7o7qrtY7pEkCeYGDIHAjpXH/Jx3fQmgLfQgmT/AFOev5VF2jJcH5pHPExiZ+lEbxKj0acj0IwZ+lU9Rb3e4GADgAf5rojL2NFIXG/milThqB/KPtSrfkyqGvcLGSZPmfTFW+z+1Wtd8EO3vl2EjEKSGIxnMDr060PJrhNABbR6qZRiMggDapUGFAYzAnwDxcim7yxA3wFwgkwCWyQG4nk8A9aH2QSZGfTNS3T80jPH1BpOwCouC2htl1UsAT85wRIbwzBwJA5mIxQ5WJlTJyJPMdT+X1ioCwIAAAx9z5+8Y+lPWIxmQZHrn1+1MC46Q6Mh3FYMwckHB5nOK2vwPpdJcYvqrncvAKkyQpDGW+UhfER1xPWc53sTT/vZHikEHas5jdEc+ROOnFekf8edj2jdvd+QysndqjeEyTu3bYlZCyD7jFZqVyoVmV/5F+KVv3NlrbsSArbSpaFUFvEcKdo8Pp61ntF2qwQp85Zg4wJkYMMcjA6dQK1X/JHwzb0bqLe2HDFSx8TDwCJ/iZTH0gnqThb4UrOQwgHCiD44wvoFzHnTcU+xmp1vZ9kqr9+gLqpCTmSpmRtwcTmInmSKYulQtbgoC77QgbAGFlmJjxTM9J6Vm7ZIYE+KfmkECB0PlMdKMdnMiXUe4y27ZuDdtLMwG4ZA5YCOQZyKmq6EEPiTTNprr92QynClfQngmC3yxJGQfrWeOuucDBPr1BwSJieRnzo/8ddrWL14La3t3e9e9LZuDcWU7YEAAkY/CMBOztLvKK4O1iwD5ztAERI3QTxz/R8bYFtGe5Ze4xU7CogAAKGzBIiAT9OfrG+lBVQLZW4wlACQDMQMnrJ8WcADim6zs1NOzeIkbBEkSQwJBlCeYGPofV1qxbLLtYvG0wM7R/2TzyBBHnxABKS2AU+B3e3qRbYblJKugeAV6jcvBJAHr0nFF+2ewbuiIZmJtC4cOxlQdwAmJkgMSQIPh8jFjsDtB9NauahLE7Zt27hxByjBgY3kyGJGRMedZ9+3NTf0t1LhFxWdXLljuDKHMcyQQTJMe/Q1aGanU9qdneO7dDvucNaS3NookkyzAyeknkwDiYoh/wCrUTTpbFpu6K7R3vzuOZUH5guJ6CRmvNdFqQO7t3x+6D7vAJfIAwevTE9a2vwl2UlztAgz3di3hWUbSzTIiIEMxMROM5mnjbJYI0vwwHvB4ItggqsQzZmCeg/vRnVdnNbMHHvzFeg3rQ8qwPx3r1DRJDKDknDY4wfzrp/rHBC0jCUORn+2O12skKkTIkRJP9hW7t/8pWbemsdwouOQBdQkgoYE9PFyc8Y5rx79re6yzLbSD6xIxPSu92Ll0k/LEwvJ8h/SuN5pu3J/ptGKj0fT2n7XW4gdSCrCQQZwfUUH7b1Nu6ht3FDqeQwBGM9a8X7J7dvWNOUt3nSWj+baAZhQRgedGuz/AI1gP3wZiTMg+wiOn0861x54XsUrNXrvhhL6C2Lt9bZ/h7zvFBGRHeSV/igAwKwN34Fu2bvitm/aD7SqMquRMAeIiGMqfrWq03xvpz4WL2xiDMQZwZBxxPl+VDPjHQay45ub3NqNyFcgAQFlVjJknjABieKqXCW1sE37AV7Vpp1U2DfVXg+MFHgGTtOVKGMxg0P7Q7cS4TBMxyAAJxg9f9VJ2voztRnuiYAZf4tokKSJJgyeT/WgtuJhVR+QAwInnOCIOOvEiaxlC9MdJljU6Rt6q0jcJPtz060H1CgHBweKIWr+0krJgQPEcEEGVODVNiD09qlKmUilt9aVSEnyP412tCiMiuBf1+utOH2NcdfWaYjtpyDI56Vxppoo78N/D93WXQtpQ5DDes7fDI3HcYUQJ5YekmgAXZ0zECOp2gSMnGOcDIycfY1Zez3TCc+H0MMyYBE9CefTrWi+LuwrOjud0juXGd8eAg/LsEyfeSPfms/feSIAAPAUxwCPFjJ6/wD29aVgG+w7Y2i65KqxONwE7QeCwyPPOZA5q3qe0O5u7oBIZX3BokkAshj5uImZEjywLS7fsW17y2+2223+JQA/i2SOA0bsSDzFPudri+qWTaIUcC2RJMR4oHi4AyZEmpr6FRqfisLqbFpzuskD9290se8Rm8Q2xhkad23mQfKsOL6I8QWWfF5N6iTiR1/1UOovMVjxQMDdPX06GD9Zp/ZnZxvMUSWcIzBVG4sVEkAc8CBVduwSIXcliZJk8gn+lErGnYLcDBmUSJBg7hDKxkZE5I9Kr2bYUtbuNsgGRtZpZTIBWRHETPSYqfRduvat3QAGW4IgCNpyAd0HEFhH4ilQwRdvNMzBIIPTB5q5p9UwACBgUMgjmSesfb7Uxru6FIBMRgRPl7cD7021cuAd5ErJHmAYA46cilYFq/YYJOSCgYkfaZ8s/cgU/U6AL3bI52EDcxIEMPmGDjHE+Rq5Y1VltOiXEYG2Li7xO1jcIuAkdI2lcehq72j2/pro8FvuWAREHiurCAqGM7YYTOQeM02tCI7evvXVWxuAtfKAi7AdhxdaW+d5yY/lEdKg1NlrVhrbN/1Arqv8zcCD/LteRPkRFR2O2L+n8MiASYQKpztkTtnp04k1X02nuarU2wWO+7cglpPiZpYzgGJBInqKVbAk7L0jsXNs7XsgPB53KR4TMD5o+ojrj1r4L1lxrkvtPfWwzGQW3CZgqSCJJweJ61iPhrscae/u1jPtMq1m2CzMoACM+xvCh6E4P4H0b4S0ew3Isi3bEC2SdzHmW3TkEHyH1rSC2JhbtBSUeOdpiPbpXjF60/eXA8sqljD8iesHn2mvatTdA5MT+fl714/8Y9o95f8AEBAJhgpBA45EEkYOZ4rP5fSSZMTP2iygsqHyJPEdD5z0p3ZjWlYnd4ojnBk8LI8gRUnabfuQBAmM4O7/AEIz60KtaRgQzkgfjjPH3Fc6XKLssL2bA7t2DAA5MZMTwOOlCdZdGQCYk84nyPnUel1Oy4G6SJHpPp+sVe7YCAbhBzz5znI6f7pxTjKn7F7B2pvFgowBGPOtl2j8eL+zLpUQ7RbUd4CN07cyMhTu5An3rDupgE8Eef6iokXcYGK6YvitDqwhorr3HAUFj0wTHSY5xNP1i92rWiFJ3A7hk4HAPVeDHnJqtplZDKOynglSR9MHNIkgZk5zStAQrcNXtJoxcIQTvKttHmw6VV1WoUjCjP4fbFQoYyDBxniPrSX2BO1tl8JMEYIniOmMVymrqXAwcf8AjP1mKVUOioTSJqOK7TA7FWtNrbifK7LkEkE8jg+4qpSmgAtq9YLqy5O6CJGSfKf5VGags940CegUTiRIwP5sxx0FV9KssPevaPgn4Ltvp1vahSMh0BCgwDuk4wCZHqI4oS9ITdHmZ74L3UMy23Fy4oWYIESSBu2wQIMZPnULqN3hbawQt4gQeCdsevmcz7Vqtf8AEGlH7uzbAJO5bqoEBhcLskBgTIk+vmIgs6Kxb0lzUOVL7yLVsmR4oDE2+FaJiRA255FPiFgXtJ9RZAS4m1XCuIAzzkHplmHT8MUrOuIlv4wDtjBBIyQfMminanbt3UqiXRaPdkKDB3LLGSZJmSZPPDYFV+29AtoqAjDdbR1YEbWkAsZkyJkYIyDik0AMsS1wHxN5leR/3Y8q6+jM7R1PPQ9QQYjj1rugV7V5CF8U4BMbpwPpmitxIczcBQttbd80DxyNwgyZ2+UAE5mlQwGwZH6SD04Pp/SKuXdTBBgSSWYAgqQwxIOQcnBE07Q6RGDd44ACkgFoMy0DPntP3HtUDL3a8KwJA5nMGREY6Z9DzSAZd1NzwgliowozAAmI8gAftVgW1Usdx3IwgKZhSBneDAgkCePyNa+HCqzTEbl/7YMAEEeET06yPOp+ztM90XWS2WIVZiYUSJY+8c8CmBNdIcuBtRba+EnrBGAYGTkgEenPNfsu+VJZXZWAgEHiZnjjFOF4bWDgcdAq5EAHHPB/OohcXbhYAPM4z59Z/tSA0Wi0t1Cr22mUDHbcBYr5sOvJwfPrIr2/sTT93p7aSDC9DIyZx5DPAwK+ftPqFUGGhuFPB5yWIg8e9eyfDfa1oaZLPfAFEALlgVDHMLnMTj2FVieyJAv447TvK42Mvd9ACJ3KfPoayOv1632IS3tc5MSeRyBHhnHU1e+J+0V3hrb94sDxMAQTGWiJmZOfMUGv6e9pfGnzOJ2tlirDhln6+tczXNuwBPblxpEHwgQOk8cfhVBRc27jwJEnImPl+xmrupuH/pvlgcmeM5HlXe0dY3dhC0oYYKAAMjM+sfaqguK4jB+nstcJAAJUfX/dWUuRaKqNzTnGR09ZGY/vVRrYnwtGJjkzBO31NT6HUQGBwWGJ4baetXJDHajSFUURnk9Ixx+Z+oqo7AHiPTn86t9q6oPhcdT6yB+XvQy45OCZ9aIXWwRZvX98dMfqOalu6cqokfMJHqMyfy+1VVYAA9Zke3+6ta3WFxLEycmZOccdAIj8a0SjQiqwGffBrhUnPQVJp7LTBHr/AKrt54BTpM+VJdjIGcTzHpSrTaX4bOxd1pyYydyQfUSePL0pVVAZQ0ylSpFDqXUUqVMAjpBh/avavhDUOQqlm2i0IEmB8vA6UqVOPZMjAWWIRmBhg8BusbWxPMU3s1A1nTFgGPfESROD3cjPQzSpU0IyNlzubJ4J58sitRqLY7myYEuSGMfMO5BhvPOc9aVKkugYL01w/tFoSYAAGeAUckDyEkmqOsPhT/4lpUqhjH6Qfu3PWowfDHTP5UqVTLsAn2lm9qAcjxfgoj7UP7FvsofazLPhMEjwlLkrjoYGPQUqVWMpLxVjQDDe396VKpfQCt8D9daJdhmdRZByO8Tn3FcpVKEw/wBhj/3Cjp35H03RFHfiO+3eXjuaQBBk4z08qVKs/Uv9JMPqM98Tkg4n1BoLOW+tKlWi9FIj05/p+YpT4v15UqVWUg1pUGxsD5R+VB7Q5/XWlSqI9shE90YP/itWrYlEnOT+S1ylVPoZX1Ryx6iIPlzVa30pUqIjQ+3daOT96VKlWwH/2Q=="/>
          <p:cNvSpPr>
            <a:spLocks noChangeAspect="1" noChangeArrowheads="1"/>
          </p:cNvSpPr>
          <p:nvPr/>
        </p:nvSpPr>
        <p:spPr bwMode="auto">
          <a:xfrm>
            <a:off x="2136775" y="3127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2F2B20"/>
              </a:solidFill>
              <a:effectLst/>
              <a:uLnTx/>
              <a:uFillTx/>
              <a:latin typeface="Arial" charset="0"/>
              <a:ea typeface="ＭＳ Ｐゴシック" pitchFamily="34" charset="-128"/>
              <a:cs typeface="+mn-cs"/>
            </a:endParaRPr>
          </a:p>
        </p:txBody>
      </p:sp>
      <p:sp>
        <p:nvSpPr>
          <p:cNvPr id="11" name="Content Placeholder 8"/>
          <p:cNvSpPr>
            <a:spLocks noGrp="1"/>
          </p:cNvSpPr>
          <p:nvPr>
            <p:ph idx="1"/>
          </p:nvPr>
        </p:nvSpPr>
        <p:spPr>
          <a:xfrm>
            <a:off x="1981200" y="1143000"/>
            <a:ext cx="8229600" cy="5181600"/>
          </a:xfrm>
        </p:spPr>
        <p:txBody>
          <a:bodyPr/>
          <a:lstStyle/>
          <a:p>
            <a:pPr algn="ctr"/>
            <a:r>
              <a:rPr lang="en-US" dirty="0"/>
              <a:t>You can’t always get what you want</a:t>
            </a:r>
          </a:p>
        </p:txBody>
      </p:sp>
      <p:pic>
        <p:nvPicPr>
          <p:cNvPr id="4098" name="Picture 2" descr="http://sd.keepcalm-o-matic.co.uk/i/keep-calm-and-triage.png"/>
          <p:cNvPicPr>
            <a:picLocks noChangeAspect="1" noChangeArrowheads="1"/>
          </p:cNvPicPr>
          <p:nvPr/>
        </p:nvPicPr>
        <p:blipFill rotWithShape="1">
          <a:blip r:embed="rId3">
            <a:extLst>
              <a:ext uri="{28A0092B-C50C-407E-A947-70E740481C1C}">
                <a14:useLocalDpi xmlns:a14="http://schemas.microsoft.com/office/drawing/2010/main" val="0"/>
              </a:ext>
            </a:extLst>
          </a:blip>
          <a:srcRect b="18422"/>
          <a:stretch/>
        </p:blipFill>
        <p:spPr bwMode="auto">
          <a:xfrm>
            <a:off x="7234829" y="2194870"/>
            <a:ext cx="3908329" cy="3719737"/>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pattern-library.sec-bridge.eu/pattern-library/images/patterns/triageTag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2133600"/>
            <a:ext cx="5264515" cy="373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80106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Adaptation Options</a:t>
            </a:r>
          </a:p>
        </p:txBody>
      </p:sp>
      <p:sp>
        <p:nvSpPr>
          <p:cNvPr id="13" name="TextBox 12"/>
          <p:cNvSpPr txBox="1"/>
          <p:nvPr/>
        </p:nvSpPr>
        <p:spPr>
          <a:xfrm>
            <a:off x="1117864" y="3725287"/>
            <a:ext cx="3177382" cy="1384995"/>
          </a:xfrm>
          <a:prstGeom prst="rect">
            <a:avLst/>
          </a:prstGeom>
          <a:noFill/>
        </p:spPr>
        <p:txBody>
          <a:bodyPr wrap="square" rtlCol="0">
            <a:spAutoFit/>
          </a:bodyPr>
          <a:lstStyle/>
          <a:p>
            <a:pPr algn="ctr"/>
            <a:r>
              <a:rPr lang="en-US" sz="2800" dirty="0">
                <a:solidFill>
                  <a:srgbClr val="2F2B20"/>
                </a:solidFill>
                <a:latin typeface="Candara"/>
                <a:cs typeface="Candara"/>
              </a:rPr>
              <a:t>Reduce impacts/ Maintain current system</a:t>
            </a:r>
          </a:p>
        </p:txBody>
      </p:sp>
      <p:sp>
        <p:nvSpPr>
          <p:cNvPr id="14" name="TextBox 13"/>
          <p:cNvSpPr txBox="1"/>
          <p:nvPr/>
        </p:nvSpPr>
        <p:spPr>
          <a:xfrm>
            <a:off x="8305800" y="3823570"/>
            <a:ext cx="2754358" cy="1384995"/>
          </a:xfrm>
          <a:prstGeom prst="rect">
            <a:avLst/>
          </a:prstGeom>
          <a:noFill/>
        </p:spPr>
        <p:txBody>
          <a:bodyPr wrap="square" rtlCol="0">
            <a:spAutoFit/>
          </a:bodyPr>
          <a:lstStyle/>
          <a:p>
            <a:pPr algn="ctr"/>
            <a:r>
              <a:rPr lang="en-US" sz="2800" dirty="0">
                <a:solidFill>
                  <a:srgbClr val="2F2B20"/>
                </a:solidFill>
                <a:latin typeface="Candara"/>
                <a:cs typeface="Candara"/>
              </a:rPr>
              <a:t>Promote change, reduce future risk</a:t>
            </a:r>
          </a:p>
        </p:txBody>
      </p:sp>
      <p:sp>
        <p:nvSpPr>
          <p:cNvPr id="15" name="Rounded Rectangle 14"/>
          <p:cNvSpPr/>
          <p:nvPr/>
        </p:nvSpPr>
        <p:spPr>
          <a:xfrm>
            <a:off x="1614091" y="1828800"/>
            <a:ext cx="2108200" cy="1371600"/>
          </a:xfrm>
          <a:prstGeom prst="roundRect">
            <a:avLst/>
          </a:prstGeom>
          <a:solidFill>
            <a:srgbClr val="046D8B"/>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a:solidFill>
                  <a:srgbClr val="FFFFFF"/>
                </a:solidFill>
                <a:latin typeface="Candara"/>
                <a:cs typeface="Candara"/>
              </a:rPr>
              <a:t>Resistance</a:t>
            </a:r>
          </a:p>
        </p:txBody>
      </p:sp>
      <p:sp>
        <p:nvSpPr>
          <p:cNvPr id="16" name="Rounded Rectangle 15"/>
          <p:cNvSpPr/>
          <p:nvPr/>
        </p:nvSpPr>
        <p:spPr>
          <a:xfrm>
            <a:off x="8400499" y="1828800"/>
            <a:ext cx="2070077" cy="1371600"/>
          </a:xfrm>
          <a:prstGeom prst="roundRect">
            <a:avLst/>
          </a:prstGeom>
          <a:solidFill>
            <a:srgbClr val="C26B2B"/>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a:solidFill>
                  <a:srgbClr val="FFFFFF"/>
                </a:solidFill>
                <a:latin typeface="Candara"/>
                <a:cs typeface="Candara"/>
              </a:rPr>
              <a:t>Transition</a:t>
            </a:r>
            <a:endParaRPr lang="en-US" sz="2400" b="1" dirty="0">
              <a:solidFill>
                <a:srgbClr val="FFFFFF"/>
              </a:solidFill>
              <a:latin typeface="Candara"/>
              <a:cs typeface="Candara"/>
            </a:endParaRPr>
          </a:p>
        </p:txBody>
      </p:sp>
      <p:sp>
        <p:nvSpPr>
          <p:cNvPr id="17" name="Rounded Rectangle 16"/>
          <p:cNvSpPr/>
          <p:nvPr/>
        </p:nvSpPr>
        <p:spPr>
          <a:xfrm>
            <a:off x="5029200" y="1828800"/>
            <a:ext cx="2133600" cy="1371600"/>
          </a:xfrm>
          <a:prstGeom prst="roundRect">
            <a:avLst/>
          </a:prstGeom>
          <a:solidFill>
            <a:schemeClr val="accent6">
              <a:lumMod val="7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a:solidFill>
                  <a:srgbClr val="FFFFFF"/>
                </a:solidFill>
                <a:latin typeface="Candara"/>
                <a:cs typeface="Candara"/>
              </a:rPr>
              <a:t>Resilience</a:t>
            </a:r>
          </a:p>
        </p:txBody>
      </p:sp>
      <p:cxnSp>
        <p:nvCxnSpPr>
          <p:cNvPr id="18" name="Straight Arrow Connector 17"/>
          <p:cNvCxnSpPr>
            <a:cxnSpLocks/>
          </p:cNvCxnSpPr>
          <p:nvPr/>
        </p:nvCxnSpPr>
        <p:spPr>
          <a:xfrm>
            <a:off x="1066800" y="3550399"/>
            <a:ext cx="9753600" cy="0"/>
          </a:xfrm>
          <a:prstGeom prst="straightConnector1">
            <a:avLst/>
          </a:prstGeom>
          <a:ln w="57150">
            <a:headEnd type="arrow"/>
            <a:tailEnd type="arrow"/>
          </a:ln>
        </p:spPr>
        <p:style>
          <a:lnRef idx="1">
            <a:schemeClr val="accent1"/>
          </a:lnRef>
          <a:fillRef idx="0">
            <a:schemeClr val="accent1"/>
          </a:fillRef>
          <a:effectRef idx="0">
            <a:schemeClr val="accent1"/>
          </a:effectRef>
          <a:fontRef idx="minor">
            <a:schemeClr val="tx1"/>
          </a:fontRef>
        </p:style>
      </p:cxnSp>
      <p:pic>
        <p:nvPicPr>
          <p:cNvPr id="9" name="Picture 2" descr="Image result for sea wal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flipV="1">
            <a:off x="1036251" y="3823570"/>
            <a:ext cx="3340608" cy="187909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Image result for rubber band"/>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069" b="19337"/>
          <a:stretch/>
        </p:blipFill>
        <p:spPr bwMode="auto">
          <a:xfrm>
            <a:off x="4740059" y="3672021"/>
            <a:ext cx="3048000" cy="218219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Image result for assisted migration"/>
          <p:cNvPicPr>
            <a:picLocks noChangeAspect="1" noChangeArrowheads="1"/>
          </p:cNvPicPr>
          <p:nvPr/>
        </p:nvPicPr>
        <p:blipFill rotWithShape="1">
          <a:blip r:embed="rId4">
            <a:extLst>
              <a:ext uri="{28A0092B-C50C-407E-A947-70E740481C1C}">
                <a14:useLocalDpi xmlns:a14="http://schemas.microsoft.com/office/drawing/2010/main" val="0"/>
              </a:ext>
            </a:extLst>
          </a:blip>
          <a:srcRect l="10001" t="8681" r="12499" b="8818"/>
          <a:stretch/>
        </p:blipFill>
        <p:spPr bwMode="auto">
          <a:xfrm>
            <a:off x="8378728" y="3715817"/>
            <a:ext cx="2441672" cy="2576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7054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BD1F9-8658-4F51-A490-FACFD1FAEA1A}"/>
              </a:ext>
            </a:extLst>
          </p:cNvPr>
          <p:cNvSpPr>
            <a:spLocks noGrp="1"/>
          </p:cNvSpPr>
          <p:nvPr>
            <p:ph type="title"/>
          </p:nvPr>
        </p:nvSpPr>
        <p:spPr/>
        <p:txBody>
          <a:bodyPr/>
          <a:lstStyle/>
          <a:p>
            <a:r>
              <a:rPr lang="en-US" dirty="0"/>
              <a:t>Adaptation Workbook: Benefits</a:t>
            </a:r>
          </a:p>
        </p:txBody>
      </p:sp>
      <p:sp>
        <p:nvSpPr>
          <p:cNvPr id="3" name="Content Placeholder 2">
            <a:extLst>
              <a:ext uri="{FF2B5EF4-FFF2-40B4-BE49-F238E27FC236}">
                <a16:creationId xmlns:a16="http://schemas.microsoft.com/office/drawing/2014/main" id="{BF44CE2B-4014-42C3-B7B4-1CBA206C8DF3}"/>
              </a:ext>
            </a:extLst>
          </p:cNvPr>
          <p:cNvSpPr>
            <a:spLocks noGrp="1"/>
          </p:cNvSpPr>
          <p:nvPr>
            <p:ph sz="half" idx="1"/>
          </p:nvPr>
        </p:nvSpPr>
        <p:spPr>
          <a:xfrm>
            <a:off x="304800" y="1350216"/>
            <a:ext cx="11125200" cy="5041440"/>
          </a:xfrm>
        </p:spPr>
        <p:txBody>
          <a:bodyPr/>
          <a:lstStyle/>
          <a:p>
            <a:r>
              <a:rPr lang="en-US" sz="3200" dirty="0"/>
              <a:t> Hands-on training</a:t>
            </a:r>
          </a:p>
          <a:p>
            <a:r>
              <a:rPr lang="en-US" sz="3200" dirty="0"/>
              <a:t> Taking a fresh look at each project area</a:t>
            </a:r>
          </a:p>
          <a:p>
            <a:r>
              <a:rPr lang="en-US" sz="3200" dirty="0"/>
              <a:t> Team members each get to consider their part of the Proposed Action</a:t>
            </a:r>
          </a:p>
          <a:p>
            <a:r>
              <a:rPr lang="en-US" sz="3200" dirty="0"/>
              <a:t> Opportunity to share ideas and listen to each other</a:t>
            </a:r>
          </a:p>
          <a:p>
            <a:endParaRPr lang="en-US" dirty="0"/>
          </a:p>
          <a:p>
            <a:endParaRPr lang="en-US" dirty="0"/>
          </a:p>
        </p:txBody>
      </p:sp>
    </p:spTree>
    <p:extLst>
      <p:ext uri="{BB962C8B-B14F-4D97-AF65-F5344CB8AC3E}">
        <p14:creationId xmlns:p14="http://schemas.microsoft.com/office/powerpoint/2010/main" val="8531569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609600"/>
            <a:ext cx="8229600" cy="5181600"/>
          </a:xfrm>
        </p:spPr>
        <p:txBody>
          <a:bodyPr>
            <a:normAutofit/>
          </a:bodyPr>
          <a:lstStyle/>
          <a:p>
            <a:pPr marL="0" indent="0" algn="ctr">
              <a:buNone/>
            </a:pPr>
            <a:r>
              <a:rPr lang="en-US" sz="4000" dirty="0">
                <a:solidFill>
                  <a:srgbClr val="0B5EA2"/>
                </a:solidFill>
                <a:latin typeface="+mj-lt"/>
              </a:rPr>
              <a:t>Gameplan for Ketchum</a:t>
            </a:r>
          </a:p>
        </p:txBody>
      </p:sp>
      <p:graphicFrame>
        <p:nvGraphicFramePr>
          <p:cNvPr id="2" name="Object 1">
            <a:extLst>
              <a:ext uri="{FF2B5EF4-FFF2-40B4-BE49-F238E27FC236}">
                <a16:creationId xmlns:a16="http://schemas.microsoft.com/office/drawing/2014/main" id="{A67D894B-93B5-49EA-8778-F4A1F55AB744}"/>
              </a:ext>
            </a:extLst>
          </p:cNvPr>
          <p:cNvGraphicFramePr>
            <a:graphicFrameLocks noChangeAspect="1"/>
          </p:cNvGraphicFramePr>
          <p:nvPr>
            <p:extLst>
              <p:ext uri="{D42A27DB-BD31-4B8C-83A1-F6EECF244321}">
                <p14:modId xmlns:p14="http://schemas.microsoft.com/office/powerpoint/2010/main" val="3421635498"/>
              </p:ext>
            </p:extLst>
          </p:nvPr>
        </p:nvGraphicFramePr>
        <p:xfrm>
          <a:off x="2819400" y="1585530"/>
          <a:ext cx="6553200" cy="5063837"/>
        </p:xfrm>
        <a:graphic>
          <a:graphicData uri="http://schemas.openxmlformats.org/presentationml/2006/ole">
            <mc:AlternateContent xmlns:mc="http://schemas.openxmlformats.org/markup-compatibility/2006">
              <mc:Choice xmlns:v="urn:schemas-microsoft-com:vml" Requires="v">
                <p:oleObj spid="_x0000_s1032" name="Acrobat Document" r:id="rId3" imgW="7543800" imgH="5829153" progId="AcroExch.Document.DC">
                  <p:embed/>
                </p:oleObj>
              </mc:Choice>
              <mc:Fallback>
                <p:oleObj name="Acrobat Document" r:id="rId3" imgW="7543800" imgH="5829153" progId="AcroExch.Document.DC">
                  <p:embed/>
                  <p:pic>
                    <p:nvPicPr>
                      <p:cNvPr id="0" name=""/>
                      <p:cNvPicPr/>
                      <p:nvPr/>
                    </p:nvPicPr>
                    <p:blipFill>
                      <a:blip r:embed="rId4"/>
                      <a:stretch>
                        <a:fillRect/>
                      </a:stretch>
                    </p:blipFill>
                    <p:spPr>
                      <a:xfrm>
                        <a:off x="2819400" y="1585530"/>
                        <a:ext cx="6553200" cy="5063837"/>
                      </a:xfrm>
                      <a:prstGeom prst="rect">
                        <a:avLst/>
                      </a:prstGeom>
                    </p:spPr>
                  </p:pic>
                </p:oleObj>
              </mc:Fallback>
            </mc:AlternateContent>
          </a:graphicData>
        </a:graphic>
      </p:graphicFrame>
    </p:spTree>
    <p:extLst>
      <p:ext uri="{BB962C8B-B14F-4D97-AF65-F5344CB8AC3E}">
        <p14:creationId xmlns:p14="http://schemas.microsoft.com/office/powerpoint/2010/main" val="7446251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576482" y="6438812"/>
            <a:ext cx="6113358" cy="64633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2F2B20"/>
                </a:solidFill>
                <a:effectLst/>
                <a:uLnTx/>
                <a:uFillTx/>
                <a:latin typeface="Arial" charset="0"/>
                <a:ea typeface="ＭＳ Ｐゴシック" pitchFamily="34" charset="-128"/>
                <a:cs typeface="Calibri" pitchFamily="34" charset="0"/>
              </a:rPr>
              <a:t>Swanston and Janowiak 2012; </a:t>
            </a:r>
            <a:r>
              <a:rPr kumimoji="0" lang="en-US" sz="1800" b="0" i="0" u="none" strike="noStrike" kern="1200" cap="none" spc="0" normalizeH="0" baseline="0" noProof="0" dirty="0">
                <a:ln>
                  <a:noFill/>
                </a:ln>
                <a:solidFill>
                  <a:srgbClr val="2F2B20"/>
                </a:solidFill>
                <a:effectLst/>
                <a:uLnTx/>
                <a:uFillTx/>
                <a:latin typeface="Arial" charset="0"/>
                <a:ea typeface="ＭＳ Ｐゴシック" pitchFamily="34" charset="-128"/>
                <a:cs typeface="Calibri" pitchFamily="34" charset="0"/>
                <a:hlinkClick r:id="rId3"/>
              </a:rPr>
              <a:t>www.nrs.fs.fed.us/pubs/40543</a:t>
            </a:r>
            <a:r>
              <a:rPr kumimoji="0" lang="en-US" sz="1800" b="0" i="0" u="none" strike="noStrike" kern="1200" cap="none" spc="0" normalizeH="0" baseline="0" noProof="0" dirty="0">
                <a:ln>
                  <a:noFill/>
                </a:ln>
                <a:solidFill>
                  <a:srgbClr val="2F2B20"/>
                </a:solidFill>
                <a:effectLst/>
                <a:uLnTx/>
                <a:uFillTx/>
                <a:latin typeface="Arial" charset="0"/>
                <a:ea typeface="ＭＳ Ｐゴシック" pitchFamily="34" charset="-128"/>
                <a:cs typeface="Calibri" pitchFamily="34" charset="0"/>
              </a:rPr>
              <a:t> </a:t>
            </a:r>
          </a:p>
        </p:txBody>
      </p:sp>
      <p:grpSp>
        <p:nvGrpSpPr>
          <p:cNvPr id="3" name="Group 2"/>
          <p:cNvGrpSpPr/>
          <p:nvPr/>
        </p:nvGrpSpPr>
        <p:grpSpPr>
          <a:xfrm>
            <a:off x="2624668" y="1472977"/>
            <a:ext cx="7174403" cy="4934332"/>
            <a:chOff x="1100667" y="1472977"/>
            <a:chExt cx="7174403" cy="4934332"/>
          </a:xfrm>
        </p:grpSpPr>
        <p:sp>
          <p:nvSpPr>
            <p:cNvPr id="9" name="Circular Arrow 8"/>
            <p:cNvSpPr/>
            <p:nvPr/>
          </p:nvSpPr>
          <p:spPr>
            <a:xfrm>
              <a:off x="1898839" y="1579772"/>
              <a:ext cx="5351049" cy="4827537"/>
            </a:xfrm>
            <a:prstGeom prst="circularArrow">
              <a:avLst>
                <a:gd name="adj1" fmla="val 5544"/>
                <a:gd name="adj2" fmla="val 330680"/>
                <a:gd name="adj3" fmla="val 13864123"/>
                <a:gd name="adj4" fmla="val 17332518"/>
                <a:gd name="adj5" fmla="val 5757"/>
              </a:avLst>
            </a:prstGeom>
            <a:solidFill>
              <a:schemeClr val="accent3">
                <a:lumMod val="75000"/>
              </a:schemeClr>
            </a:solidFill>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grpSp>
          <p:nvGrpSpPr>
            <p:cNvPr id="10" name="Group 9"/>
            <p:cNvGrpSpPr/>
            <p:nvPr/>
          </p:nvGrpSpPr>
          <p:grpSpPr>
            <a:xfrm>
              <a:off x="3369493" y="1472977"/>
              <a:ext cx="2409740" cy="1352055"/>
              <a:chOff x="2971797" y="118831"/>
              <a:chExt cx="2994511" cy="1862359"/>
            </a:xfrm>
            <a:solidFill>
              <a:schemeClr val="accent1">
                <a:lumMod val="20000"/>
                <a:lumOff val="80000"/>
              </a:schemeClr>
            </a:solidFill>
            <a:effectLst>
              <a:glow rad="63500">
                <a:schemeClr val="accent1">
                  <a:satMod val="175000"/>
                  <a:alpha val="40000"/>
                </a:schemeClr>
              </a:glow>
            </a:effectLst>
          </p:grpSpPr>
          <p:sp>
            <p:nvSpPr>
              <p:cNvPr id="23" name="Rounded Rectangle 22"/>
              <p:cNvSpPr/>
              <p:nvPr/>
            </p:nvSpPr>
            <p:spPr>
              <a:xfrm>
                <a:off x="2971797" y="118831"/>
                <a:ext cx="2994511" cy="1862359"/>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4" name="Rounded Rectangle 5"/>
              <p:cNvSpPr/>
              <p:nvPr/>
            </p:nvSpPr>
            <p:spPr>
              <a:xfrm>
                <a:off x="3062710" y="209744"/>
                <a:ext cx="2812685" cy="168053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marR="0" lvl="0" indent="0" algn="ctr" defTabSz="889000" rtl="0" eaLnBrk="1" fontAlgn="base"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a:ln>
                      <a:noFill/>
                    </a:ln>
                    <a:solidFill>
                      <a:srgbClr val="2F2B20"/>
                    </a:solidFill>
                    <a:effectLst/>
                    <a:uLnTx/>
                    <a:uFillTx/>
                    <a:latin typeface="Calibri"/>
                    <a:ea typeface="+mn-ea"/>
                    <a:cs typeface="Calibri" pitchFamily="34" charset="0"/>
                  </a:rPr>
                  <a:t>1. </a:t>
                </a:r>
                <a:r>
                  <a:rPr kumimoji="0" lang="en-US" sz="2800" b="1" i="0" u="none" strike="noStrike" kern="1200" cap="none" spc="0" normalizeH="0" baseline="0" noProof="0" dirty="0">
                    <a:ln>
                      <a:noFill/>
                    </a:ln>
                    <a:solidFill>
                      <a:srgbClr val="2F2B20"/>
                    </a:solidFill>
                    <a:effectLst/>
                    <a:uLnTx/>
                    <a:uFillTx/>
                    <a:latin typeface="Calibri"/>
                    <a:ea typeface="+mn-ea"/>
                    <a:cs typeface="Calibri" pitchFamily="34" charset="0"/>
                  </a:rPr>
                  <a:t>DEFINE</a:t>
                </a:r>
                <a:r>
                  <a:rPr kumimoji="0" lang="en-US" sz="2800" b="0" i="0" u="none" strike="noStrike" kern="1200" cap="none" spc="0" normalizeH="0" baseline="0" noProof="0" dirty="0">
                    <a:ln>
                      <a:noFill/>
                    </a:ln>
                    <a:solidFill>
                      <a:srgbClr val="2F2B20"/>
                    </a:solidFill>
                    <a:effectLst/>
                    <a:uLnTx/>
                    <a:uFillTx/>
                    <a:latin typeface="Calibri"/>
                    <a:ea typeface="+mn-ea"/>
                    <a:cs typeface="Calibri" pitchFamily="34" charset="0"/>
                  </a:rPr>
                  <a:t> management objectives.</a:t>
                </a:r>
              </a:p>
            </p:txBody>
          </p:sp>
        </p:grpSp>
        <p:grpSp>
          <p:nvGrpSpPr>
            <p:cNvPr id="11" name="Group 10"/>
            <p:cNvGrpSpPr/>
            <p:nvPr/>
          </p:nvGrpSpPr>
          <p:grpSpPr>
            <a:xfrm>
              <a:off x="5865330" y="2966621"/>
              <a:ext cx="2409740" cy="1352055"/>
              <a:chOff x="6073299" y="2176219"/>
              <a:chExt cx="2994511" cy="1862359"/>
            </a:xfrm>
            <a:solidFill>
              <a:schemeClr val="accent1">
                <a:lumMod val="20000"/>
                <a:lumOff val="80000"/>
              </a:schemeClr>
            </a:solidFill>
            <a:effectLst>
              <a:glow rad="63500">
                <a:schemeClr val="accent1">
                  <a:satMod val="175000"/>
                  <a:alpha val="40000"/>
                </a:schemeClr>
              </a:glow>
            </a:effectLst>
          </p:grpSpPr>
          <p:sp>
            <p:nvSpPr>
              <p:cNvPr id="21" name="Rounded Rectangle 20"/>
              <p:cNvSpPr/>
              <p:nvPr/>
            </p:nvSpPr>
            <p:spPr>
              <a:xfrm>
                <a:off x="6073299" y="2176219"/>
                <a:ext cx="2994511" cy="1862359"/>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2" name="Rounded Rectangle 7"/>
              <p:cNvSpPr/>
              <p:nvPr/>
            </p:nvSpPr>
            <p:spPr>
              <a:xfrm>
                <a:off x="6164212" y="2267132"/>
                <a:ext cx="2812685" cy="168053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marR="0" lvl="0" indent="0" algn="ctr" defTabSz="889000" rtl="0" eaLnBrk="1" fontAlgn="base"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a:ln>
                      <a:noFill/>
                    </a:ln>
                    <a:solidFill>
                      <a:srgbClr val="2F2B20"/>
                    </a:solidFill>
                    <a:effectLst/>
                    <a:uLnTx/>
                    <a:uFillTx/>
                    <a:latin typeface="Calibri"/>
                    <a:ea typeface="+mn-ea"/>
                    <a:cs typeface="Calibri" pitchFamily="34" charset="0"/>
                  </a:rPr>
                  <a:t>2. </a:t>
                </a:r>
                <a:r>
                  <a:rPr kumimoji="0" lang="en-US" sz="2800" b="1" i="0" u="none" strike="noStrike" kern="1200" cap="none" spc="0" normalizeH="0" baseline="0" noProof="0" dirty="0">
                    <a:ln>
                      <a:noFill/>
                    </a:ln>
                    <a:solidFill>
                      <a:srgbClr val="2F2B20"/>
                    </a:solidFill>
                    <a:effectLst/>
                    <a:uLnTx/>
                    <a:uFillTx/>
                    <a:latin typeface="Calibri"/>
                    <a:ea typeface="+mn-ea"/>
                    <a:cs typeface="Calibri" pitchFamily="34" charset="0"/>
                  </a:rPr>
                  <a:t>ASSESS</a:t>
                </a:r>
                <a:r>
                  <a:rPr kumimoji="0" lang="en-US" sz="2800" b="0" i="0" u="none" strike="noStrike" kern="1200" cap="none" spc="0" normalizeH="0" baseline="0" noProof="0" dirty="0">
                    <a:ln>
                      <a:noFill/>
                    </a:ln>
                    <a:solidFill>
                      <a:srgbClr val="2F2B20"/>
                    </a:solidFill>
                    <a:effectLst/>
                    <a:uLnTx/>
                    <a:uFillTx/>
                    <a:latin typeface="Calibri"/>
                    <a:ea typeface="+mn-ea"/>
                    <a:cs typeface="Calibri" pitchFamily="34" charset="0"/>
                  </a:rPr>
                  <a:t> climate impacts.</a:t>
                </a:r>
              </a:p>
            </p:txBody>
          </p:sp>
        </p:grpSp>
        <p:grpSp>
          <p:nvGrpSpPr>
            <p:cNvPr id="12" name="Group 11"/>
            <p:cNvGrpSpPr/>
            <p:nvPr/>
          </p:nvGrpSpPr>
          <p:grpSpPr>
            <a:xfrm>
              <a:off x="5270395" y="4782652"/>
              <a:ext cx="2409740" cy="1352055"/>
              <a:chOff x="5333991" y="4677673"/>
              <a:chExt cx="2994511" cy="1862359"/>
            </a:xfrm>
            <a:solidFill>
              <a:schemeClr val="accent1">
                <a:lumMod val="20000"/>
                <a:lumOff val="80000"/>
              </a:schemeClr>
            </a:solidFill>
            <a:effectLst>
              <a:glow rad="63500">
                <a:schemeClr val="accent1">
                  <a:satMod val="175000"/>
                  <a:alpha val="40000"/>
                </a:schemeClr>
              </a:glow>
            </a:effectLst>
          </p:grpSpPr>
          <p:sp>
            <p:nvSpPr>
              <p:cNvPr id="19" name="Rounded Rectangle 18"/>
              <p:cNvSpPr/>
              <p:nvPr/>
            </p:nvSpPr>
            <p:spPr>
              <a:xfrm>
                <a:off x="5333991" y="4677673"/>
                <a:ext cx="2994511" cy="1862359"/>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0" name="Rounded Rectangle 9"/>
              <p:cNvSpPr/>
              <p:nvPr/>
            </p:nvSpPr>
            <p:spPr>
              <a:xfrm>
                <a:off x="5424904" y="4768586"/>
                <a:ext cx="2812685" cy="168053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marR="0" lvl="0" indent="0" algn="ctr" defTabSz="889000" rtl="0" eaLnBrk="1" fontAlgn="base"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a:ln>
                      <a:noFill/>
                    </a:ln>
                    <a:solidFill>
                      <a:srgbClr val="2F2B20"/>
                    </a:solidFill>
                    <a:effectLst/>
                    <a:uLnTx/>
                    <a:uFillTx/>
                    <a:latin typeface="Calibri"/>
                    <a:ea typeface="+mn-ea"/>
                    <a:cs typeface="Calibri" pitchFamily="34" charset="0"/>
                  </a:rPr>
                  <a:t>3. </a:t>
                </a:r>
                <a:r>
                  <a:rPr kumimoji="0" lang="en-US" sz="2800" b="1" i="0" u="none" strike="noStrike" kern="1200" cap="none" spc="0" normalizeH="0" baseline="0" noProof="0" dirty="0">
                    <a:ln>
                      <a:noFill/>
                    </a:ln>
                    <a:solidFill>
                      <a:srgbClr val="2F2B20"/>
                    </a:solidFill>
                    <a:effectLst/>
                    <a:uLnTx/>
                    <a:uFillTx/>
                    <a:latin typeface="Calibri"/>
                    <a:ea typeface="+mn-ea"/>
                    <a:cs typeface="Calibri" pitchFamily="34" charset="0"/>
                  </a:rPr>
                  <a:t>EVALUATE</a:t>
                </a:r>
                <a:r>
                  <a:rPr kumimoji="0" lang="en-US" sz="2800" b="0" i="0" u="none" strike="noStrike" kern="1200" cap="none" spc="0" normalizeH="0" baseline="0" noProof="0" dirty="0">
                    <a:ln>
                      <a:noFill/>
                    </a:ln>
                    <a:solidFill>
                      <a:srgbClr val="2F2B20"/>
                    </a:solidFill>
                    <a:effectLst/>
                    <a:uLnTx/>
                    <a:uFillTx/>
                    <a:latin typeface="Calibri"/>
                    <a:ea typeface="+mn-ea"/>
                    <a:cs typeface="Calibri" pitchFamily="34" charset="0"/>
                  </a:rPr>
                  <a:t> management objectives.</a:t>
                </a:r>
              </a:p>
            </p:txBody>
          </p:sp>
        </p:grpSp>
        <p:grpSp>
          <p:nvGrpSpPr>
            <p:cNvPr id="13" name="Group 12"/>
            <p:cNvGrpSpPr/>
            <p:nvPr/>
          </p:nvGrpSpPr>
          <p:grpSpPr>
            <a:xfrm>
              <a:off x="1634277" y="4739866"/>
              <a:ext cx="2409740" cy="1437629"/>
              <a:chOff x="815496" y="4618738"/>
              <a:chExt cx="2994511" cy="1980231"/>
            </a:xfrm>
            <a:solidFill>
              <a:schemeClr val="accent1">
                <a:lumMod val="20000"/>
                <a:lumOff val="80000"/>
              </a:schemeClr>
            </a:solidFill>
            <a:effectLst>
              <a:glow rad="63500">
                <a:schemeClr val="accent1">
                  <a:satMod val="175000"/>
                  <a:alpha val="40000"/>
                </a:schemeClr>
              </a:glow>
            </a:effectLst>
          </p:grpSpPr>
          <p:sp>
            <p:nvSpPr>
              <p:cNvPr id="17" name="Rounded Rectangle 16"/>
              <p:cNvSpPr/>
              <p:nvPr/>
            </p:nvSpPr>
            <p:spPr>
              <a:xfrm>
                <a:off x="815496" y="4618738"/>
                <a:ext cx="2994511" cy="1980231"/>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8" name="Rounded Rectangle 11"/>
              <p:cNvSpPr/>
              <p:nvPr/>
            </p:nvSpPr>
            <p:spPr>
              <a:xfrm>
                <a:off x="912163" y="4715405"/>
                <a:ext cx="2801177" cy="178689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marR="0" lvl="0" indent="0" algn="ctr" defTabSz="889000" rtl="0" eaLnBrk="1" fontAlgn="base"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a:ln>
                      <a:noFill/>
                    </a:ln>
                    <a:solidFill>
                      <a:srgbClr val="2F2B20"/>
                    </a:solidFill>
                    <a:effectLst/>
                    <a:uLnTx/>
                    <a:uFillTx/>
                    <a:latin typeface="Calibri"/>
                    <a:ea typeface="+mn-ea"/>
                    <a:cs typeface="Calibri" pitchFamily="34" charset="0"/>
                  </a:rPr>
                  <a:t>4. </a:t>
                </a:r>
                <a:r>
                  <a:rPr kumimoji="0" lang="en-US" sz="2800" b="1" i="0" u="none" strike="noStrike" kern="1200" cap="none" spc="0" normalizeH="0" baseline="0" noProof="0" dirty="0">
                    <a:ln>
                      <a:noFill/>
                    </a:ln>
                    <a:solidFill>
                      <a:srgbClr val="2F2B20"/>
                    </a:solidFill>
                    <a:effectLst/>
                    <a:uLnTx/>
                    <a:uFillTx/>
                    <a:latin typeface="Calibri"/>
                    <a:ea typeface="+mn-ea"/>
                    <a:cs typeface="Calibri" pitchFamily="34" charset="0"/>
                  </a:rPr>
                  <a:t>IDENTIFY</a:t>
                </a:r>
                <a:r>
                  <a:rPr kumimoji="0" lang="en-US" sz="2800" b="0" i="0" u="none" strike="noStrike" kern="1200" cap="none" spc="0" normalizeH="0" baseline="0" noProof="0" dirty="0">
                    <a:ln>
                      <a:noFill/>
                    </a:ln>
                    <a:solidFill>
                      <a:srgbClr val="2F2B20"/>
                    </a:solidFill>
                    <a:effectLst/>
                    <a:uLnTx/>
                    <a:uFillTx/>
                    <a:latin typeface="Calibri"/>
                    <a:ea typeface="+mn-ea"/>
                    <a:cs typeface="Calibri" pitchFamily="34" charset="0"/>
                  </a:rPr>
                  <a:t> adaptation approaches. </a:t>
                </a:r>
              </a:p>
            </p:txBody>
          </p:sp>
        </p:grpSp>
        <p:grpSp>
          <p:nvGrpSpPr>
            <p:cNvPr id="14" name="Group 13"/>
            <p:cNvGrpSpPr/>
            <p:nvPr/>
          </p:nvGrpSpPr>
          <p:grpSpPr>
            <a:xfrm>
              <a:off x="1100667" y="2911314"/>
              <a:ext cx="2409740" cy="1352055"/>
              <a:chOff x="152395" y="2100038"/>
              <a:chExt cx="2994511" cy="1862359"/>
            </a:xfrm>
            <a:solidFill>
              <a:schemeClr val="accent1">
                <a:lumMod val="20000"/>
                <a:lumOff val="80000"/>
              </a:schemeClr>
            </a:solidFill>
            <a:effectLst>
              <a:glow rad="63500">
                <a:schemeClr val="accent1">
                  <a:satMod val="175000"/>
                  <a:alpha val="40000"/>
                </a:schemeClr>
              </a:glow>
            </a:effectLst>
          </p:grpSpPr>
          <p:sp>
            <p:nvSpPr>
              <p:cNvPr id="15" name="Rounded Rectangle 14"/>
              <p:cNvSpPr/>
              <p:nvPr/>
            </p:nvSpPr>
            <p:spPr>
              <a:xfrm>
                <a:off x="152395" y="2100038"/>
                <a:ext cx="2994511" cy="1862359"/>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6" name="Rounded Rectangle 13"/>
              <p:cNvSpPr/>
              <p:nvPr/>
            </p:nvSpPr>
            <p:spPr>
              <a:xfrm>
                <a:off x="243308" y="2190951"/>
                <a:ext cx="2812685" cy="168053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marR="0" lvl="0" indent="0" algn="ctr" defTabSz="889000" rtl="0" eaLnBrk="1" fontAlgn="base"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a:ln>
                      <a:noFill/>
                    </a:ln>
                    <a:solidFill>
                      <a:srgbClr val="2F2B20"/>
                    </a:solidFill>
                    <a:effectLst/>
                    <a:uLnTx/>
                    <a:uFillTx/>
                    <a:latin typeface="Calibri"/>
                    <a:ea typeface="+mn-ea"/>
                    <a:cs typeface="Calibri" pitchFamily="34" charset="0"/>
                  </a:rPr>
                  <a:t>5. </a:t>
                </a:r>
                <a:r>
                  <a:rPr kumimoji="0" lang="en-US" sz="2800" b="1" i="0" u="none" strike="noStrike" kern="1200" cap="none" spc="0" normalizeH="0" baseline="0" noProof="0" dirty="0">
                    <a:ln>
                      <a:noFill/>
                    </a:ln>
                    <a:solidFill>
                      <a:srgbClr val="2F2B20"/>
                    </a:solidFill>
                    <a:effectLst/>
                    <a:uLnTx/>
                    <a:uFillTx/>
                    <a:latin typeface="Calibri"/>
                    <a:ea typeface="+mn-ea"/>
                    <a:cs typeface="Calibri" pitchFamily="34" charset="0"/>
                  </a:rPr>
                  <a:t>MONITOR</a:t>
                </a:r>
                <a:r>
                  <a:rPr kumimoji="0" lang="en-US" sz="2800" b="0" i="0" u="none" strike="noStrike" kern="1200" cap="none" spc="0" normalizeH="0" baseline="0" noProof="0" dirty="0">
                    <a:ln>
                      <a:noFill/>
                    </a:ln>
                    <a:solidFill>
                      <a:srgbClr val="2F2B20"/>
                    </a:solidFill>
                    <a:effectLst/>
                    <a:uLnTx/>
                    <a:uFillTx/>
                    <a:latin typeface="Calibri"/>
                    <a:ea typeface="+mn-ea"/>
                    <a:cs typeface="Calibri" pitchFamily="34" charset="0"/>
                  </a:rPr>
                  <a:t> and evaluate effectiveness.</a:t>
                </a:r>
              </a:p>
            </p:txBody>
          </p:sp>
        </p:grpSp>
      </p:grpSp>
      <p:sp>
        <p:nvSpPr>
          <p:cNvPr id="2" name="Title 1"/>
          <p:cNvSpPr>
            <a:spLocks noGrp="1"/>
          </p:cNvSpPr>
          <p:nvPr>
            <p:ph type="title"/>
          </p:nvPr>
        </p:nvSpPr>
        <p:spPr/>
        <p:txBody>
          <a:bodyPr>
            <a:normAutofit/>
          </a:bodyPr>
          <a:lstStyle/>
          <a:p>
            <a:r>
              <a:rPr lang="en-US" sz="4000" dirty="0">
                <a:solidFill>
                  <a:srgbClr val="0B5EA2"/>
                </a:solidFill>
                <a:latin typeface="+mn-lt"/>
              </a:rPr>
              <a:t>Adaptation Workbook</a:t>
            </a:r>
          </a:p>
        </p:txBody>
      </p:sp>
    </p:spTree>
    <p:extLst>
      <p:ext uri="{BB962C8B-B14F-4D97-AF65-F5344CB8AC3E}">
        <p14:creationId xmlns:p14="http://schemas.microsoft.com/office/powerpoint/2010/main" val="9086092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576482" y="6438812"/>
            <a:ext cx="6113358" cy="64633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2F2B20"/>
                </a:solidFill>
                <a:effectLst/>
                <a:uLnTx/>
                <a:uFillTx/>
                <a:latin typeface="Arial" charset="0"/>
                <a:ea typeface="ＭＳ Ｐゴシック" pitchFamily="34" charset="-128"/>
                <a:cs typeface="Calibri" pitchFamily="34" charset="0"/>
              </a:rPr>
              <a:t>Swanston and Janowiak 2012; </a:t>
            </a:r>
            <a:r>
              <a:rPr kumimoji="0" lang="en-US" sz="1800" b="0" i="0" u="none" strike="noStrike" kern="1200" cap="none" spc="0" normalizeH="0" baseline="0" noProof="0" dirty="0">
                <a:ln>
                  <a:noFill/>
                </a:ln>
                <a:solidFill>
                  <a:srgbClr val="2F2B20"/>
                </a:solidFill>
                <a:effectLst/>
                <a:uLnTx/>
                <a:uFillTx/>
                <a:latin typeface="Arial" charset="0"/>
                <a:ea typeface="ＭＳ Ｐゴシック" pitchFamily="34" charset="-128"/>
                <a:cs typeface="Calibri" pitchFamily="34" charset="0"/>
                <a:hlinkClick r:id="rId3"/>
              </a:rPr>
              <a:t>www.nrs.fs.fed.us/pubs/40543</a:t>
            </a:r>
            <a:r>
              <a:rPr kumimoji="0" lang="en-US" sz="1800" b="0" i="0" u="none" strike="noStrike" kern="1200" cap="none" spc="0" normalizeH="0" baseline="0" noProof="0" dirty="0">
                <a:ln>
                  <a:noFill/>
                </a:ln>
                <a:solidFill>
                  <a:srgbClr val="2F2B20"/>
                </a:solidFill>
                <a:effectLst/>
                <a:uLnTx/>
                <a:uFillTx/>
                <a:latin typeface="Arial" charset="0"/>
                <a:ea typeface="ＭＳ Ｐゴシック" pitchFamily="34" charset="-128"/>
                <a:cs typeface="Calibri" pitchFamily="34" charset="0"/>
              </a:rPr>
              <a:t> </a:t>
            </a:r>
          </a:p>
        </p:txBody>
      </p:sp>
      <p:grpSp>
        <p:nvGrpSpPr>
          <p:cNvPr id="3" name="Group 2"/>
          <p:cNvGrpSpPr/>
          <p:nvPr/>
        </p:nvGrpSpPr>
        <p:grpSpPr>
          <a:xfrm>
            <a:off x="2624668" y="1472977"/>
            <a:ext cx="7174403" cy="4934332"/>
            <a:chOff x="1100667" y="1472977"/>
            <a:chExt cx="7174403" cy="4934332"/>
          </a:xfrm>
        </p:grpSpPr>
        <p:sp>
          <p:nvSpPr>
            <p:cNvPr id="9" name="Circular Arrow 8"/>
            <p:cNvSpPr/>
            <p:nvPr/>
          </p:nvSpPr>
          <p:spPr>
            <a:xfrm>
              <a:off x="1898839" y="1579772"/>
              <a:ext cx="5351049" cy="4827537"/>
            </a:xfrm>
            <a:prstGeom prst="circularArrow">
              <a:avLst>
                <a:gd name="adj1" fmla="val 5544"/>
                <a:gd name="adj2" fmla="val 330680"/>
                <a:gd name="adj3" fmla="val 13864123"/>
                <a:gd name="adj4" fmla="val 17332518"/>
                <a:gd name="adj5" fmla="val 5757"/>
              </a:avLst>
            </a:prstGeom>
            <a:solidFill>
              <a:schemeClr val="accent3">
                <a:lumMod val="75000"/>
              </a:schemeClr>
            </a:solidFill>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grpSp>
          <p:nvGrpSpPr>
            <p:cNvPr id="10" name="Group 9"/>
            <p:cNvGrpSpPr/>
            <p:nvPr/>
          </p:nvGrpSpPr>
          <p:grpSpPr>
            <a:xfrm>
              <a:off x="3369493" y="1472977"/>
              <a:ext cx="2409740" cy="1352055"/>
              <a:chOff x="2971797" y="118831"/>
              <a:chExt cx="2994511" cy="1862359"/>
            </a:xfrm>
            <a:solidFill>
              <a:schemeClr val="accent1">
                <a:lumMod val="20000"/>
                <a:lumOff val="80000"/>
              </a:schemeClr>
            </a:solidFill>
            <a:effectLst>
              <a:glow rad="63500">
                <a:schemeClr val="accent1">
                  <a:satMod val="175000"/>
                  <a:alpha val="40000"/>
                </a:schemeClr>
              </a:glow>
            </a:effectLst>
          </p:grpSpPr>
          <p:sp>
            <p:nvSpPr>
              <p:cNvPr id="23" name="Rounded Rectangle 22"/>
              <p:cNvSpPr/>
              <p:nvPr/>
            </p:nvSpPr>
            <p:spPr>
              <a:xfrm>
                <a:off x="2971797" y="118831"/>
                <a:ext cx="2994511" cy="1862359"/>
              </a:xfrm>
              <a:prstGeom prst="roundRect">
                <a:avLst/>
              </a:prstGeom>
              <a:solidFill>
                <a:schemeClr val="accent6">
                  <a:lumMod val="60000"/>
                  <a:lumOff val="40000"/>
                </a:schemeClr>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4" name="Rounded Rectangle 5"/>
              <p:cNvSpPr/>
              <p:nvPr/>
            </p:nvSpPr>
            <p:spPr>
              <a:xfrm>
                <a:off x="3062710" y="209744"/>
                <a:ext cx="2812685" cy="1680533"/>
              </a:xfrm>
              <a:prstGeom prst="rect">
                <a:avLst/>
              </a:prstGeom>
              <a:solidFill>
                <a:schemeClr val="accent6">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marR="0" lvl="0" indent="0" algn="ctr" defTabSz="889000" rtl="0" eaLnBrk="1" fontAlgn="base"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a:ln>
                      <a:noFill/>
                    </a:ln>
                    <a:solidFill>
                      <a:srgbClr val="2F2B20"/>
                    </a:solidFill>
                    <a:effectLst/>
                    <a:uLnTx/>
                    <a:uFillTx/>
                    <a:latin typeface="Calibri"/>
                    <a:ea typeface="+mn-ea"/>
                    <a:cs typeface="Calibri" pitchFamily="34" charset="0"/>
                  </a:rPr>
                  <a:t>1. </a:t>
                </a:r>
                <a:r>
                  <a:rPr kumimoji="0" lang="en-US" sz="2800" b="1" i="0" u="none" strike="noStrike" kern="1200" cap="none" spc="0" normalizeH="0" baseline="0" noProof="0" dirty="0">
                    <a:ln>
                      <a:noFill/>
                    </a:ln>
                    <a:solidFill>
                      <a:srgbClr val="2F2B20"/>
                    </a:solidFill>
                    <a:effectLst/>
                    <a:uLnTx/>
                    <a:uFillTx/>
                    <a:latin typeface="Calibri"/>
                    <a:ea typeface="+mn-ea"/>
                    <a:cs typeface="Calibri" pitchFamily="34" charset="0"/>
                  </a:rPr>
                  <a:t>DEFINE</a:t>
                </a:r>
                <a:r>
                  <a:rPr kumimoji="0" lang="en-US" sz="2800" b="0" i="0" u="none" strike="noStrike" kern="1200" cap="none" spc="0" normalizeH="0" baseline="0" noProof="0" dirty="0">
                    <a:ln>
                      <a:noFill/>
                    </a:ln>
                    <a:solidFill>
                      <a:srgbClr val="2F2B20"/>
                    </a:solidFill>
                    <a:effectLst/>
                    <a:uLnTx/>
                    <a:uFillTx/>
                    <a:latin typeface="Calibri"/>
                    <a:ea typeface="+mn-ea"/>
                    <a:cs typeface="Calibri" pitchFamily="34" charset="0"/>
                  </a:rPr>
                  <a:t> management objectives.</a:t>
                </a:r>
              </a:p>
            </p:txBody>
          </p:sp>
        </p:grpSp>
        <p:grpSp>
          <p:nvGrpSpPr>
            <p:cNvPr id="11" name="Group 10"/>
            <p:cNvGrpSpPr/>
            <p:nvPr/>
          </p:nvGrpSpPr>
          <p:grpSpPr>
            <a:xfrm>
              <a:off x="5865330" y="2966621"/>
              <a:ext cx="2409740" cy="1352055"/>
              <a:chOff x="6073299" y="2176219"/>
              <a:chExt cx="2994511" cy="1862359"/>
            </a:xfrm>
            <a:solidFill>
              <a:schemeClr val="accent1">
                <a:lumMod val="20000"/>
                <a:lumOff val="80000"/>
              </a:schemeClr>
            </a:solidFill>
            <a:effectLst>
              <a:glow rad="63500">
                <a:schemeClr val="accent1">
                  <a:satMod val="175000"/>
                  <a:alpha val="40000"/>
                </a:schemeClr>
              </a:glow>
            </a:effectLst>
          </p:grpSpPr>
          <p:sp>
            <p:nvSpPr>
              <p:cNvPr id="21" name="Rounded Rectangle 20"/>
              <p:cNvSpPr/>
              <p:nvPr/>
            </p:nvSpPr>
            <p:spPr>
              <a:xfrm>
                <a:off x="6073299" y="2176219"/>
                <a:ext cx="2994511" cy="1862359"/>
              </a:xfrm>
              <a:prstGeom prst="roundRect">
                <a:avLst/>
              </a:prstGeom>
              <a:solidFill>
                <a:schemeClr val="accent6">
                  <a:lumMod val="60000"/>
                  <a:lumOff val="40000"/>
                </a:schemeClr>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2" name="Rounded Rectangle 7"/>
              <p:cNvSpPr/>
              <p:nvPr/>
            </p:nvSpPr>
            <p:spPr>
              <a:xfrm>
                <a:off x="6164212" y="2267132"/>
                <a:ext cx="2812685" cy="1680533"/>
              </a:xfrm>
              <a:prstGeom prst="rect">
                <a:avLst/>
              </a:prstGeom>
              <a:solidFill>
                <a:schemeClr val="accent6">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marR="0" lvl="0" indent="0" algn="ctr" defTabSz="889000" rtl="0" eaLnBrk="1" fontAlgn="base"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a:ln>
                      <a:noFill/>
                    </a:ln>
                    <a:solidFill>
                      <a:srgbClr val="2F2B20"/>
                    </a:solidFill>
                    <a:effectLst/>
                    <a:uLnTx/>
                    <a:uFillTx/>
                    <a:latin typeface="Calibri"/>
                    <a:ea typeface="+mn-ea"/>
                    <a:cs typeface="Calibri" pitchFamily="34" charset="0"/>
                  </a:rPr>
                  <a:t>2. </a:t>
                </a:r>
                <a:r>
                  <a:rPr kumimoji="0" lang="en-US" sz="2800" b="1" i="0" u="none" strike="noStrike" kern="1200" cap="none" spc="0" normalizeH="0" baseline="0" noProof="0" dirty="0">
                    <a:ln>
                      <a:noFill/>
                    </a:ln>
                    <a:solidFill>
                      <a:srgbClr val="2F2B20"/>
                    </a:solidFill>
                    <a:effectLst/>
                    <a:uLnTx/>
                    <a:uFillTx/>
                    <a:latin typeface="Calibri"/>
                    <a:ea typeface="+mn-ea"/>
                    <a:cs typeface="Calibri" pitchFamily="34" charset="0"/>
                  </a:rPr>
                  <a:t>ASSESS</a:t>
                </a:r>
                <a:r>
                  <a:rPr kumimoji="0" lang="en-US" sz="2800" b="0" i="0" u="none" strike="noStrike" kern="1200" cap="none" spc="0" normalizeH="0" baseline="0" noProof="0" dirty="0">
                    <a:ln>
                      <a:noFill/>
                    </a:ln>
                    <a:solidFill>
                      <a:srgbClr val="2F2B20"/>
                    </a:solidFill>
                    <a:effectLst/>
                    <a:uLnTx/>
                    <a:uFillTx/>
                    <a:latin typeface="Calibri"/>
                    <a:ea typeface="+mn-ea"/>
                    <a:cs typeface="Calibri" pitchFamily="34" charset="0"/>
                  </a:rPr>
                  <a:t> climate impacts.</a:t>
                </a:r>
              </a:p>
            </p:txBody>
          </p:sp>
        </p:grpSp>
        <p:grpSp>
          <p:nvGrpSpPr>
            <p:cNvPr id="12" name="Group 11"/>
            <p:cNvGrpSpPr/>
            <p:nvPr/>
          </p:nvGrpSpPr>
          <p:grpSpPr>
            <a:xfrm>
              <a:off x="5270395" y="4782652"/>
              <a:ext cx="2409740" cy="1352055"/>
              <a:chOff x="5333991" y="4677673"/>
              <a:chExt cx="2994511" cy="1862359"/>
            </a:xfrm>
            <a:solidFill>
              <a:schemeClr val="accent1">
                <a:lumMod val="20000"/>
                <a:lumOff val="80000"/>
              </a:schemeClr>
            </a:solidFill>
            <a:effectLst>
              <a:glow rad="63500">
                <a:schemeClr val="accent1">
                  <a:satMod val="175000"/>
                  <a:alpha val="40000"/>
                </a:schemeClr>
              </a:glow>
            </a:effectLst>
          </p:grpSpPr>
          <p:sp>
            <p:nvSpPr>
              <p:cNvPr id="19" name="Rounded Rectangle 18"/>
              <p:cNvSpPr/>
              <p:nvPr/>
            </p:nvSpPr>
            <p:spPr>
              <a:xfrm>
                <a:off x="5333991" y="4677673"/>
                <a:ext cx="2994511" cy="1862359"/>
              </a:xfrm>
              <a:prstGeom prst="roundRect">
                <a:avLst/>
              </a:prstGeom>
              <a:solidFill>
                <a:schemeClr val="bg1">
                  <a:lumMod val="85000"/>
                </a:schemeClr>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0" name="Rounded Rectangle 9"/>
              <p:cNvSpPr/>
              <p:nvPr/>
            </p:nvSpPr>
            <p:spPr>
              <a:xfrm>
                <a:off x="5424904" y="4768586"/>
                <a:ext cx="2812685" cy="1680533"/>
              </a:xfrm>
              <a:prstGeom prst="rect">
                <a:avLst/>
              </a:prstGeom>
              <a:solidFill>
                <a:schemeClr val="bg1">
                  <a:lumMod val="85000"/>
                </a:schemeClr>
              </a:solid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marR="0" lvl="0" indent="0" algn="ctr" defTabSz="889000" rtl="0" eaLnBrk="1" fontAlgn="base"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a:ln>
                      <a:noFill/>
                    </a:ln>
                    <a:solidFill>
                      <a:srgbClr val="2F2B20"/>
                    </a:solidFill>
                    <a:effectLst/>
                    <a:uLnTx/>
                    <a:uFillTx/>
                    <a:latin typeface="Calibri"/>
                    <a:ea typeface="+mn-ea"/>
                    <a:cs typeface="Calibri" pitchFamily="34" charset="0"/>
                  </a:rPr>
                  <a:t>3. </a:t>
                </a:r>
                <a:r>
                  <a:rPr kumimoji="0" lang="en-US" sz="2800" b="1" i="0" u="none" strike="noStrike" kern="1200" cap="none" spc="0" normalizeH="0" baseline="0" noProof="0" dirty="0">
                    <a:ln>
                      <a:noFill/>
                    </a:ln>
                    <a:solidFill>
                      <a:srgbClr val="2F2B20"/>
                    </a:solidFill>
                    <a:effectLst/>
                    <a:uLnTx/>
                    <a:uFillTx/>
                    <a:latin typeface="Calibri"/>
                    <a:ea typeface="+mn-ea"/>
                    <a:cs typeface="Calibri" pitchFamily="34" charset="0"/>
                  </a:rPr>
                  <a:t>EVALUATE</a:t>
                </a:r>
                <a:r>
                  <a:rPr kumimoji="0" lang="en-US" sz="2800" b="0" i="0" u="none" strike="noStrike" kern="1200" cap="none" spc="0" normalizeH="0" baseline="0" noProof="0" dirty="0">
                    <a:ln>
                      <a:noFill/>
                    </a:ln>
                    <a:solidFill>
                      <a:srgbClr val="2F2B20"/>
                    </a:solidFill>
                    <a:effectLst/>
                    <a:uLnTx/>
                    <a:uFillTx/>
                    <a:latin typeface="Calibri"/>
                    <a:ea typeface="+mn-ea"/>
                    <a:cs typeface="Calibri" pitchFamily="34" charset="0"/>
                  </a:rPr>
                  <a:t> management objectives.</a:t>
                </a:r>
              </a:p>
            </p:txBody>
          </p:sp>
        </p:grpSp>
        <p:grpSp>
          <p:nvGrpSpPr>
            <p:cNvPr id="13" name="Group 12"/>
            <p:cNvGrpSpPr/>
            <p:nvPr/>
          </p:nvGrpSpPr>
          <p:grpSpPr>
            <a:xfrm>
              <a:off x="1634277" y="4739866"/>
              <a:ext cx="2409740" cy="1437629"/>
              <a:chOff x="815496" y="4618738"/>
              <a:chExt cx="2994511" cy="1980231"/>
            </a:xfrm>
            <a:solidFill>
              <a:schemeClr val="accent1">
                <a:lumMod val="20000"/>
                <a:lumOff val="80000"/>
              </a:schemeClr>
            </a:solidFill>
            <a:effectLst>
              <a:glow rad="63500">
                <a:schemeClr val="accent1">
                  <a:satMod val="175000"/>
                  <a:alpha val="40000"/>
                </a:schemeClr>
              </a:glow>
            </a:effectLst>
          </p:grpSpPr>
          <p:sp>
            <p:nvSpPr>
              <p:cNvPr id="17" name="Rounded Rectangle 16"/>
              <p:cNvSpPr/>
              <p:nvPr/>
            </p:nvSpPr>
            <p:spPr>
              <a:xfrm>
                <a:off x="815496" y="4618738"/>
                <a:ext cx="2994511" cy="1980231"/>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8" name="Rounded Rectangle 11"/>
              <p:cNvSpPr/>
              <p:nvPr/>
            </p:nvSpPr>
            <p:spPr>
              <a:xfrm>
                <a:off x="912163" y="4715405"/>
                <a:ext cx="2801177" cy="178689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marR="0" lvl="0" indent="0" algn="ctr" defTabSz="889000" rtl="0" eaLnBrk="1" fontAlgn="base"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a:ln>
                      <a:noFill/>
                    </a:ln>
                    <a:solidFill>
                      <a:srgbClr val="2F2B20"/>
                    </a:solidFill>
                    <a:effectLst/>
                    <a:uLnTx/>
                    <a:uFillTx/>
                    <a:latin typeface="Calibri"/>
                    <a:ea typeface="+mn-ea"/>
                    <a:cs typeface="Calibri" pitchFamily="34" charset="0"/>
                  </a:rPr>
                  <a:t>4. </a:t>
                </a:r>
                <a:r>
                  <a:rPr kumimoji="0" lang="en-US" sz="2800" b="1" i="0" u="none" strike="noStrike" kern="1200" cap="none" spc="0" normalizeH="0" baseline="0" noProof="0" dirty="0">
                    <a:ln>
                      <a:noFill/>
                    </a:ln>
                    <a:solidFill>
                      <a:srgbClr val="2F2B20"/>
                    </a:solidFill>
                    <a:effectLst/>
                    <a:uLnTx/>
                    <a:uFillTx/>
                    <a:latin typeface="Calibri"/>
                    <a:ea typeface="+mn-ea"/>
                    <a:cs typeface="Calibri" pitchFamily="34" charset="0"/>
                  </a:rPr>
                  <a:t>IDENTIFY</a:t>
                </a:r>
                <a:r>
                  <a:rPr kumimoji="0" lang="en-US" sz="2800" b="0" i="0" u="none" strike="noStrike" kern="1200" cap="none" spc="0" normalizeH="0" baseline="0" noProof="0" dirty="0">
                    <a:ln>
                      <a:noFill/>
                    </a:ln>
                    <a:solidFill>
                      <a:srgbClr val="2F2B20"/>
                    </a:solidFill>
                    <a:effectLst/>
                    <a:uLnTx/>
                    <a:uFillTx/>
                    <a:latin typeface="Calibri"/>
                    <a:ea typeface="+mn-ea"/>
                    <a:cs typeface="Calibri" pitchFamily="34" charset="0"/>
                  </a:rPr>
                  <a:t> adaptation approaches. </a:t>
                </a:r>
              </a:p>
            </p:txBody>
          </p:sp>
        </p:grpSp>
        <p:grpSp>
          <p:nvGrpSpPr>
            <p:cNvPr id="14" name="Group 13"/>
            <p:cNvGrpSpPr/>
            <p:nvPr/>
          </p:nvGrpSpPr>
          <p:grpSpPr>
            <a:xfrm>
              <a:off x="1100667" y="2911314"/>
              <a:ext cx="2409740" cy="1352055"/>
              <a:chOff x="152395" y="2100038"/>
              <a:chExt cx="2994511" cy="1862359"/>
            </a:xfrm>
            <a:solidFill>
              <a:schemeClr val="accent1">
                <a:lumMod val="20000"/>
                <a:lumOff val="80000"/>
              </a:schemeClr>
            </a:solidFill>
            <a:effectLst>
              <a:glow rad="63500">
                <a:schemeClr val="accent1">
                  <a:satMod val="175000"/>
                  <a:alpha val="40000"/>
                </a:schemeClr>
              </a:glow>
            </a:effectLst>
          </p:grpSpPr>
          <p:sp>
            <p:nvSpPr>
              <p:cNvPr id="15" name="Rounded Rectangle 14"/>
              <p:cNvSpPr/>
              <p:nvPr/>
            </p:nvSpPr>
            <p:spPr>
              <a:xfrm>
                <a:off x="152395" y="2100038"/>
                <a:ext cx="2994511" cy="1862359"/>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6" name="Rounded Rectangle 13"/>
              <p:cNvSpPr/>
              <p:nvPr/>
            </p:nvSpPr>
            <p:spPr>
              <a:xfrm>
                <a:off x="243308" y="2190951"/>
                <a:ext cx="2812685" cy="168053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marR="0" lvl="0" indent="0" algn="ctr" defTabSz="889000" rtl="0" eaLnBrk="1" fontAlgn="base"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a:ln>
                      <a:noFill/>
                    </a:ln>
                    <a:solidFill>
                      <a:srgbClr val="2F2B20"/>
                    </a:solidFill>
                    <a:effectLst/>
                    <a:uLnTx/>
                    <a:uFillTx/>
                    <a:latin typeface="Calibri"/>
                    <a:ea typeface="+mn-ea"/>
                    <a:cs typeface="Calibri" pitchFamily="34" charset="0"/>
                  </a:rPr>
                  <a:t>5. </a:t>
                </a:r>
                <a:r>
                  <a:rPr kumimoji="0" lang="en-US" sz="2800" b="1" i="0" u="none" strike="noStrike" kern="1200" cap="none" spc="0" normalizeH="0" baseline="0" noProof="0" dirty="0">
                    <a:ln>
                      <a:noFill/>
                    </a:ln>
                    <a:solidFill>
                      <a:srgbClr val="2F2B20"/>
                    </a:solidFill>
                    <a:effectLst/>
                    <a:uLnTx/>
                    <a:uFillTx/>
                    <a:latin typeface="Calibri"/>
                    <a:ea typeface="+mn-ea"/>
                    <a:cs typeface="Calibri" pitchFamily="34" charset="0"/>
                  </a:rPr>
                  <a:t>MONITOR</a:t>
                </a:r>
                <a:r>
                  <a:rPr kumimoji="0" lang="en-US" sz="2800" b="0" i="0" u="none" strike="noStrike" kern="1200" cap="none" spc="0" normalizeH="0" baseline="0" noProof="0" dirty="0">
                    <a:ln>
                      <a:noFill/>
                    </a:ln>
                    <a:solidFill>
                      <a:srgbClr val="2F2B20"/>
                    </a:solidFill>
                    <a:effectLst/>
                    <a:uLnTx/>
                    <a:uFillTx/>
                    <a:latin typeface="Calibri"/>
                    <a:ea typeface="+mn-ea"/>
                    <a:cs typeface="Calibri" pitchFamily="34" charset="0"/>
                  </a:rPr>
                  <a:t> and evaluate effectiveness.</a:t>
                </a:r>
              </a:p>
            </p:txBody>
          </p:sp>
        </p:grpSp>
      </p:grpSp>
      <p:sp>
        <p:nvSpPr>
          <p:cNvPr id="2" name="Title 1"/>
          <p:cNvSpPr>
            <a:spLocks noGrp="1"/>
          </p:cNvSpPr>
          <p:nvPr>
            <p:ph type="title"/>
          </p:nvPr>
        </p:nvSpPr>
        <p:spPr/>
        <p:txBody>
          <a:bodyPr>
            <a:normAutofit/>
          </a:bodyPr>
          <a:lstStyle/>
          <a:p>
            <a:r>
              <a:rPr lang="en-US" sz="4000" dirty="0">
                <a:solidFill>
                  <a:srgbClr val="0B5EA2"/>
                </a:solidFill>
                <a:latin typeface="+mn-lt"/>
              </a:rPr>
              <a:t>Adaptation Workbook</a:t>
            </a:r>
          </a:p>
        </p:txBody>
      </p:sp>
      <p:sp>
        <p:nvSpPr>
          <p:cNvPr id="5" name="Rectangle: Rounded Corners 4">
            <a:extLst>
              <a:ext uri="{FF2B5EF4-FFF2-40B4-BE49-F238E27FC236}">
                <a16:creationId xmlns:a16="http://schemas.microsoft.com/office/drawing/2014/main" id="{AEE1A1A8-6DCD-4F4F-94D9-965C35B3E3D9}"/>
              </a:ext>
            </a:extLst>
          </p:cNvPr>
          <p:cNvSpPr/>
          <p:nvPr/>
        </p:nvSpPr>
        <p:spPr>
          <a:xfrm>
            <a:off x="9725911" y="1350041"/>
            <a:ext cx="1963418" cy="106680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Pre-work!</a:t>
            </a:r>
          </a:p>
          <a:p>
            <a:pPr algn="ctr"/>
            <a:endParaRPr lang="en-US" sz="1400" dirty="0"/>
          </a:p>
        </p:txBody>
      </p:sp>
      <p:cxnSp>
        <p:nvCxnSpPr>
          <p:cNvPr id="8" name="Straight Arrow Connector 7">
            <a:extLst>
              <a:ext uri="{FF2B5EF4-FFF2-40B4-BE49-F238E27FC236}">
                <a16:creationId xmlns:a16="http://schemas.microsoft.com/office/drawing/2014/main" id="{8B0838BD-C9CC-427B-BB82-FE22455B9D23}"/>
              </a:ext>
            </a:extLst>
          </p:cNvPr>
          <p:cNvCxnSpPr>
            <a:cxnSpLocks/>
            <a:stCxn id="5" idx="1"/>
          </p:cNvCxnSpPr>
          <p:nvPr/>
        </p:nvCxnSpPr>
        <p:spPr>
          <a:xfrm flipH="1">
            <a:off x="7376393" y="1883442"/>
            <a:ext cx="2349518" cy="50998"/>
          </a:xfrm>
          <a:prstGeom prst="straightConnector1">
            <a:avLst/>
          </a:prstGeom>
          <a:ln w="28575">
            <a:tailEnd type="triangle" w="lg" len="lg"/>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23EDFE65-8DA2-41D3-BA66-BD08E794073A}"/>
              </a:ext>
            </a:extLst>
          </p:cNvPr>
          <p:cNvCxnSpPr>
            <a:cxnSpLocks/>
            <a:stCxn id="5" idx="2"/>
          </p:cNvCxnSpPr>
          <p:nvPr/>
        </p:nvCxnSpPr>
        <p:spPr>
          <a:xfrm flipH="1">
            <a:off x="9872230" y="2416842"/>
            <a:ext cx="835390" cy="1157385"/>
          </a:xfrm>
          <a:prstGeom prst="straightConnector1">
            <a:avLst/>
          </a:prstGeom>
          <a:ln w="28575">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57137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 1 Prep</a:t>
            </a:r>
          </a:p>
        </p:txBody>
      </p:sp>
      <p:sp>
        <p:nvSpPr>
          <p:cNvPr id="5" name="Content Placeholder 4"/>
          <p:cNvSpPr txBox="1">
            <a:spLocks/>
          </p:cNvSpPr>
          <p:nvPr/>
        </p:nvSpPr>
        <p:spPr>
          <a:xfrm>
            <a:off x="2019298" y="1066800"/>
            <a:ext cx="8115303" cy="5181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1600"/>
              </a:spcBef>
              <a:buNone/>
            </a:pPr>
            <a:r>
              <a:rPr lang="en-US" sz="2800" dirty="0">
                <a:solidFill>
                  <a:srgbClr val="2F2B20"/>
                </a:solidFill>
              </a:rPr>
              <a:t>Write down your key management goals and objectives for your resource area! </a:t>
            </a:r>
          </a:p>
          <a:p>
            <a:pPr marL="0" indent="0">
              <a:buNone/>
            </a:pPr>
            <a:endParaRPr lang="en-US" dirty="0">
              <a:solidFill>
                <a:srgbClr val="2F2B20"/>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1232133140"/>
              </p:ext>
            </p:extLst>
          </p:nvPr>
        </p:nvGraphicFramePr>
        <p:xfrm>
          <a:off x="381000" y="2257334"/>
          <a:ext cx="11277601" cy="4328160"/>
        </p:xfrm>
        <a:graphic>
          <a:graphicData uri="http://schemas.openxmlformats.org/drawingml/2006/table">
            <a:tbl>
              <a:tblPr firstRow="1" bandRow="1">
                <a:tableStyleId>{5C22544A-7EE6-4342-B048-85BDC9FD1C3A}</a:tableStyleId>
              </a:tblPr>
              <a:tblGrid>
                <a:gridCol w="2170809">
                  <a:extLst>
                    <a:ext uri="{9D8B030D-6E8A-4147-A177-3AD203B41FA5}">
                      <a16:colId xmlns:a16="http://schemas.microsoft.com/office/drawing/2014/main" val="20000"/>
                    </a:ext>
                  </a:extLst>
                </a:gridCol>
                <a:gridCol w="6592191">
                  <a:extLst>
                    <a:ext uri="{9D8B030D-6E8A-4147-A177-3AD203B41FA5}">
                      <a16:colId xmlns:a16="http://schemas.microsoft.com/office/drawing/2014/main" val="20001"/>
                    </a:ext>
                  </a:extLst>
                </a:gridCol>
                <a:gridCol w="2514601">
                  <a:extLst>
                    <a:ext uri="{9D8B030D-6E8A-4147-A177-3AD203B41FA5}">
                      <a16:colId xmlns:a16="http://schemas.microsoft.com/office/drawing/2014/main" val="20002"/>
                    </a:ext>
                  </a:extLst>
                </a:gridCol>
              </a:tblGrid>
              <a:tr h="370840">
                <a:tc>
                  <a:txBody>
                    <a:bodyPr/>
                    <a:lstStyle/>
                    <a:p>
                      <a:r>
                        <a:rPr lang="en-US" sz="2000" dirty="0"/>
                        <a:t>Resource Areas</a:t>
                      </a:r>
                    </a:p>
                  </a:txBody>
                  <a:tcPr/>
                </a:tc>
                <a:tc>
                  <a:txBody>
                    <a:bodyPr/>
                    <a:lstStyle/>
                    <a:p>
                      <a:r>
                        <a:rPr lang="en-US" sz="2000" dirty="0"/>
                        <a:t>Goals (Made-up</a:t>
                      </a:r>
                      <a:r>
                        <a:rPr lang="en-US" sz="2000" baseline="0" dirty="0"/>
                        <a:t> examples…)</a:t>
                      </a:r>
                      <a:endParaRPr lang="en-US" sz="2000" dirty="0"/>
                    </a:p>
                  </a:txBody>
                  <a:tcPr/>
                </a:tc>
                <a:tc>
                  <a:txBody>
                    <a:bodyPr/>
                    <a:lstStyle/>
                    <a:p>
                      <a:r>
                        <a:rPr lang="en-US" sz="2000" dirty="0"/>
                        <a:t>Objectives</a:t>
                      </a:r>
                    </a:p>
                  </a:txBody>
                  <a:tcPr/>
                </a:tc>
                <a:extLst>
                  <a:ext uri="{0D108BD9-81ED-4DB2-BD59-A6C34878D82A}">
                    <a16:rowId xmlns:a16="http://schemas.microsoft.com/office/drawing/2014/main" val="10000"/>
                  </a:ext>
                </a:extLst>
              </a:tr>
              <a:tr h="1181826">
                <a:tc>
                  <a:txBody>
                    <a:bodyPr/>
                    <a:lstStyle/>
                    <a:p>
                      <a:r>
                        <a:rPr lang="en-US" sz="2000" dirty="0"/>
                        <a:t>Vegetation/ </a:t>
                      </a:r>
                      <a:r>
                        <a:rPr lang="en-US" sz="2000" dirty="0" err="1"/>
                        <a:t>Silviculture</a:t>
                      </a:r>
                      <a:endParaRPr lang="en-US" sz="2000" dirty="0"/>
                    </a:p>
                  </a:txBody>
                  <a:tcPr/>
                </a:tc>
                <a:tc>
                  <a:txBody>
                    <a:bodyPr/>
                    <a:lstStyle/>
                    <a:p>
                      <a:pPr marL="285750" indent="-285750">
                        <a:buFont typeface="Arial" panose="020B0604020202020204" pitchFamily="34" charset="0"/>
                        <a:buChar char="•"/>
                      </a:pPr>
                      <a:r>
                        <a:rPr lang="en-US" sz="2000" b="0" baseline="0" dirty="0"/>
                        <a:t>Address the aspen and paper birch “age class bubble” across the district and regenerate young stands</a:t>
                      </a:r>
                    </a:p>
                    <a:p>
                      <a:pPr marL="285750" indent="-285750">
                        <a:buFont typeface="Arial" panose="020B0604020202020204" pitchFamily="34" charset="0"/>
                        <a:buChar char="•"/>
                      </a:pPr>
                      <a:r>
                        <a:rPr lang="en-US" sz="2000" b="0" baseline="0" dirty="0"/>
                        <a:t>Convert aspen to long-lived species in some places</a:t>
                      </a:r>
                    </a:p>
                    <a:p>
                      <a:pPr marL="285750" indent="-285750">
                        <a:buFont typeface="Arial" panose="020B0604020202020204" pitchFamily="34" charset="0"/>
                        <a:buChar char="•"/>
                      </a:pPr>
                      <a:r>
                        <a:rPr lang="en-US" sz="2000" b="0" baseline="0" dirty="0"/>
                        <a:t>Regenerate areas of spruce and fir that have been damaged by spruce budworm or experiencing decline.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t>How/ where/</a:t>
                      </a:r>
                      <a:r>
                        <a:rPr lang="en-US" sz="2000" baseline="0" dirty="0"/>
                        <a:t> how much?</a:t>
                      </a:r>
                    </a:p>
                    <a:p>
                      <a:pPr marL="0" indent="0">
                        <a:buFont typeface="Arial" panose="020B0604020202020204" pitchFamily="34" charset="0"/>
                        <a:buNone/>
                      </a:pPr>
                      <a:endParaRPr lang="en-US" sz="2000" dirty="0"/>
                    </a:p>
                  </a:txBody>
                  <a:tcPr/>
                </a:tc>
                <a:extLst>
                  <a:ext uri="{0D108BD9-81ED-4DB2-BD59-A6C34878D82A}">
                    <a16:rowId xmlns:a16="http://schemas.microsoft.com/office/drawing/2014/main" val="10001"/>
                  </a:ext>
                </a:extLst>
              </a:tr>
              <a:tr h="1014186">
                <a:tc>
                  <a:txBody>
                    <a:bodyPr/>
                    <a:lstStyle/>
                    <a:p>
                      <a:r>
                        <a:rPr lang="en-US" sz="2000" dirty="0"/>
                        <a:t>Wildlife </a:t>
                      </a:r>
                    </a:p>
                  </a:txBody>
                  <a:tcPr/>
                </a:tc>
                <a:tc>
                  <a:txBody>
                    <a:bodyPr/>
                    <a:lstStyle/>
                    <a:p>
                      <a:pPr marL="285750" indent="-285750">
                        <a:buFont typeface="Arial" panose="020B0604020202020204" pitchFamily="34" charset="0"/>
                        <a:buChar char="•"/>
                      </a:pPr>
                      <a:r>
                        <a:rPr lang="en-US" sz="2000" b="0" dirty="0"/>
                        <a:t>Increase large white pine for eagle nest sites</a:t>
                      </a:r>
                    </a:p>
                    <a:p>
                      <a:pPr marL="285750" indent="-285750">
                        <a:buFont typeface="Arial" panose="020B0604020202020204" pitchFamily="34" charset="0"/>
                        <a:buChar char="•"/>
                      </a:pPr>
                      <a:r>
                        <a:rPr lang="en-US" sz="2000" b="0" dirty="0"/>
                        <a:t>Prevent brush encroachment</a:t>
                      </a:r>
                      <a:r>
                        <a:rPr lang="en-US" sz="2000" b="0" baseline="0" dirty="0"/>
                        <a:t> into marshes</a:t>
                      </a:r>
                    </a:p>
                    <a:p>
                      <a:pPr marL="285750" indent="-285750">
                        <a:buFont typeface="Arial" panose="020B0604020202020204" pitchFamily="34" charset="0"/>
                        <a:buChar char="•"/>
                      </a:pPr>
                      <a:r>
                        <a:rPr lang="en-US" sz="2000" b="0" baseline="0" dirty="0"/>
                        <a:t>Restore waterfowl habitat and wild rice production within Summit and Cyrus lakes </a:t>
                      </a:r>
                    </a:p>
                  </a:txBody>
                  <a:tcPr/>
                </a:tc>
                <a:tc>
                  <a:txBody>
                    <a:bodyPr/>
                    <a:lstStyle/>
                    <a:p>
                      <a:pPr marL="285750" indent="-285750">
                        <a:buFont typeface="Arial" panose="020B0604020202020204" pitchFamily="34" charset="0"/>
                        <a:buChar char="•"/>
                      </a:pPr>
                      <a:r>
                        <a:rPr lang="en-US" sz="2000" dirty="0"/>
                        <a:t>How/ where/</a:t>
                      </a:r>
                      <a:r>
                        <a:rPr lang="en-US" sz="2000" baseline="0" dirty="0"/>
                        <a:t> how much?</a:t>
                      </a:r>
                    </a:p>
                    <a:p>
                      <a:pPr marL="0" indent="0">
                        <a:buFont typeface="Arial" panose="020B0604020202020204" pitchFamily="34" charset="0"/>
                        <a:buNone/>
                      </a:pPr>
                      <a:endParaRPr lang="en-US" sz="2000" baseline="0" dirty="0"/>
                    </a:p>
                  </a:txBody>
                  <a:tcPr/>
                </a:tc>
                <a:extLst>
                  <a:ext uri="{0D108BD9-81ED-4DB2-BD59-A6C34878D82A}">
                    <a16:rowId xmlns:a16="http://schemas.microsoft.com/office/drawing/2014/main" val="10002"/>
                  </a:ext>
                </a:extLst>
              </a:tr>
              <a:tr h="370840">
                <a:tc>
                  <a:txBody>
                    <a:bodyPr/>
                    <a:lstStyle/>
                    <a:p>
                      <a:r>
                        <a:rPr lang="en-US" sz="2000" dirty="0"/>
                        <a:t>Aquatic resources</a:t>
                      </a:r>
                      <a:r>
                        <a:rPr lang="en-US" sz="2000" baseline="0" dirty="0"/>
                        <a:t> </a:t>
                      </a:r>
                      <a:endParaRPr lang="en-US" sz="2000" dirty="0"/>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0" baseline="0" dirty="0"/>
                        <a:t>Maintain </a:t>
                      </a:r>
                      <a:r>
                        <a:rPr lang="en-US" sz="2000" b="0" baseline="0" dirty="0" err="1"/>
                        <a:t>coldwater</a:t>
                      </a:r>
                      <a:r>
                        <a:rPr lang="en-US" sz="2000" b="0" baseline="0" dirty="0"/>
                        <a:t> trout habitat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0" baseline="0" dirty="0"/>
                        <a:t>Correct AOP barriers</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t>How/ where/</a:t>
                      </a:r>
                      <a:r>
                        <a:rPr lang="en-US" sz="2000" baseline="0" dirty="0"/>
                        <a:t> how much?</a:t>
                      </a:r>
                    </a:p>
                    <a:p>
                      <a:endParaRPr lang="en-US" sz="2000" b="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2205729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 1 Prep</a:t>
            </a:r>
          </a:p>
        </p:txBody>
      </p:sp>
      <p:sp>
        <p:nvSpPr>
          <p:cNvPr id="5" name="Content Placeholder 4"/>
          <p:cNvSpPr txBox="1">
            <a:spLocks/>
          </p:cNvSpPr>
          <p:nvPr/>
        </p:nvSpPr>
        <p:spPr>
          <a:xfrm>
            <a:off x="2019298" y="1066800"/>
            <a:ext cx="8115303" cy="5181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1600"/>
              </a:spcBef>
              <a:buNone/>
            </a:pPr>
            <a:r>
              <a:rPr lang="en-US" sz="2800" dirty="0">
                <a:solidFill>
                  <a:srgbClr val="2F2B20"/>
                </a:solidFill>
              </a:rPr>
              <a:t>Goals and Objectives are connected</a:t>
            </a:r>
          </a:p>
          <a:p>
            <a:pPr marL="0" indent="0">
              <a:buNone/>
            </a:pPr>
            <a:endParaRPr lang="en-US" dirty="0">
              <a:solidFill>
                <a:srgbClr val="2F2B20"/>
              </a:solidFill>
            </a:endParaRPr>
          </a:p>
        </p:txBody>
      </p:sp>
      <p:pic>
        <p:nvPicPr>
          <p:cNvPr id="3" name="Picture 2">
            <a:extLst>
              <a:ext uri="{FF2B5EF4-FFF2-40B4-BE49-F238E27FC236}">
                <a16:creationId xmlns:a16="http://schemas.microsoft.com/office/drawing/2014/main" id="{E25D442B-F9BE-4FC2-8963-1ABACA8B8F4E}"/>
              </a:ext>
            </a:extLst>
          </p:cNvPr>
          <p:cNvPicPr>
            <a:picLocks noChangeAspect="1"/>
          </p:cNvPicPr>
          <p:nvPr/>
        </p:nvPicPr>
        <p:blipFill>
          <a:blip r:embed="rId2"/>
          <a:stretch>
            <a:fillRect/>
          </a:stretch>
        </p:blipFill>
        <p:spPr>
          <a:xfrm>
            <a:off x="2057399" y="1828800"/>
            <a:ext cx="7908038" cy="4885020"/>
          </a:xfrm>
          <a:prstGeom prst="rect">
            <a:avLst/>
          </a:prstGeom>
        </p:spPr>
      </p:pic>
    </p:spTree>
    <p:extLst>
      <p:ext uri="{BB962C8B-B14F-4D97-AF65-F5344CB8AC3E}">
        <p14:creationId xmlns:p14="http://schemas.microsoft.com/office/powerpoint/2010/main" val="37592470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F19C5-1491-4E0E-8F3C-0D6B6134F92D}"/>
              </a:ext>
            </a:extLst>
          </p:cNvPr>
          <p:cNvSpPr>
            <a:spLocks noGrp="1"/>
          </p:cNvSpPr>
          <p:nvPr>
            <p:ph type="title"/>
          </p:nvPr>
        </p:nvSpPr>
        <p:spPr/>
        <p:txBody>
          <a:bodyPr/>
          <a:lstStyle/>
          <a:p>
            <a:r>
              <a:rPr lang="en-US" dirty="0">
                <a:solidFill>
                  <a:schemeClr val="accent1"/>
                </a:solidFill>
              </a:rPr>
              <a:t>Northern Institute of Applied Climate Science</a:t>
            </a:r>
          </a:p>
        </p:txBody>
      </p:sp>
      <p:sp>
        <p:nvSpPr>
          <p:cNvPr id="3" name="Content Placeholder 2">
            <a:extLst>
              <a:ext uri="{FF2B5EF4-FFF2-40B4-BE49-F238E27FC236}">
                <a16:creationId xmlns:a16="http://schemas.microsoft.com/office/drawing/2014/main" id="{555C997F-3E9A-4BA7-8BEB-ABBCC6046CEA}"/>
              </a:ext>
            </a:extLst>
          </p:cNvPr>
          <p:cNvSpPr>
            <a:spLocks noGrp="1"/>
          </p:cNvSpPr>
          <p:nvPr>
            <p:ph sz="half" idx="1"/>
          </p:nvPr>
        </p:nvSpPr>
        <p:spPr>
          <a:xfrm>
            <a:off x="3834431" y="1591569"/>
            <a:ext cx="7711440" cy="1758329"/>
          </a:xfrm>
        </p:spPr>
        <p:txBody>
          <a:bodyPr>
            <a:normAutofit/>
          </a:bodyPr>
          <a:lstStyle/>
          <a:p>
            <a:pPr marL="0" indent="0" algn="ctr">
              <a:buNone/>
            </a:pPr>
            <a:r>
              <a:rPr lang="en-US" sz="2400" dirty="0"/>
              <a:t>The Northern Institute of Applied Climate Science (NIACS) develops synthesis products, fosters communication, pursues science, and provides technical assistance in climate change adaptation and carbon management.</a:t>
            </a:r>
          </a:p>
        </p:txBody>
      </p:sp>
      <p:sp>
        <p:nvSpPr>
          <p:cNvPr id="10" name="Google Shape;236;p8">
            <a:extLst>
              <a:ext uri="{FF2B5EF4-FFF2-40B4-BE49-F238E27FC236}">
                <a16:creationId xmlns:a16="http://schemas.microsoft.com/office/drawing/2014/main" id="{E1680203-78C5-4746-91FE-589CC970847E}"/>
              </a:ext>
            </a:extLst>
          </p:cNvPr>
          <p:cNvSpPr txBox="1"/>
          <p:nvPr/>
        </p:nvSpPr>
        <p:spPr>
          <a:xfrm>
            <a:off x="0" y="1739441"/>
            <a:ext cx="3490735" cy="523220"/>
          </a:xfrm>
          <a:prstGeom prst="rect">
            <a:avLst/>
          </a:prstGeom>
          <a:solidFill>
            <a:schemeClr val="accent6"/>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Calibri"/>
              <a:buNone/>
            </a:pPr>
            <a:r>
              <a:rPr lang="en-US" sz="2800" b="0" i="0" u="none" strike="noStrike" cap="none" dirty="0">
                <a:solidFill>
                  <a:srgbClr val="FFFFFF"/>
                </a:solidFill>
                <a:latin typeface="Calibri"/>
                <a:ea typeface="Calibri"/>
                <a:cs typeface="Calibri"/>
                <a:sym typeface="Calibri"/>
              </a:rPr>
              <a:t>Climate</a:t>
            </a:r>
            <a:endParaRPr sz="1800" b="0" i="0" u="none" strike="noStrike" cap="none" dirty="0">
              <a:solidFill>
                <a:schemeClr val="dk1"/>
              </a:solidFill>
              <a:latin typeface="Calibri"/>
              <a:ea typeface="Calibri"/>
              <a:cs typeface="Calibri"/>
              <a:sym typeface="Calibri"/>
            </a:endParaRPr>
          </a:p>
        </p:txBody>
      </p:sp>
      <p:sp>
        <p:nvSpPr>
          <p:cNvPr id="11" name="Google Shape;237;p8">
            <a:extLst>
              <a:ext uri="{FF2B5EF4-FFF2-40B4-BE49-F238E27FC236}">
                <a16:creationId xmlns:a16="http://schemas.microsoft.com/office/drawing/2014/main" id="{76809ABC-E59E-4872-98E1-8D48B7214B15}"/>
              </a:ext>
            </a:extLst>
          </p:cNvPr>
          <p:cNvSpPr txBox="1"/>
          <p:nvPr/>
        </p:nvSpPr>
        <p:spPr>
          <a:xfrm>
            <a:off x="0" y="2396902"/>
            <a:ext cx="3490735" cy="523220"/>
          </a:xfrm>
          <a:prstGeom prst="rect">
            <a:avLst/>
          </a:prstGeom>
          <a:solidFill>
            <a:schemeClr val="accent2"/>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Calibri"/>
              <a:buNone/>
            </a:pPr>
            <a:r>
              <a:rPr lang="en-US" sz="2800" b="0" i="0" u="none" strike="noStrike" cap="none" dirty="0">
                <a:solidFill>
                  <a:srgbClr val="FFFFFF"/>
                </a:solidFill>
                <a:latin typeface="Calibri"/>
                <a:ea typeface="Calibri"/>
                <a:cs typeface="Calibri"/>
                <a:sym typeface="Calibri"/>
              </a:rPr>
              <a:t>Carbon</a:t>
            </a:r>
            <a:endParaRPr sz="1800" b="0" i="0" u="none" strike="noStrike" cap="none" dirty="0">
              <a:solidFill>
                <a:schemeClr val="dk1"/>
              </a:solidFill>
              <a:latin typeface="Calibri"/>
              <a:ea typeface="Calibri"/>
              <a:cs typeface="Calibri"/>
              <a:sym typeface="Calibri"/>
            </a:endParaRPr>
          </a:p>
        </p:txBody>
      </p:sp>
      <p:pic>
        <p:nvPicPr>
          <p:cNvPr id="12" name="Google Shape;238;p8">
            <a:extLst>
              <a:ext uri="{FF2B5EF4-FFF2-40B4-BE49-F238E27FC236}">
                <a16:creationId xmlns:a16="http://schemas.microsoft.com/office/drawing/2014/main" id="{75385D3E-1EFB-4950-BB79-7E0937D7882A}"/>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79562" y="5041146"/>
            <a:ext cx="1902722" cy="1522598"/>
          </a:xfrm>
          <a:prstGeom prst="rect">
            <a:avLst/>
          </a:prstGeom>
          <a:noFill/>
          <a:ln>
            <a:noFill/>
          </a:ln>
        </p:spPr>
      </p:pic>
      <p:pic>
        <p:nvPicPr>
          <p:cNvPr id="13" name="Google Shape;211;p33" descr="https://www.physicaltherapist.com/app/uploads/2015/03/29363_vermont.gif">
            <a:extLst>
              <a:ext uri="{FF2B5EF4-FFF2-40B4-BE49-F238E27FC236}">
                <a16:creationId xmlns:a16="http://schemas.microsoft.com/office/drawing/2014/main" id="{A5FDADF0-16F8-4AAC-80A3-9823789A82B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587684" y="5854903"/>
            <a:ext cx="1791134" cy="775339"/>
          </a:xfrm>
          <a:prstGeom prst="rect">
            <a:avLst/>
          </a:prstGeom>
          <a:noFill/>
          <a:ln>
            <a:noFill/>
          </a:ln>
        </p:spPr>
      </p:pic>
      <p:pic>
        <p:nvPicPr>
          <p:cNvPr id="14" name="Google Shape;212;p33">
            <a:extLst>
              <a:ext uri="{FF2B5EF4-FFF2-40B4-BE49-F238E27FC236}">
                <a16:creationId xmlns:a16="http://schemas.microsoft.com/office/drawing/2014/main" id="{28BE2592-5628-4FEA-89CF-CF75D2FF08FF}"/>
              </a:ext>
            </a:extLst>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137221" y="5049710"/>
            <a:ext cx="1163195" cy="1280160"/>
          </a:xfrm>
          <a:prstGeom prst="rect">
            <a:avLst/>
          </a:prstGeom>
          <a:noFill/>
          <a:ln>
            <a:noFill/>
          </a:ln>
        </p:spPr>
      </p:pic>
      <p:pic>
        <p:nvPicPr>
          <p:cNvPr id="15" name="Google Shape;213;p33">
            <a:extLst>
              <a:ext uri="{FF2B5EF4-FFF2-40B4-BE49-F238E27FC236}">
                <a16:creationId xmlns:a16="http://schemas.microsoft.com/office/drawing/2014/main" id="{347B757F-D4D9-42B5-836E-7D99D6531C5C}"/>
              </a:ext>
            </a:extLst>
          </p:cNvPr>
          <p:cNvPicPr preferRelativeResize="0"/>
          <p:nvPr/>
        </p:nvPicPr>
        <p:blipFill>
          <a:blip r:embed="rId6" cstate="print">
            <a:extLst>
              <a:ext uri="{28A0092B-C50C-407E-A947-70E740481C1C}">
                <a14:useLocalDpi xmlns:a14="http://schemas.microsoft.com/office/drawing/2010/main" val="0"/>
              </a:ext>
            </a:extLst>
          </a:blip>
          <a:srcRect/>
          <a:stretch/>
        </p:blipFill>
        <p:spPr>
          <a:xfrm>
            <a:off x="6545388" y="4816764"/>
            <a:ext cx="1203467" cy="1203467"/>
          </a:xfrm>
          <a:prstGeom prst="rect">
            <a:avLst/>
          </a:prstGeom>
          <a:noFill/>
          <a:ln>
            <a:noFill/>
          </a:ln>
        </p:spPr>
      </p:pic>
      <p:pic>
        <p:nvPicPr>
          <p:cNvPr id="16" name="Google Shape;215;p33" descr="Image result for michigan tech logo">
            <a:extLst>
              <a:ext uri="{FF2B5EF4-FFF2-40B4-BE49-F238E27FC236}">
                <a16:creationId xmlns:a16="http://schemas.microsoft.com/office/drawing/2014/main" id="{47609002-7913-423C-ADAA-9E7A3FF4C2FD}"/>
              </a:ext>
            </a:extLst>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795379" y="5046961"/>
            <a:ext cx="1922440" cy="567369"/>
          </a:xfrm>
          <a:prstGeom prst="rect">
            <a:avLst/>
          </a:prstGeom>
          <a:noFill/>
          <a:ln>
            <a:noFill/>
          </a:ln>
        </p:spPr>
      </p:pic>
      <p:pic>
        <p:nvPicPr>
          <p:cNvPr id="17" name="Google Shape;216;p33" descr="Image result for university of minnesota logo">
            <a:extLst>
              <a:ext uri="{FF2B5EF4-FFF2-40B4-BE49-F238E27FC236}">
                <a16:creationId xmlns:a16="http://schemas.microsoft.com/office/drawing/2014/main" id="{C28922E8-323A-4550-B773-2DC52E340D17}"/>
              </a:ext>
            </a:extLst>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944584" y="5884921"/>
            <a:ext cx="2420487" cy="678823"/>
          </a:xfrm>
          <a:prstGeom prst="rect">
            <a:avLst/>
          </a:prstGeom>
          <a:noFill/>
          <a:ln>
            <a:noFill/>
          </a:ln>
        </p:spPr>
      </p:pic>
      <p:pic>
        <p:nvPicPr>
          <p:cNvPr id="18" name="Google Shape;219;p33">
            <a:extLst>
              <a:ext uri="{FF2B5EF4-FFF2-40B4-BE49-F238E27FC236}">
                <a16:creationId xmlns:a16="http://schemas.microsoft.com/office/drawing/2014/main" id="{70A2EE13-BBF1-4E18-B5B2-1C42E3771DDC}"/>
              </a:ext>
            </a:extLst>
          </p:cNvPr>
          <p:cNvPicPr preferRelativeResize="0"/>
          <p:nvPr/>
        </p:nvPicPr>
        <p:blipFill>
          <a:blip r:embed="rId9" cstate="print">
            <a:extLst>
              <a:ext uri="{28A0092B-C50C-407E-A947-70E740481C1C}">
                <a14:useLocalDpi xmlns:a14="http://schemas.microsoft.com/office/drawing/2010/main" val="0"/>
              </a:ext>
            </a:extLst>
          </a:blip>
          <a:srcRect/>
          <a:stretch/>
        </p:blipFill>
        <p:spPr>
          <a:xfrm>
            <a:off x="4600564" y="4950900"/>
            <a:ext cx="1666550" cy="485876"/>
          </a:xfrm>
          <a:prstGeom prst="rect">
            <a:avLst/>
          </a:prstGeom>
          <a:noFill/>
          <a:ln>
            <a:noFill/>
          </a:ln>
        </p:spPr>
      </p:pic>
      <p:pic>
        <p:nvPicPr>
          <p:cNvPr id="19" name="Google Shape;246;p8">
            <a:extLst>
              <a:ext uri="{FF2B5EF4-FFF2-40B4-BE49-F238E27FC236}">
                <a16:creationId xmlns:a16="http://schemas.microsoft.com/office/drawing/2014/main" id="{024B856B-5E06-4685-A1C4-E18B22A3C992}"/>
              </a:ext>
            </a:extLst>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8241918" y="4901307"/>
            <a:ext cx="1116665" cy="738136"/>
          </a:xfrm>
          <a:prstGeom prst="rect">
            <a:avLst/>
          </a:prstGeom>
          <a:noFill/>
          <a:ln>
            <a:noFill/>
          </a:ln>
        </p:spPr>
      </p:pic>
      <p:sp>
        <p:nvSpPr>
          <p:cNvPr id="20" name="Google Shape;220;p33">
            <a:extLst>
              <a:ext uri="{FF2B5EF4-FFF2-40B4-BE49-F238E27FC236}">
                <a16:creationId xmlns:a16="http://schemas.microsoft.com/office/drawing/2014/main" id="{813443BB-2A70-46A6-94CB-00A9AA9C6B77}"/>
              </a:ext>
            </a:extLst>
          </p:cNvPr>
          <p:cNvSpPr/>
          <p:nvPr/>
        </p:nvSpPr>
        <p:spPr>
          <a:xfrm>
            <a:off x="1495124" y="3683482"/>
            <a:ext cx="9201752" cy="954107"/>
          </a:xfrm>
          <a:prstGeom prst="rect">
            <a:avLst/>
          </a:prstGeom>
          <a:noFill/>
          <a:ln>
            <a:noFill/>
          </a:ln>
        </p:spPr>
        <p:txBody>
          <a:bodyPr spcFirstLastPara="1" wrap="square" lIns="91425" tIns="45700" rIns="91425" bIns="45700" anchor="t" anchorCtr="0">
            <a:noAutofit/>
          </a:bodyPr>
          <a:lstStyle/>
          <a:p>
            <a:pPr algn="ctr"/>
            <a:r>
              <a:rPr lang="en-US" sz="2400" b="1" dirty="0">
                <a:solidFill>
                  <a:schemeClr val="dk1"/>
                </a:solidFill>
                <a:latin typeface="Calibri"/>
                <a:ea typeface="Calibri"/>
                <a:cs typeface="Calibri"/>
                <a:sym typeface="Calibri"/>
              </a:rPr>
              <a:t>Multi-institutional collaborative chartered by USDA Forest Service, universities, and non-profit and tribal conservation organizations</a:t>
            </a:r>
            <a:endParaRPr sz="1600" dirty="0"/>
          </a:p>
        </p:txBody>
      </p:sp>
      <p:pic>
        <p:nvPicPr>
          <p:cNvPr id="1030" name="Picture 6">
            <a:extLst>
              <a:ext uri="{FF2B5EF4-FFF2-40B4-BE49-F238E27FC236}">
                <a16:creationId xmlns:a16="http://schemas.microsoft.com/office/drawing/2014/main" id="{0EC7A097-1BF8-40B7-822F-DCFAEFA5CAA7}"/>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p:blipFill>
        <p:spPr bwMode="auto">
          <a:xfrm>
            <a:off x="9773671" y="5920580"/>
            <a:ext cx="1944065" cy="558283"/>
          </a:xfrm>
          <a:prstGeom prst="rect">
            <a:avLst/>
          </a:prstGeom>
          <a:noFill/>
          <a:ln w="38100">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0175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SMART Objectives</a:t>
            </a:r>
          </a:p>
        </p:txBody>
      </p:sp>
      <p:sp>
        <p:nvSpPr>
          <p:cNvPr id="8" name="Rectangle 7"/>
          <p:cNvSpPr/>
          <p:nvPr/>
        </p:nvSpPr>
        <p:spPr>
          <a:xfrm>
            <a:off x="7879994" y="6479903"/>
            <a:ext cx="2788007" cy="369332"/>
          </a:xfrm>
          <a:prstGeom prst="rect">
            <a:avLst/>
          </a:prstGeom>
        </p:spPr>
        <p:txBody>
          <a:bodyPr wrap="none">
            <a:spAutoFit/>
          </a:bodyPr>
          <a:lstStyle/>
          <a:p>
            <a:pPr algn="r"/>
            <a:r>
              <a:rPr lang="en-US" dirty="0">
                <a:solidFill>
                  <a:srgbClr val="FFFFFF">
                    <a:lumMod val="85000"/>
                  </a:srgbClr>
                </a:solidFill>
              </a:rPr>
              <a:t>www.forestadaptation.org</a:t>
            </a:r>
          </a:p>
        </p:txBody>
      </p:sp>
      <p:sp>
        <p:nvSpPr>
          <p:cNvPr id="5" name="Content Placeholder 4"/>
          <p:cNvSpPr txBox="1">
            <a:spLocks/>
          </p:cNvSpPr>
          <p:nvPr/>
        </p:nvSpPr>
        <p:spPr>
          <a:xfrm>
            <a:off x="4105600" y="1482969"/>
            <a:ext cx="8115303" cy="5181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1600"/>
              </a:spcBef>
            </a:pPr>
            <a:r>
              <a:rPr lang="en-US" sz="2800" dirty="0">
                <a:sym typeface="Candara"/>
              </a:rPr>
              <a:t>Establish 191 acres of seedling/sapling stands with at least a 50% oak component.</a:t>
            </a:r>
          </a:p>
          <a:p>
            <a:pPr>
              <a:spcBef>
                <a:spcPts val="1600"/>
              </a:spcBef>
            </a:pPr>
            <a:r>
              <a:rPr lang="en-US" sz="2800" dirty="0">
                <a:ea typeface="Candara"/>
                <a:cs typeface="Candara"/>
                <a:sym typeface="Candara"/>
              </a:rPr>
              <a:t>Create 362 acres of young forest, to bring the young forest component in the project area to 10% of total forested acreage. </a:t>
            </a:r>
          </a:p>
          <a:p>
            <a:pPr>
              <a:spcBef>
                <a:spcPts val="1600"/>
              </a:spcBef>
            </a:pPr>
            <a:r>
              <a:rPr lang="en-US" sz="2800" dirty="0">
                <a:sym typeface="Candara"/>
              </a:rPr>
              <a:t>Replace 10 stream crossings that are a barrier to aquatic organism passage with structures that enhance connectivity and flood resilience</a:t>
            </a:r>
            <a:endParaRPr lang="en-US" sz="2800" dirty="0">
              <a:ea typeface="Candara"/>
              <a:cs typeface="Candara"/>
              <a:sym typeface="Candara"/>
            </a:endParaRPr>
          </a:p>
          <a:p>
            <a:pPr marL="0" indent="0" algn="ctr">
              <a:spcBef>
                <a:spcPts val="1600"/>
              </a:spcBef>
              <a:buNone/>
            </a:pPr>
            <a:endParaRPr lang="en-US" sz="2800" dirty="0">
              <a:ea typeface="Candara"/>
              <a:cs typeface="Candara"/>
              <a:sym typeface="Candara"/>
            </a:endParaRPr>
          </a:p>
          <a:p>
            <a:pPr marL="0" indent="0" algn="ctr">
              <a:spcBef>
                <a:spcPts val="1600"/>
              </a:spcBef>
              <a:buNone/>
            </a:pPr>
            <a:endParaRPr lang="en-US" sz="2800" dirty="0">
              <a:solidFill>
                <a:srgbClr val="2F2B20"/>
              </a:solidFill>
            </a:endParaRPr>
          </a:p>
        </p:txBody>
      </p:sp>
      <p:sp>
        <p:nvSpPr>
          <p:cNvPr id="6" name="Text Placeholder 2">
            <a:extLst>
              <a:ext uri="{FF2B5EF4-FFF2-40B4-BE49-F238E27FC236}">
                <a16:creationId xmlns:a16="http://schemas.microsoft.com/office/drawing/2014/main" id="{5308A227-4262-4B03-90B6-1ACA263C615D}"/>
              </a:ext>
            </a:extLst>
          </p:cNvPr>
          <p:cNvSpPr txBox="1">
            <a:spLocks/>
          </p:cNvSpPr>
          <p:nvPr/>
        </p:nvSpPr>
        <p:spPr>
          <a:xfrm>
            <a:off x="355462" y="1642326"/>
            <a:ext cx="3365770" cy="5126784"/>
          </a:xfrm>
          <a:prstGeom prst="rect">
            <a:avLst/>
          </a:prstGeom>
        </p:spPr>
        <p:txBody>
          <a:bodyPr vert="horz" lIns="91440" tIns="45720" rIns="91440" bIns="45720" rtlCol="0">
            <a:normAutofit lnSpcReduction="10000"/>
          </a:bodyPr>
          <a:lstStyle>
            <a:lvl1pPr marL="137160" indent="-137160" algn="l" defTabSz="685800" rtl="0" eaLnBrk="1" latinLnBrk="0" hangingPunct="1">
              <a:spcBef>
                <a:spcPct val="20000"/>
              </a:spcBef>
              <a:buClr>
                <a:schemeClr val="accent6">
                  <a:lumMod val="75000"/>
                </a:schemeClr>
              </a:buClr>
              <a:buSzPct val="70000"/>
              <a:buFont typeface="Wingdings" pitchFamily="2" charset="2"/>
              <a:buChar char="§"/>
              <a:defRPr sz="2400" kern="1200">
                <a:solidFill>
                  <a:schemeClr val="tx1"/>
                </a:solidFill>
                <a:latin typeface="Calibri" panose="020F0502020204030204" pitchFamily="34" charset="0"/>
                <a:ea typeface="+mn-ea"/>
                <a:cs typeface="Calibri" panose="020F0502020204030204" pitchFamily="34" charset="0"/>
              </a:defRPr>
            </a:lvl1pPr>
            <a:lvl2pPr marL="342900" indent="-137160" algn="l" defTabSz="685800" rtl="0" eaLnBrk="1" latinLnBrk="0" hangingPunct="1">
              <a:spcBef>
                <a:spcPct val="20000"/>
              </a:spcBef>
              <a:buClr>
                <a:schemeClr val="accent6">
                  <a:lumMod val="75000"/>
                </a:schemeClr>
              </a:buClr>
              <a:buSzPct val="85000"/>
              <a:buFont typeface="Arial" pitchFamily="34" charset="0"/>
              <a:buChar char="•"/>
              <a:defRPr sz="2100" kern="1200">
                <a:solidFill>
                  <a:schemeClr val="tx1"/>
                </a:solidFill>
                <a:latin typeface="Calibri" panose="020F0502020204030204" pitchFamily="34" charset="0"/>
                <a:ea typeface="+mn-ea"/>
                <a:cs typeface="Calibri" panose="020F0502020204030204" pitchFamily="34" charset="0"/>
              </a:defRPr>
            </a:lvl2pPr>
            <a:lvl3pPr marL="548640" indent="-137160" algn="l" defTabSz="685800" rtl="0" eaLnBrk="1" latinLnBrk="0" hangingPunct="1">
              <a:spcBef>
                <a:spcPct val="20000"/>
              </a:spcBef>
              <a:buClr>
                <a:schemeClr val="accent1"/>
              </a:buClr>
              <a:buSzPct val="9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3pPr>
            <a:lvl4pPr marL="754380" indent="-137160" algn="l" defTabSz="685800" rtl="0" eaLnBrk="1" latinLnBrk="0" hangingPunct="1">
              <a:spcBef>
                <a:spcPct val="20000"/>
              </a:spcBef>
              <a:buClr>
                <a:schemeClr val="accent1"/>
              </a:buClr>
              <a:buFont typeface="Arial" pitchFamily="34" charset="0"/>
              <a:buChar char="•"/>
              <a:defRPr sz="1500" kern="1200">
                <a:solidFill>
                  <a:schemeClr val="tx1"/>
                </a:solidFill>
                <a:latin typeface="Calibri" panose="020F0502020204030204" pitchFamily="34" charset="0"/>
                <a:ea typeface="+mn-ea"/>
                <a:cs typeface="Calibri" panose="020F0502020204030204" pitchFamily="34" charset="0"/>
              </a:defRPr>
            </a:lvl4pPr>
            <a:lvl5pPr marL="891540" indent="-102870" algn="l" defTabSz="685800" rtl="0" eaLnBrk="1" latinLnBrk="0" hangingPunct="1">
              <a:spcBef>
                <a:spcPct val="20000"/>
              </a:spcBef>
              <a:buClr>
                <a:schemeClr val="accent1"/>
              </a:buClr>
              <a:buSzPct val="100000"/>
              <a:buFont typeface="Arial" pitchFamily="34" charset="0"/>
              <a:buChar char="•"/>
              <a:defRPr sz="1350" kern="1200" baseline="0">
                <a:solidFill>
                  <a:schemeClr val="tx1"/>
                </a:solidFill>
                <a:latin typeface="Calibri" panose="020F0502020204030204" pitchFamily="34" charset="0"/>
                <a:ea typeface="+mn-ea"/>
                <a:cs typeface="Calibri" panose="020F0502020204030204" pitchFamily="34" charset="0"/>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106680" indent="0" fontAlgn="auto">
              <a:spcAft>
                <a:spcPts val="0"/>
              </a:spcAft>
              <a:buFont typeface="Wingdings" pitchFamily="2" charset="2"/>
              <a:buNone/>
            </a:pPr>
            <a:r>
              <a:rPr lang="en-US" sz="6000">
                <a:solidFill>
                  <a:schemeClr val="accent2"/>
                </a:solidFill>
              </a:rPr>
              <a:t>S</a:t>
            </a:r>
            <a:r>
              <a:rPr lang="en-US" sz="4000"/>
              <a:t>pecific </a:t>
            </a:r>
          </a:p>
          <a:p>
            <a:pPr marL="106680" indent="0" fontAlgn="auto">
              <a:spcAft>
                <a:spcPts val="0"/>
              </a:spcAft>
              <a:buFont typeface="Wingdings" pitchFamily="2" charset="2"/>
              <a:buNone/>
            </a:pPr>
            <a:r>
              <a:rPr lang="en-US" sz="6000">
                <a:solidFill>
                  <a:schemeClr val="accent2"/>
                </a:solidFill>
              </a:rPr>
              <a:t>M</a:t>
            </a:r>
            <a:r>
              <a:rPr lang="en-US" sz="4000"/>
              <a:t>easurable </a:t>
            </a:r>
          </a:p>
          <a:p>
            <a:pPr marL="106680" indent="0" fontAlgn="auto">
              <a:spcAft>
                <a:spcPts val="0"/>
              </a:spcAft>
              <a:buFont typeface="Wingdings" pitchFamily="2" charset="2"/>
              <a:buNone/>
            </a:pPr>
            <a:r>
              <a:rPr lang="en-US" sz="6000">
                <a:solidFill>
                  <a:schemeClr val="accent2"/>
                </a:solidFill>
              </a:rPr>
              <a:t>A</a:t>
            </a:r>
            <a:r>
              <a:rPr lang="en-US" sz="4000"/>
              <a:t>chievable</a:t>
            </a:r>
          </a:p>
          <a:p>
            <a:pPr marL="106680" indent="0" fontAlgn="auto">
              <a:spcAft>
                <a:spcPts val="0"/>
              </a:spcAft>
              <a:buFont typeface="Wingdings" pitchFamily="2" charset="2"/>
              <a:buNone/>
            </a:pPr>
            <a:r>
              <a:rPr lang="en-US" sz="6000">
                <a:solidFill>
                  <a:schemeClr val="accent2"/>
                </a:solidFill>
              </a:rPr>
              <a:t>R</a:t>
            </a:r>
            <a:r>
              <a:rPr lang="en-US" sz="4000"/>
              <a:t>elevant </a:t>
            </a:r>
          </a:p>
          <a:p>
            <a:pPr marL="106680" indent="0" fontAlgn="auto">
              <a:spcAft>
                <a:spcPts val="0"/>
              </a:spcAft>
              <a:buFont typeface="Wingdings" pitchFamily="2" charset="2"/>
              <a:buNone/>
            </a:pPr>
            <a:r>
              <a:rPr lang="en-US" sz="6000">
                <a:solidFill>
                  <a:schemeClr val="accent2"/>
                </a:solidFill>
              </a:rPr>
              <a:t>T</a:t>
            </a:r>
            <a:r>
              <a:rPr lang="en-US" sz="4000"/>
              <a:t>ime bound</a:t>
            </a:r>
            <a:endParaRPr lang="en-US" sz="4000" dirty="0"/>
          </a:p>
        </p:txBody>
      </p:sp>
    </p:spTree>
    <p:extLst>
      <p:ext uri="{BB962C8B-B14F-4D97-AF65-F5344CB8AC3E}">
        <p14:creationId xmlns:p14="http://schemas.microsoft.com/office/powerpoint/2010/main" val="23613954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B6BFF-035E-40E1-AA3F-9833352DC5A1}"/>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3A855337-FB29-4227-9D95-1E011963F4D6}"/>
              </a:ext>
            </a:extLst>
          </p:cNvPr>
          <p:cNvSpPr>
            <a:spLocks noGrp="1"/>
          </p:cNvSpPr>
          <p:nvPr>
            <p:ph type="body" idx="1"/>
          </p:nvPr>
        </p:nvSpPr>
        <p:spPr/>
        <p:txBody>
          <a:bodyPr/>
          <a:lstStyle/>
          <a:p>
            <a:endParaRPr lang="en-US"/>
          </a:p>
        </p:txBody>
      </p:sp>
      <p:sp>
        <p:nvSpPr>
          <p:cNvPr id="4" name="Text Placeholder 3">
            <a:extLst>
              <a:ext uri="{FF2B5EF4-FFF2-40B4-BE49-F238E27FC236}">
                <a16:creationId xmlns:a16="http://schemas.microsoft.com/office/drawing/2014/main" id="{A5F4542F-E3FB-44AE-94B4-0E7C8565F552}"/>
              </a:ext>
            </a:extLst>
          </p:cNvPr>
          <p:cNvSpPr>
            <a:spLocks noGrp="1"/>
          </p:cNvSpPr>
          <p:nvPr>
            <p:ph type="body" idx="2"/>
          </p:nvPr>
        </p:nvSpPr>
        <p:spPr/>
        <p:txBody>
          <a:bodyPr/>
          <a:lstStyle/>
          <a:p>
            <a:endParaRPr lang="en-US"/>
          </a:p>
        </p:txBody>
      </p:sp>
    </p:spTree>
    <p:extLst>
      <p:ext uri="{BB962C8B-B14F-4D97-AF65-F5344CB8AC3E}">
        <p14:creationId xmlns:p14="http://schemas.microsoft.com/office/powerpoint/2010/main" val="27328175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 2 Prep</a:t>
            </a:r>
          </a:p>
        </p:txBody>
      </p:sp>
      <p:sp>
        <p:nvSpPr>
          <p:cNvPr id="5" name="Content Placeholder 4"/>
          <p:cNvSpPr txBox="1">
            <a:spLocks/>
          </p:cNvSpPr>
          <p:nvPr/>
        </p:nvSpPr>
        <p:spPr>
          <a:xfrm>
            <a:off x="209548" y="1318902"/>
            <a:ext cx="11734800" cy="5181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14350" indent="-514350">
              <a:spcBef>
                <a:spcPts val="1600"/>
              </a:spcBef>
              <a:buFont typeface="Arial" panose="020B0604020202020204" pitchFamily="34" charset="0"/>
              <a:buAutoNum type="arabicPeriod"/>
            </a:pPr>
            <a:r>
              <a:rPr lang="en-US" sz="2800" dirty="0">
                <a:solidFill>
                  <a:srgbClr val="2F2B20"/>
                </a:solidFill>
              </a:rPr>
              <a:t>Which climate change impacts are most important (positive or negative) for your resource area? </a:t>
            </a:r>
          </a:p>
          <a:p>
            <a:pPr marL="514350" indent="-514350">
              <a:spcBef>
                <a:spcPts val="1600"/>
              </a:spcBef>
              <a:buFont typeface="Arial" panose="020B0604020202020204" pitchFamily="34" charset="0"/>
              <a:buAutoNum type="arabicPeriod"/>
            </a:pPr>
            <a:r>
              <a:rPr lang="en-US" sz="2800" dirty="0">
                <a:solidFill>
                  <a:srgbClr val="2F2B20"/>
                </a:solidFill>
              </a:rPr>
              <a:t>Are there particular features or conditions within the project area that might increase/decrease climate risk?  </a:t>
            </a:r>
          </a:p>
          <a:p>
            <a:pPr marL="0" indent="0">
              <a:buNone/>
            </a:pPr>
            <a:endParaRPr lang="en-US" dirty="0">
              <a:solidFill>
                <a:srgbClr val="2F2B20"/>
              </a:solidFill>
            </a:endParaRPr>
          </a:p>
        </p:txBody>
      </p:sp>
      <p:pic>
        <p:nvPicPr>
          <p:cNvPr id="6" name="Picture 5">
            <a:extLst>
              <a:ext uri="{FF2B5EF4-FFF2-40B4-BE49-F238E27FC236}">
                <a16:creationId xmlns:a16="http://schemas.microsoft.com/office/drawing/2014/main" id="{36955E85-FBF8-4942-A47F-4EA397909214}"/>
              </a:ext>
            </a:extLst>
          </p:cNvPr>
          <p:cNvPicPr>
            <a:picLocks noChangeAspect="1"/>
          </p:cNvPicPr>
          <p:nvPr/>
        </p:nvPicPr>
        <p:blipFill rotWithShape="1">
          <a:blip r:embed="rId2"/>
          <a:srcRect l="19241" t="27161" r="53484" b="16667"/>
          <a:stretch/>
        </p:blipFill>
        <p:spPr>
          <a:xfrm>
            <a:off x="1981200" y="3428668"/>
            <a:ext cx="8839200" cy="6143667"/>
          </a:xfrm>
          <a:prstGeom prst="rect">
            <a:avLst/>
          </a:prstGeom>
          <a:ln>
            <a:solidFill>
              <a:schemeClr val="tx1"/>
            </a:solidFill>
          </a:ln>
        </p:spPr>
      </p:pic>
    </p:spTree>
    <p:extLst>
      <p:ext uri="{BB962C8B-B14F-4D97-AF65-F5344CB8AC3E}">
        <p14:creationId xmlns:p14="http://schemas.microsoft.com/office/powerpoint/2010/main" val="13733729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Regional to Site-Specific</a:t>
            </a:r>
          </a:p>
        </p:txBody>
      </p:sp>
      <p:sp>
        <p:nvSpPr>
          <p:cNvPr id="7" name="Content Placeholder 4"/>
          <p:cNvSpPr txBox="1">
            <a:spLocks/>
          </p:cNvSpPr>
          <p:nvPr/>
        </p:nvSpPr>
        <p:spPr>
          <a:xfrm>
            <a:off x="2019298" y="1066800"/>
            <a:ext cx="8115303" cy="5181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1600"/>
              </a:spcBef>
            </a:pPr>
            <a:r>
              <a:rPr lang="en-US" sz="2800" dirty="0">
                <a:solidFill>
                  <a:srgbClr val="2F2B20"/>
                </a:solidFill>
              </a:rPr>
              <a:t>Research and assessments describe </a:t>
            </a:r>
            <a:r>
              <a:rPr lang="en-US" sz="2800" b="1" u="sng" dirty="0">
                <a:solidFill>
                  <a:srgbClr val="2F2B20"/>
                </a:solidFill>
              </a:rPr>
              <a:t>broad trends </a:t>
            </a:r>
            <a:r>
              <a:rPr lang="en-US" sz="2800" dirty="0">
                <a:solidFill>
                  <a:srgbClr val="2F2B20"/>
                </a:solidFill>
              </a:rPr>
              <a:t>but </a:t>
            </a:r>
            <a:r>
              <a:rPr lang="en-US" sz="2800" b="1" u="sng" dirty="0">
                <a:solidFill>
                  <a:srgbClr val="2F2B20"/>
                </a:solidFill>
              </a:rPr>
              <a:t>local conditions</a:t>
            </a:r>
            <a:r>
              <a:rPr lang="en-US" sz="2800" dirty="0">
                <a:solidFill>
                  <a:srgbClr val="2F2B20"/>
                </a:solidFill>
              </a:rPr>
              <a:t> and </a:t>
            </a:r>
            <a:r>
              <a:rPr lang="en-US" sz="2800" b="1" u="sng" dirty="0">
                <a:solidFill>
                  <a:srgbClr val="2F2B20"/>
                </a:solidFill>
              </a:rPr>
              <a:t>management</a:t>
            </a:r>
            <a:r>
              <a:rPr lang="en-US" sz="2800" dirty="0">
                <a:solidFill>
                  <a:srgbClr val="2F2B20"/>
                </a:solidFill>
              </a:rPr>
              <a:t> make the difference. </a:t>
            </a:r>
          </a:p>
          <a:p>
            <a:pPr marL="0" indent="0">
              <a:spcBef>
                <a:spcPts val="1600"/>
              </a:spcBef>
              <a:buNone/>
            </a:pPr>
            <a:endParaRPr lang="en-US" sz="2800" dirty="0">
              <a:solidFill>
                <a:srgbClr val="2F2B20"/>
              </a:solidFill>
            </a:endParaRPr>
          </a:p>
          <a:p>
            <a:pPr marL="0" indent="0">
              <a:buNone/>
            </a:pPr>
            <a:endParaRPr lang="en-US" dirty="0">
              <a:solidFill>
                <a:srgbClr val="2F2B20"/>
              </a:solidFill>
            </a:endParaRPr>
          </a:p>
        </p:txBody>
      </p:sp>
      <p:pic>
        <p:nvPicPr>
          <p:cNvPr id="8" name="Picture 7"/>
          <p:cNvPicPr>
            <a:picLocks noChangeAspect="1"/>
          </p:cNvPicPr>
          <p:nvPr/>
        </p:nvPicPr>
        <p:blipFill rotWithShape="1">
          <a:blip r:embed="rId2" cstate="email">
            <a:extLst>
              <a:ext uri="{28A0092B-C50C-407E-A947-70E740481C1C}">
                <a14:useLocalDpi xmlns:a14="http://schemas.microsoft.com/office/drawing/2010/main" val="0"/>
              </a:ext>
            </a:extLst>
          </a:blip>
          <a:srcRect l="2237" t="2580" r="2237" b="6013"/>
          <a:stretch/>
        </p:blipFill>
        <p:spPr>
          <a:xfrm>
            <a:off x="3200402" y="3038952"/>
            <a:ext cx="5714999" cy="3438048"/>
          </a:xfrm>
          <a:prstGeom prst="rect">
            <a:avLst/>
          </a:prstGeom>
        </p:spPr>
      </p:pic>
    </p:spTree>
    <p:extLst>
      <p:ext uri="{BB962C8B-B14F-4D97-AF65-F5344CB8AC3E}">
        <p14:creationId xmlns:p14="http://schemas.microsoft.com/office/powerpoint/2010/main" val="10980395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Regional to Site-Specific</a:t>
            </a:r>
          </a:p>
        </p:txBody>
      </p:sp>
      <p:graphicFrame>
        <p:nvGraphicFramePr>
          <p:cNvPr id="5" name="Object 4">
            <a:extLst>
              <a:ext uri="{FF2B5EF4-FFF2-40B4-BE49-F238E27FC236}">
                <a16:creationId xmlns:a16="http://schemas.microsoft.com/office/drawing/2014/main" id="{AF861C23-BE6D-4E38-BD93-1D2691C8F71B}"/>
              </a:ext>
            </a:extLst>
          </p:cNvPr>
          <p:cNvGraphicFramePr>
            <a:graphicFrameLocks noChangeAspect="1"/>
          </p:cNvGraphicFramePr>
          <p:nvPr>
            <p:extLst>
              <p:ext uri="{D42A27DB-BD31-4B8C-83A1-F6EECF244321}">
                <p14:modId xmlns:p14="http://schemas.microsoft.com/office/powerpoint/2010/main" val="3610271407"/>
              </p:ext>
            </p:extLst>
          </p:nvPr>
        </p:nvGraphicFramePr>
        <p:xfrm>
          <a:off x="2819400" y="1585530"/>
          <a:ext cx="6553200" cy="5063837"/>
        </p:xfrm>
        <a:graphic>
          <a:graphicData uri="http://schemas.openxmlformats.org/presentationml/2006/ole">
            <mc:AlternateContent xmlns:mc="http://schemas.openxmlformats.org/markup-compatibility/2006">
              <mc:Choice xmlns:v="urn:schemas-microsoft-com:vml" Requires="v">
                <p:oleObj spid="_x0000_s2056" name="Acrobat Document" r:id="rId3" imgW="7543800" imgH="5829153" progId="AcroExch.Document.DC">
                  <p:embed/>
                </p:oleObj>
              </mc:Choice>
              <mc:Fallback>
                <p:oleObj name="Acrobat Document" r:id="rId3" imgW="7543800" imgH="5829153" progId="AcroExch.Document.DC">
                  <p:embed/>
                  <p:pic>
                    <p:nvPicPr>
                      <p:cNvPr id="2" name="Object 1">
                        <a:extLst>
                          <a:ext uri="{FF2B5EF4-FFF2-40B4-BE49-F238E27FC236}">
                            <a16:creationId xmlns:a16="http://schemas.microsoft.com/office/drawing/2014/main" id="{A67D894B-93B5-49EA-8778-F4A1F55AB744}"/>
                          </a:ext>
                        </a:extLst>
                      </p:cNvPr>
                      <p:cNvPicPr/>
                      <p:nvPr/>
                    </p:nvPicPr>
                    <p:blipFill>
                      <a:blip r:embed="rId4"/>
                      <a:stretch>
                        <a:fillRect/>
                      </a:stretch>
                    </p:blipFill>
                    <p:spPr>
                      <a:xfrm>
                        <a:off x="2819400" y="1585530"/>
                        <a:ext cx="6553200" cy="5063837"/>
                      </a:xfrm>
                      <a:prstGeom prst="rect">
                        <a:avLst/>
                      </a:prstGeom>
                    </p:spPr>
                  </p:pic>
                </p:oleObj>
              </mc:Fallback>
            </mc:AlternateContent>
          </a:graphicData>
        </a:graphic>
      </p:graphicFrame>
    </p:spTree>
    <p:extLst>
      <p:ext uri="{BB962C8B-B14F-4D97-AF65-F5344CB8AC3E}">
        <p14:creationId xmlns:p14="http://schemas.microsoft.com/office/powerpoint/2010/main" val="13171051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94ECB-08BC-45C1-BB23-4BD01B79DC4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7C98DB9-E380-43D8-ABA3-4420EFD40D1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1177012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576482" y="6438812"/>
            <a:ext cx="6113358" cy="64633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2F2B20"/>
                </a:solidFill>
                <a:effectLst/>
                <a:uLnTx/>
                <a:uFillTx/>
                <a:latin typeface="Arial" charset="0"/>
                <a:ea typeface="ＭＳ Ｐゴシック" pitchFamily="34" charset="-128"/>
                <a:cs typeface="Calibri" pitchFamily="34" charset="0"/>
              </a:rPr>
              <a:t>Swanston and Janowiak 2012; </a:t>
            </a:r>
            <a:r>
              <a:rPr kumimoji="0" lang="en-US" sz="1800" b="0" i="0" u="none" strike="noStrike" kern="1200" cap="none" spc="0" normalizeH="0" baseline="0" noProof="0" dirty="0">
                <a:ln>
                  <a:noFill/>
                </a:ln>
                <a:solidFill>
                  <a:srgbClr val="2F2B20"/>
                </a:solidFill>
                <a:effectLst/>
                <a:uLnTx/>
                <a:uFillTx/>
                <a:latin typeface="Arial" charset="0"/>
                <a:ea typeface="ＭＳ Ｐゴシック" pitchFamily="34" charset="-128"/>
                <a:cs typeface="Calibri" pitchFamily="34" charset="0"/>
                <a:hlinkClick r:id="rId3"/>
              </a:rPr>
              <a:t>www.nrs.fs.fed.us/pubs/40543</a:t>
            </a:r>
            <a:r>
              <a:rPr kumimoji="0" lang="en-US" sz="1800" b="0" i="0" u="none" strike="noStrike" kern="1200" cap="none" spc="0" normalizeH="0" baseline="0" noProof="0" dirty="0">
                <a:ln>
                  <a:noFill/>
                </a:ln>
                <a:solidFill>
                  <a:srgbClr val="2F2B20"/>
                </a:solidFill>
                <a:effectLst/>
                <a:uLnTx/>
                <a:uFillTx/>
                <a:latin typeface="Arial" charset="0"/>
                <a:ea typeface="ＭＳ Ｐゴシック" pitchFamily="34" charset="-128"/>
                <a:cs typeface="Calibri" pitchFamily="34" charset="0"/>
              </a:rPr>
              <a:t> </a:t>
            </a:r>
          </a:p>
        </p:txBody>
      </p:sp>
      <p:grpSp>
        <p:nvGrpSpPr>
          <p:cNvPr id="3" name="Group 2"/>
          <p:cNvGrpSpPr/>
          <p:nvPr/>
        </p:nvGrpSpPr>
        <p:grpSpPr>
          <a:xfrm>
            <a:off x="2624668" y="1472977"/>
            <a:ext cx="7174403" cy="4934332"/>
            <a:chOff x="1100667" y="1472977"/>
            <a:chExt cx="7174403" cy="4934332"/>
          </a:xfrm>
        </p:grpSpPr>
        <p:sp>
          <p:nvSpPr>
            <p:cNvPr id="9" name="Circular Arrow 8"/>
            <p:cNvSpPr/>
            <p:nvPr/>
          </p:nvSpPr>
          <p:spPr>
            <a:xfrm>
              <a:off x="1898839" y="1579772"/>
              <a:ext cx="5351049" cy="4827537"/>
            </a:xfrm>
            <a:prstGeom prst="circularArrow">
              <a:avLst>
                <a:gd name="adj1" fmla="val 5544"/>
                <a:gd name="adj2" fmla="val 330680"/>
                <a:gd name="adj3" fmla="val 13864123"/>
                <a:gd name="adj4" fmla="val 17332518"/>
                <a:gd name="adj5" fmla="val 5757"/>
              </a:avLst>
            </a:prstGeom>
            <a:solidFill>
              <a:schemeClr val="accent3">
                <a:lumMod val="75000"/>
              </a:schemeClr>
            </a:solidFill>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grpSp>
          <p:nvGrpSpPr>
            <p:cNvPr id="10" name="Group 9"/>
            <p:cNvGrpSpPr/>
            <p:nvPr/>
          </p:nvGrpSpPr>
          <p:grpSpPr>
            <a:xfrm>
              <a:off x="3369493" y="1472977"/>
              <a:ext cx="2409740" cy="1352055"/>
              <a:chOff x="2971797" y="118831"/>
              <a:chExt cx="2994511" cy="1862359"/>
            </a:xfrm>
            <a:solidFill>
              <a:schemeClr val="accent1">
                <a:lumMod val="20000"/>
                <a:lumOff val="80000"/>
              </a:schemeClr>
            </a:solidFill>
            <a:effectLst>
              <a:glow rad="63500">
                <a:schemeClr val="accent1">
                  <a:satMod val="175000"/>
                  <a:alpha val="40000"/>
                </a:schemeClr>
              </a:glow>
            </a:effectLst>
          </p:grpSpPr>
          <p:sp>
            <p:nvSpPr>
              <p:cNvPr id="23" name="Rounded Rectangle 22"/>
              <p:cNvSpPr/>
              <p:nvPr/>
            </p:nvSpPr>
            <p:spPr>
              <a:xfrm>
                <a:off x="2971797" y="118831"/>
                <a:ext cx="2994511" cy="1862359"/>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4" name="Rounded Rectangle 5"/>
              <p:cNvSpPr/>
              <p:nvPr/>
            </p:nvSpPr>
            <p:spPr>
              <a:xfrm>
                <a:off x="3062710" y="209744"/>
                <a:ext cx="2812685" cy="168053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marR="0" lvl="0" indent="0" algn="ctr" defTabSz="889000" rtl="0" eaLnBrk="1" fontAlgn="base"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a:ln>
                      <a:noFill/>
                    </a:ln>
                    <a:solidFill>
                      <a:srgbClr val="2F2B20"/>
                    </a:solidFill>
                    <a:effectLst/>
                    <a:uLnTx/>
                    <a:uFillTx/>
                    <a:latin typeface="Calibri"/>
                    <a:ea typeface="+mn-ea"/>
                    <a:cs typeface="Calibri" pitchFamily="34" charset="0"/>
                  </a:rPr>
                  <a:t>1. </a:t>
                </a:r>
                <a:r>
                  <a:rPr kumimoji="0" lang="en-US" sz="2800" b="1" i="0" u="none" strike="noStrike" kern="1200" cap="none" spc="0" normalizeH="0" baseline="0" noProof="0" dirty="0">
                    <a:ln>
                      <a:noFill/>
                    </a:ln>
                    <a:solidFill>
                      <a:srgbClr val="2F2B20"/>
                    </a:solidFill>
                    <a:effectLst/>
                    <a:uLnTx/>
                    <a:uFillTx/>
                    <a:latin typeface="Calibri"/>
                    <a:ea typeface="+mn-ea"/>
                    <a:cs typeface="Calibri" pitchFamily="34" charset="0"/>
                  </a:rPr>
                  <a:t>DEFINE</a:t>
                </a:r>
                <a:r>
                  <a:rPr kumimoji="0" lang="en-US" sz="2800" b="0" i="0" u="none" strike="noStrike" kern="1200" cap="none" spc="0" normalizeH="0" baseline="0" noProof="0" dirty="0">
                    <a:ln>
                      <a:noFill/>
                    </a:ln>
                    <a:solidFill>
                      <a:srgbClr val="2F2B20"/>
                    </a:solidFill>
                    <a:effectLst/>
                    <a:uLnTx/>
                    <a:uFillTx/>
                    <a:latin typeface="Calibri"/>
                    <a:ea typeface="+mn-ea"/>
                    <a:cs typeface="Calibri" pitchFamily="34" charset="0"/>
                  </a:rPr>
                  <a:t> management objectives.</a:t>
                </a:r>
              </a:p>
            </p:txBody>
          </p:sp>
        </p:grpSp>
        <p:grpSp>
          <p:nvGrpSpPr>
            <p:cNvPr id="11" name="Group 10"/>
            <p:cNvGrpSpPr/>
            <p:nvPr/>
          </p:nvGrpSpPr>
          <p:grpSpPr>
            <a:xfrm>
              <a:off x="5865330" y="2966621"/>
              <a:ext cx="2409740" cy="1352055"/>
              <a:chOff x="6073299" y="2176219"/>
              <a:chExt cx="2994511" cy="1862359"/>
            </a:xfrm>
            <a:solidFill>
              <a:schemeClr val="accent1">
                <a:lumMod val="20000"/>
                <a:lumOff val="80000"/>
              </a:schemeClr>
            </a:solidFill>
            <a:effectLst>
              <a:glow rad="63500">
                <a:schemeClr val="accent1">
                  <a:satMod val="175000"/>
                  <a:alpha val="40000"/>
                </a:schemeClr>
              </a:glow>
            </a:effectLst>
          </p:grpSpPr>
          <p:sp>
            <p:nvSpPr>
              <p:cNvPr id="21" name="Rounded Rectangle 20"/>
              <p:cNvSpPr/>
              <p:nvPr/>
            </p:nvSpPr>
            <p:spPr>
              <a:xfrm>
                <a:off x="6073299" y="2176219"/>
                <a:ext cx="2994511" cy="1862359"/>
              </a:xfrm>
              <a:prstGeom prst="roundRect">
                <a:avLst/>
              </a:prstGeom>
              <a:solidFill>
                <a:schemeClr val="accent6">
                  <a:lumMod val="60000"/>
                  <a:lumOff val="40000"/>
                </a:schemeClr>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2" name="Rounded Rectangle 7"/>
              <p:cNvSpPr/>
              <p:nvPr/>
            </p:nvSpPr>
            <p:spPr>
              <a:xfrm>
                <a:off x="6164212" y="2267132"/>
                <a:ext cx="2812685" cy="1680533"/>
              </a:xfrm>
              <a:prstGeom prst="rect">
                <a:avLst/>
              </a:prstGeom>
              <a:solidFill>
                <a:schemeClr val="accent6">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marR="0" lvl="0" indent="0" algn="ctr" defTabSz="889000" rtl="0" eaLnBrk="1" fontAlgn="base"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a:ln>
                      <a:noFill/>
                    </a:ln>
                    <a:solidFill>
                      <a:srgbClr val="2F2B20"/>
                    </a:solidFill>
                    <a:effectLst/>
                    <a:uLnTx/>
                    <a:uFillTx/>
                    <a:latin typeface="Calibri"/>
                    <a:ea typeface="+mn-ea"/>
                    <a:cs typeface="Calibri" pitchFamily="34" charset="0"/>
                  </a:rPr>
                  <a:t>2. </a:t>
                </a:r>
                <a:r>
                  <a:rPr kumimoji="0" lang="en-US" sz="2800" b="1" i="0" u="none" strike="noStrike" kern="1200" cap="none" spc="0" normalizeH="0" baseline="0" noProof="0" dirty="0">
                    <a:ln>
                      <a:noFill/>
                    </a:ln>
                    <a:solidFill>
                      <a:srgbClr val="2F2B20"/>
                    </a:solidFill>
                    <a:effectLst/>
                    <a:uLnTx/>
                    <a:uFillTx/>
                    <a:latin typeface="Calibri"/>
                    <a:ea typeface="+mn-ea"/>
                    <a:cs typeface="Calibri" pitchFamily="34" charset="0"/>
                  </a:rPr>
                  <a:t>ASSESS</a:t>
                </a:r>
                <a:r>
                  <a:rPr kumimoji="0" lang="en-US" sz="2800" b="0" i="0" u="none" strike="noStrike" kern="1200" cap="none" spc="0" normalizeH="0" baseline="0" noProof="0" dirty="0">
                    <a:ln>
                      <a:noFill/>
                    </a:ln>
                    <a:solidFill>
                      <a:srgbClr val="2F2B20"/>
                    </a:solidFill>
                    <a:effectLst/>
                    <a:uLnTx/>
                    <a:uFillTx/>
                    <a:latin typeface="Calibri"/>
                    <a:ea typeface="+mn-ea"/>
                    <a:cs typeface="Calibri" pitchFamily="34" charset="0"/>
                  </a:rPr>
                  <a:t> climate impacts.</a:t>
                </a:r>
              </a:p>
            </p:txBody>
          </p:sp>
        </p:grpSp>
        <p:grpSp>
          <p:nvGrpSpPr>
            <p:cNvPr id="12" name="Group 11"/>
            <p:cNvGrpSpPr/>
            <p:nvPr/>
          </p:nvGrpSpPr>
          <p:grpSpPr>
            <a:xfrm>
              <a:off x="5270395" y="4782652"/>
              <a:ext cx="2409740" cy="1352055"/>
              <a:chOff x="5333991" y="4677673"/>
              <a:chExt cx="2994511" cy="1862359"/>
            </a:xfrm>
            <a:solidFill>
              <a:schemeClr val="accent1">
                <a:lumMod val="20000"/>
                <a:lumOff val="80000"/>
              </a:schemeClr>
            </a:solidFill>
            <a:effectLst>
              <a:glow rad="63500">
                <a:schemeClr val="accent1">
                  <a:satMod val="175000"/>
                  <a:alpha val="40000"/>
                </a:schemeClr>
              </a:glow>
            </a:effectLst>
          </p:grpSpPr>
          <p:sp>
            <p:nvSpPr>
              <p:cNvPr id="19" name="Rounded Rectangle 18"/>
              <p:cNvSpPr/>
              <p:nvPr/>
            </p:nvSpPr>
            <p:spPr>
              <a:xfrm>
                <a:off x="5333991" y="4677673"/>
                <a:ext cx="2994511" cy="1862359"/>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0" name="Rounded Rectangle 9"/>
              <p:cNvSpPr/>
              <p:nvPr/>
            </p:nvSpPr>
            <p:spPr>
              <a:xfrm>
                <a:off x="5424904" y="4768586"/>
                <a:ext cx="2812685" cy="168053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marR="0" lvl="0" indent="0" algn="ctr" defTabSz="889000" rtl="0" eaLnBrk="1" fontAlgn="base"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a:ln>
                      <a:noFill/>
                    </a:ln>
                    <a:solidFill>
                      <a:srgbClr val="2F2B20"/>
                    </a:solidFill>
                    <a:effectLst/>
                    <a:uLnTx/>
                    <a:uFillTx/>
                    <a:latin typeface="Calibri"/>
                    <a:ea typeface="+mn-ea"/>
                    <a:cs typeface="Calibri" pitchFamily="34" charset="0"/>
                  </a:rPr>
                  <a:t>3. </a:t>
                </a:r>
                <a:r>
                  <a:rPr kumimoji="0" lang="en-US" sz="2800" b="1" i="0" u="none" strike="noStrike" kern="1200" cap="none" spc="0" normalizeH="0" baseline="0" noProof="0" dirty="0">
                    <a:ln>
                      <a:noFill/>
                    </a:ln>
                    <a:solidFill>
                      <a:srgbClr val="2F2B20"/>
                    </a:solidFill>
                    <a:effectLst/>
                    <a:uLnTx/>
                    <a:uFillTx/>
                    <a:latin typeface="Calibri"/>
                    <a:ea typeface="+mn-ea"/>
                    <a:cs typeface="Calibri" pitchFamily="34" charset="0"/>
                  </a:rPr>
                  <a:t>EVALUATE</a:t>
                </a:r>
                <a:r>
                  <a:rPr kumimoji="0" lang="en-US" sz="2800" b="0" i="0" u="none" strike="noStrike" kern="1200" cap="none" spc="0" normalizeH="0" baseline="0" noProof="0" dirty="0">
                    <a:ln>
                      <a:noFill/>
                    </a:ln>
                    <a:solidFill>
                      <a:srgbClr val="2F2B20"/>
                    </a:solidFill>
                    <a:effectLst/>
                    <a:uLnTx/>
                    <a:uFillTx/>
                    <a:latin typeface="Calibri"/>
                    <a:ea typeface="+mn-ea"/>
                    <a:cs typeface="Calibri" pitchFamily="34" charset="0"/>
                  </a:rPr>
                  <a:t> management objectives.</a:t>
                </a:r>
              </a:p>
            </p:txBody>
          </p:sp>
        </p:grpSp>
        <p:grpSp>
          <p:nvGrpSpPr>
            <p:cNvPr id="13" name="Group 12"/>
            <p:cNvGrpSpPr/>
            <p:nvPr/>
          </p:nvGrpSpPr>
          <p:grpSpPr>
            <a:xfrm>
              <a:off x="1634277" y="4739866"/>
              <a:ext cx="2409740" cy="1437629"/>
              <a:chOff x="815496" y="4618738"/>
              <a:chExt cx="2994511" cy="1980231"/>
            </a:xfrm>
            <a:solidFill>
              <a:schemeClr val="accent1">
                <a:lumMod val="20000"/>
                <a:lumOff val="80000"/>
              </a:schemeClr>
            </a:solidFill>
            <a:effectLst>
              <a:glow rad="63500">
                <a:schemeClr val="accent1">
                  <a:satMod val="175000"/>
                  <a:alpha val="40000"/>
                </a:schemeClr>
              </a:glow>
            </a:effectLst>
          </p:grpSpPr>
          <p:sp>
            <p:nvSpPr>
              <p:cNvPr id="17" name="Rounded Rectangle 16"/>
              <p:cNvSpPr/>
              <p:nvPr/>
            </p:nvSpPr>
            <p:spPr>
              <a:xfrm>
                <a:off x="815496" y="4618738"/>
                <a:ext cx="2994511" cy="1980231"/>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8" name="Rounded Rectangle 11"/>
              <p:cNvSpPr/>
              <p:nvPr/>
            </p:nvSpPr>
            <p:spPr>
              <a:xfrm>
                <a:off x="912163" y="4715405"/>
                <a:ext cx="2801177" cy="178689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marR="0" lvl="0" indent="0" algn="ctr" defTabSz="889000" rtl="0" eaLnBrk="1" fontAlgn="base"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a:ln>
                      <a:noFill/>
                    </a:ln>
                    <a:solidFill>
                      <a:srgbClr val="2F2B20"/>
                    </a:solidFill>
                    <a:effectLst/>
                    <a:uLnTx/>
                    <a:uFillTx/>
                    <a:latin typeface="Calibri"/>
                    <a:ea typeface="+mn-ea"/>
                    <a:cs typeface="Calibri" pitchFamily="34" charset="0"/>
                  </a:rPr>
                  <a:t>4. </a:t>
                </a:r>
                <a:r>
                  <a:rPr kumimoji="0" lang="en-US" sz="2800" b="1" i="0" u="none" strike="noStrike" kern="1200" cap="none" spc="0" normalizeH="0" baseline="0" noProof="0" dirty="0">
                    <a:ln>
                      <a:noFill/>
                    </a:ln>
                    <a:solidFill>
                      <a:srgbClr val="2F2B20"/>
                    </a:solidFill>
                    <a:effectLst/>
                    <a:uLnTx/>
                    <a:uFillTx/>
                    <a:latin typeface="Calibri"/>
                    <a:ea typeface="+mn-ea"/>
                    <a:cs typeface="Calibri" pitchFamily="34" charset="0"/>
                  </a:rPr>
                  <a:t>IDENTIFY</a:t>
                </a:r>
                <a:r>
                  <a:rPr kumimoji="0" lang="en-US" sz="2800" b="0" i="0" u="none" strike="noStrike" kern="1200" cap="none" spc="0" normalizeH="0" baseline="0" noProof="0" dirty="0">
                    <a:ln>
                      <a:noFill/>
                    </a:ln>
                    <a:solidFill>
                      <a:srgbClr val="2F2B20"/>
                    </a:solidFill>
                    <a:effectLst/>
                    <a:uLnTx/>
                    <a:uFillTx/>
                    <a:latin typeface="Calibri"/>
                    <a:ea typeface="+mn-ea"/>
                    <a:cs typeface="Calibri" pitchFamily="34" charset="0"/>
                  </a:rPr>
                  <a:t> adaptation approaches. </a:t>
                </a:r>
              </a:p>
            </p:txBody>
          </p:sp>
        </p:grpSp>
        <p:grpSp>
          <p:nvGrpSpPr>
            <p:cNvPr id="14" name="Group 13"/>
            <p:cNvGrpSpPr/>
            <p:nvPr/>
          </p:nvGrpSpPr>
          <p:grpSpPr>
            <a:xfrm>
              <a:off x="1100667" y="2911314"/>
              <a:ext cx="2409740" cy="1352055"/>
              <a:chOff x="152395" y="2100038"/>
              <a:chExt cx="2994511" cy="1862359"/>
            </a:xfrm>
            <a:solidFill>
              <a:schemeClr val="accent1">
                <a:lumMod val="20000"/>
                <a:lumOff val="80000"/>
              </a:schemeClr>
            </a:solidFill>
            <a:effectLst>
              <a:glow rad="63500">
                <a:schemeClr val="accent1">
                  <a:satMod val="175000"/>
                  <a:alpha val="40000"/>
                </a:schemeClr>
              </a:glow>
            </a:effectLst>
          </p:grpSpPr>
          <p:sp>
            <p:nvSpPr>
              <p:cNvPr id="15" name="Rounded Rectangle 14"/>
              <p:cNvSpPr/>
              <p:nvPr/>
            </p:nvSpPr>
            <p:spPr>
              <a:xfrm>
                <a:off x="152395" y="2100038"/>
                <a:ext cx="2994511" cy="1862359"/>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6" name="Rounded Rectangle 13"/>
              <p:cNvSpPr/>
              <p:nvPr/>
            </p:nvSpPr>
            <p:spPr>
              <a:xfrm>
                <a:off x="243308" y="2190951"/>
                <a:ext cx="2812685" cy="168053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marR="0" lvl="0" indent="0" algn="ctr" defTabSz="889000" rtl="0" eaLnBrk="1" fontAlgn="base"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a:ln>
                      <a:noFill/>
                    </a:ln>
                    <a:solidFill>
                      <a:srgbClr val="2F2B20"/>
                    </a:solidFill>
                    <a:effectLst/>
                    <a:uLnTx/>
                    <a:uFillTx/>
                    <a:latin typeface="Calibri"/>
                    <a:ea typeface="+mn-ea"/>
                    <a:cs typeface="Calibri" pitchFamily="34" charset="0"/>
                  </a:rPr>
                  <a:t>5. </a:t>
                </a:r>
                <a:r>
                  <a:rPr kumimoji="0" lang="en-US" sz="2800" b="1" i="0" u="none" strike="noStrike" kern="1200" cap="none" spc="0" normalizeH="0" baseline="0" noProof="0" dirty="0">
                    <a:ln>
                      <a:noFill/>
                    </a:ln>
                    <a:solidFill>
                      <a:srgbClr val="2F2B20"/>
                    </a:solidFill>
                    <a:effectLst/>
                    <a:uLnTx/>
                    <a:uFillTx/>
                    <a:latin typeface="Calibri"/>
                    <a:ea typeface="+mn-ea"/>
                    <a:cs typeface="Calibri" pitchFamily="34" charset="0"/>
                  </a:rPr>
                  <a:t>MONITOR</a:t>
                </a:r>
                <a:r>
                  <a:rPr kumimoji="0" lang="en-US" sz="2800" b="0" i="0" u="none" strike="noStrike" kern="1200" cap="none" spc="0" normalizeH="0" baseline="0" noProof="0" dirty="0">
                    <a:ln>
                      <a:noFill/>
                    </a:ln>
                    <a:solidFill>
                      <a:srgbClr val="2F2B20"/>
                    </a:solidFill>
                    <a:effectLst/>
                    <a:uLnTx/>
                    <a:uFillTx/>
                    <a:latin typeface="Calibri"/>
                    <a:ea typeface="+mn-ea"/>
                    <a:cs typeface="Calibri" pitchFamily="34" charset="0"/>
                  </a:rPr>
                  <a:t> and evaluate effectiveness.</a:t>
                </a:r>
              </a:p>
            </p:txBody>
          </p:sp>
        </p:grpSp>
      </p:grpSp>
      <p:sp>
        <p:nvSpPr>
          <p:cNvPr id="2" name="Title 1"/>
          <p:cNvSpPr>
            <a:spLocks noGrp="1"/>
          </p:cNvSpPr>
          <p:nvPr>
            <p:ph type="title"/>
          </p:nvPr>
        </p:nvSpPr>
        <p:spPr/>
        <p:txBody>
          <a:bodyPr>
            <a:normAutofit/>
          </a:bodyPr>
          <a:lstStyle/>
          <a:p>
            <a:r>
              <a:rPr lang="en-US" sz="4000" dirty="0">
                <a:solidFill>
                  <a:srgbClr val="0B5EA2"/>
                </a:solidFill>
                <a:latin typeface="+mn-lt"/>
              </a:rPr>
              <a:t>Adaptation Workbook</a:t>
            </a:r>
          </a:p>
        </p:txBody>
      </p:sp>
    </p:spTree>
    <p:extLst>
      <p:ext uri="{BB962C8B-B14F-4D97-AF65-F5344CB8AC3E}">
        <p14:creationId xmlns:p14="http://schemas.microsoft.com/office/powerpoint/2010/main" val="22065856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92EE589-9F5C-4160-8C19-227EF309EC14}"/>
              </a:ext>
            </a:extLst>
          </p:cNvPr>
          <p:cNvPicPr>
            <a:picLocks noChangeAspect="1"/>
          </p:cNvPicPr>
          <p:nvPr/>
        </p:nvPicPr>
        <p:blipFill rotWithShape="1">
          <a:blip r:embed="rId2"/>
          <a:srcRect l="3751" t="11111" r="43749" b="14815"/>
          <a:stretch/>
        </p:blipFill>
        <p:spPr>
          <a:xfrm>
            <a:off x="0" y="974799"/>
            <a:ext cx="12344400" cy="5878285"/>
          </a:xfrm>
          <a:prstGeom prst="rect">
            <a:avLst/>
          </a:prstGeom>
        </p:spPr>
      </p:pic>
      <p:sp>
        <p:nvSpPr>
          <p:cNvPr id="2" name="Title 1"/>
          <p:cNvSpPr>
            <a:spLocks noGrp="1"/>
          </p:cNvSpPr>
          <p:nvPr>
            <p:ph type="title"/>
          </p:nvPr>
        </p:nvSpPr>
        <p:spPr>
          <a:xfrm>
            <a:off x="1600200" y="0"/>
            <a:ext cx="9067800" cy="1066800"/>
          </a:xfrm>
        </p:spPr>
        <p:txBody>
          <a:bodyPr>
            <a:noAutofit/>
          </a:bodyPr>
          <a:lstStyle/>
          <a:p>
            <a:r>
              <a:rPr lang="en-US" sz="4400" dirty="0"/>
              <a:t>NOAA State Climate Summaries</a:t>
            </a:r>
          </a:p>
        </p:txBody>
      </p:sp>
      <p:sp>
        <p:nvSpPr>
          <p:cNvPr id="10" name="Text Placeholder 2">
            <a:extLst>
              <a:ext uri="{FF2B5EF4-FFF2-40B4-BE49-F238E27FC236}">
                <a16:creationId xmlns:a16="http://schemas.microsoft.com/office/drawing/2014/main" id="{B0B0DE15-922F-4EB7-89F7-388E9B50D91A}"/>
              </a:ext>
            </a:extLst>
          </p:cNvPr>
          <p:cNvSpPr txBox="1">
            <a:spLocks/>
          </p:cNvSpPr>
          <p:nvPr/>
        </p:nvSpPr>
        <p:spPr>
          <a:xfrm>
            <a:off x="4038600" y="5883201"/>
            <a:ext cx="10515600" cy="603252"/>
          </a:xfrm>
          <a:prstGeom prst="rect">
            <a:avLst/>
          </a:prstGeom>
        </p:spPr>
        <p:txBody>
          <a:bodyPr vert="horz" lIns="91440" tIns="45720" rIns="91440" bIns="45720" rtlCol="0">
            <a:normAutofit/>
          </a:bodyPr>
          <a:lstStyle>
            <a:lvl1pPr marL="137160" indent="-137160" algn="l" defTabSz="685800" rtl="0" eaLnBrk="1" latinLnBrk="0" hangingPunct="1">
              <a:spcBef>
                <a:spcPct val="20000"/>
              </a:spcBef>
              <a:buClr>
                <a:schemeClr val="accent6">
                  <a:lumMod val="75000"/>
                </a:schemeClr>
              </a:buClr>
              <a:buSzPct val="70000"/>
              <a:buFont typeface="Wingdings" pitchFamily="2" charset="2"/>
              <a:buChar char="§"/>
              <a:defRPr sz="2100" kern="1200">
                <a:solidFill>
                  <a:schemeClr val="tx1"/>
                </a:solidFill>
                <a:latin typeface="Calibri" panose="020F0502020204030204" pitchFamily="34" charset="0"/>
                <a:ea typeface="+mn-ea"/>
                <a:cs typeface="Calibri" panose="020F0502020204030204" pitchFamily="34" charset="0"/>
              </a:defRPr>
            </a:lvl1pPr>
            <a:lvl2pPr marL="342900" indent="-137160" algn="l" defTabSz="685800" rtl="0" eaLnBrk="1" latinLnBrk="0" hangingPunct="1">
              <a:spcBef>
                <a:spcPct val="20000"/>
              </a:spcBef>
              <a:buClr>
                <a:schemeClr val="accent6">
                  <a:lumMod val="75000"/>
                </a:schemeClr>
              </a:buClr>
              <a:buSzPct val="85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2pPr>
            <a:lvl3pPr marL="548640" indent="-137160" algn="l" defTabSz="685800" rtl="0" eaLnBrk="1" latinLnBrk="0" hangingPunct="1">
              <a:spcBef>
                <a:spcPct val="20000"/>
              </a:spcBef>
              <a:buClr>
                <a:schemeClr val="accent1"/>
              </a:buClr>
              <a:buSzPct val="90000"/>
              <a:buFont typeface="Arial" pitchFamily="34" charset="0"/>
              <a:buChar char="•"/>
              <a:defRPr sz="1500" kern="1200">
                <a:solidFill>
                  <a:schemeClr val="tx1"/>
                </a:solidFill>
                <a:latin typeface="Calibri" panose="020F0502020204030204" pitchFamily="34" charset="0"/>
                <a:ea typeface="+mn-ea"/>
                <a:cs typeface="Calibri" panose="020F0502020204030204" pitchFamily="34" charset="0"/>
              </a:defRPr>
            </a:lvl3pPr>
            <a:lvl4pPr marL="754380" indent="-137160" algn="l" defTabSz="685800" rtl="0" eaLnBrk="1" latinLnBrk="0" hangingPunct="1">
              <a:spcBef>
                <a:spcPct val="20000"/>
              </a:spcBef>
              <a:buClr>
                <a:schemeClr val="accent1"/>
              </a:buClr>
              <a:buFont typeface="Arial" pitchFamily="34" charset="0"/>
              <a:buChar char="•"/>
              <a:defRPr sz="1350" kern="1200">
                <a:solidFill>
                  <a:schemeClr val="tx1"/>
                </a:solidFill>
                <a:latin typeface="Calibri" panose="020F0502020204030204" pitchFamily="34" charset="0"/>
                <a:ea typeface="+mn-ea"/>
                <a:cs typeface="Calibri" panose="020F0502020204030204" pitchFamily="34" charset="0"/>
              </a:defRPr>
            </a:lvl4pPr>
            <a:lvl5pPr marL="891540" indent="-102870" algn="l" defTabSz="685800" rtl="0" eaLnBrk="1" latinLnBrk="0" hangingPunct="1">
              <a:spcBef>
                <a:spcPct val="20000"/>
              </a:spcBef>
              <a:buClr>
                <a:schemeClr val="accent1"/>
              </a:buClr>
              <a:buSzPct val="100000"/>
              <a:buFont typeface="Arial" pitchFamily="34" charset="0"/>
              <a:buChar char="•"/>
              <a:defRPr sz="1350" kern="1200" baseline="0">
                <a:solidFill>
                  <a:schemeClr val="tx1"/>
                </a:solidFill>
                <a:latin typeface="Calibri" panose="020F0502020204030204" pitchFamily="34" charset="0"/>
                <a:ea typeface="+mn-ea"/>
                <a:cs typeface="Calibri" panose="020F0502020204030204" pitchFamily="34" charset="0"/>
              </a:defRPr>
            </a:lvl5pPr>
            <a:lvl6pPr marL="1028700" indent="-137160" algn="l" defTabSz="685800" rtl="0" eaLnBrk="1" latinLnBrk="0" hangingPunct="1">
              <a:spcBef>
                <a:spcPct val="20000"/>
              </a:spcBef>
              <a:buClr>
                <a:schemeClr val="accent1"/>
              </a:buClr>
              <a:buFont typeface="Arial" pitchFamily="34" charset="0"/>
              <a:buChar char="•"/>
              <a:defRPr sz="1350"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1350"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1350"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1350" kern="1200">
                <a:solidFill>
                  <a:schemeClr val="tx1"/>
                </a:solidFill>
                <a:latin typeface="+mn-lt"/>
                <a:ea typeface="+mn-ea"/>
                <a:cs typeface="+mn-cs"/>
              </a:defRPr>
            </a:lvl9pPr>
          </a:lstStyle>
          <a:p>
            <a:pPr fontAlgn="auto">
              <a:spcAft>
                <a:spcPts val="0"/>
              </a:spcAft>
            </a:pPr>
            <a:r>
              <a:rPr lang="en-US" b="1" dirty="0">
                <a:solidFill>
                  <a:schemeClr val="bg1"/>
                </a:solidFill>
              </a:rPr>
              <a:t>https://statesummaries.ncics.org/</a:t>
            </a:r>
          </a:p>
          <a:p>
            <a:pPr fontAlgn="auto">
              <a:spcAft>
                <a:spcPts val="0"/>
              </a:spcAft>
            </a:pPr>
            <a:endParaRPr lang="en-US" dirty="0">
              <a:solidFill>
                <a:schemeClr val="bg1"/>
              </a:solidFill>
            </a:endParaRPr>
          </a:p>
        </p:txBody>
      </p:sp>
    </p:spTree>
    <p:extLst>
      <p:ext uri="{BB962C8B-B14F-4D97-AF65-F5344CB8AC3E}">
        <p14:creationId xmlns:p14="http://schemas.microsoft.com/office/powerpoint/2010/main" val="5891673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0"/>
            <a:ext cx="9067800" cy="1066800"/>
          </a:xfrm>
        </p:spPr>
        <p:txBody>
          <a:bodyPr>
            <a:noAutofit/>
          </a:bodyPr>
          <a:lstStyle/>
          <a:p>
            <a:r>
              <a:rPr lang="en-US" sz="4400" dirty="0"/>
              <a:t>Minnesota Climate Explorer</a:t>
            </a:r>
          </a:p>
        </p:txBody>
      </p:sp>
      <p:sp>
        <p:nvSpPr>
          <p:cNvPr id="3" name="Content Placeholder 2"/>
          <p:cNvSpPr>
            <a:spLocks noGrp="1"/>
          </p:cNvSpPr>
          <p:nvPr>
            <p:ph sz="half" idx="1"/>
          </p:nvPr>
        </p:nvSpPr>
        <p:spPr>
          <a:xfrm>
            <a:off x="1981200" y="1600201"/>
            <a:ext cx="3149724" cy="4525963"/>
          </a:xfrm>
        </p:spPr>
        <p:txBody>
          <a:bodyPr>
            <a:normAutofit/>
          </a:bodyPr>
          <a:lstStyle/>
          <a:p>
            <a:pPr marL="287338" lvl="1" indent="-276225"/>
            <a:r>
              <a:rPr lang="en-US" sz="2800" dirty="0"/>
              <a:t>DNR page</a:t>
            </a:r>
          </a:p>
          <a:p>
            <a:pPr marL="287338" lvl="1" indent="-276225"/>
            <a:r>
              <a:rPr lang="en-US" sz="2800" dirty="0"/>
              <a:t>Real-world climate impacts! </a:t>
            </a:r>
          </a:p>
          <a:p>
            <a:pPr marL="287338" lvl="1" indent="-276225"/>
            <a:r>
              <a:rPr lang="en-US" sz="2800" dirty="0"/>
              <a:t>Climate info by county, watershed, or region</a:t>
            </a:r>
          </a:p>
          <a:p>
            <a:pPr marL="287338" lvl="1" indent="-276225"/>
            <a:endParaRPr lang="en-US" b="1" dirty="0"/>
          </a:p>
          <a:p>
            <a:endParaRPr lang="en-US" dirty="0"/>
          </a:p>
        </p:txBody>
      </p:sp>
      <p:sp>
        <p:nvSpPr>
          <p:cNvPr id="9" name="Rectangle 8"/>
          <p:cNvSpPr/>
          <p:nvPr/>
        </p:nvSpPr>
        <p:spPr>
          <a:xfrm>
            <a:off x="2514600" y="6488668"/>
            <a:ext cx="9677400" cy="369332"/>
          </a:xfrm>
          <a:prstGeom prst="rect">
            <a:avLst/>
          </a:prstGeom>
        </p:spPr>
        <p:txBody>
          <a:bodyPr wrap="square">
            <a:spAutoFit/>
          </a:bodyPr>
          <a:lstStyle/>
          <a:p>
            <a:pPr algn="r"/>
            <a:r>
              <a:rPr lang="en-US" b="1" dirty="0"/>
              <a:t>https://arcgis.dnr.state.mn.us/ewr/climateexplorer/main/historical</a:t>
            </a:r>
          </a:p>
        </p:txBody>
      </p:sp>
      <p:pic>
        <p:nvPicPr>
          <p:cNvPr id="4" name="Picture 3"/>
          <p:cNvPicPr>
            <a:picLocks noChangeAspect="1"/>
          </p:cNvPicPr>
          <p:nvPr/>
        </p:nvPicPr>
        <p:blipFill>
          <a:blip r:embed="rId2"/>
          <a:stretch>
            <a:fillRect/>
          </a:stretch>
        </p:blipFill>
        <p:spPr>
          <a:xfrm>
            <a:off x="5130924" y="1600200"/>
            <a:ext cx="5353190" cy="4495800"/>
          </a:xfrm>
          <a:prstGeom prst="rect">
            <a:avLst/>
          </a:prstGeom>
        </p:spPr>
      </p:pic>
      <p:pic>
        <p:nvPicPr>
          <p:cNvPr id="5" name="Picture 4"/>
          <p:cNvPicPr>
            <a:picLocks noChangeAspect="1"/>
          </p:cNvPicPr>
          <p:nvPr/>
        </p:nvPicPr>
        <p:blipFill>
          <a:blip r:embed="rId3"/>
          <a:stretch>
            <a:fillRect/>
          </a:stretch>
        </p:blipFill>
        <p:spPr>
          <a:xfrm>
            <a:off x="4881856" y="1190348"/>
            <a:ext cx="5767094" cy="5117068"/>
          </a:xfrm>
          <a:prstGeom prst="rect">
            <a:avLst/>
          </a:prstGeom>
        </p:spPr>
      </p:pic>
      <p:grpSp>
        <p:nvGrpSpPr>
          <p:cNvPr id="11" name="Group 10">
            <a:extLst>
              <a:ext uri="{FF2B5EF4-FFF2-40B4-BE49-F238E27FC236}">
                <a16:creationId xmlns:a16="http://schemas.microsoft.com/office/drawing/2014/main" id="{AB93FBEF-99B5-4C67-B50F-61235FC0E424}"/>
              </a:ext>
            </a:extLst>
          </p:cNvPr>
          <p:cNvGrpSpPr/>
          <p:nvPr/>
        </p:nvGrpSpPr>
        <p:grpSpPr>
          <a:xfrm>
            <a:off x="1286436" y="1186665"/>
            <a:ext cx="9535062" cy="5137935"/>
            <a:chOff x="1286436" y="1147671"/>
            <a:chExt cx="9535062" cy="5137935"/>
          </a:xfrm>
        </p:grpSpPr>
        <p:pic>
          <p:nvPicPr>
            <p:cNvPr id="6" name="Picture 5"/>
            <p:cNvPicPr>
              <a:picLocks noChangeAspect="1"/>
            </p:cNvPicPr>
            <p:nvPr/>
          </p:nvPicPr>
          <p:blipFill rotWithShape="1">
            <a:blip r:embed="rId4"/>
            <a:srcRect b="53359"/>
            <a:stretch/>
          </p:blipFill>
          <p:spPr>
            <a:xfrm>
              <a:off x="1290918" y="1147671"/>
              <a:ext cx="9525000" cy="2662329"/>
            </a:xfrm>
            <a:prstGeom prst="rect">
              <a:avLst/>
            </a:prstGeom>
          </p:spPr>
        </p:pic>
        <p:pic>
          <p:nvPicPr>
            <p:cNvPr id="8" name="Picture 7">
              <a:extLst>
                <a:ext uri="{FF2B5EF4-FFF2-40B4-BE49-F238E27FC236}">
                  <a16:creationId xmlns:a16="http://schemas.microsoft.com/office/drawing/2014/main" id="{34DE3DCC-2E69-4037-BAA1-0C008FB9D73D}"/>
                </a:ext>
              </a:extLst>
            </p:cNvPr>
            <p:cNvPicPr>
              <a:picLocks noChangeAspect="1"/>
            </p:cNvPicPr>
            <p:nvPr/>
          </p:nvPicPr>
          <p:blipFill rotWithShape="1">
            <a:blip r:embed="rId5"/>
            <a:srcRect l="8322" t="18519" r="44376" b="44444"/>
            <a:stretch/>
          </p:blipFill>
          <p:spPr>
            <a:xfrm>
              <a:off x="1290918" y="1520869"/>
              <a:ext cx="9527554" cy="2517731"/>
            </a:xfrm>
            <a:prstGeom prst="rect">
              <a:avLst/>
            </a:prstGeom>
          </p:spPr>
        </p:pic>
        <p:pic>
          <p:nvPicPr>
            <p:cNvPr id="10" name="Picture 9">
              <a:extLst>
                <a:ext uri="{FF2B5EF4-FFF2-40B4-BE49-F238E27FC236}">
                  <a16:creationId xmlns:a16="http://schemas.microsoft.com/office/drawing/2014/main" id="{257082AF-98D5-4EFE-A0D1-52F996B2AE2A}"/>
                </a:ext>
              </a:extLst>
            </p:cNvPr>
            <p:cNvPicPr>
              <a:picLocks noChangeAspect="1"/>
            </p:cNvPicPr>
            <p:nvPr/>
          </p:nvPicPr>
          <p:blipFill rotWithShape="1">
            <a:blip r:embed="rId4"/>
            <a:srcRect t="60676"/>
            <a:stretch/>
          </p:blipFill>
          <p:spPr>
            <a:xfrm>
              <a:off x="1286436" y="4038600"/>
              <a:ext cx="9535062" cy="2247006"/>
            </a:xfrm>
            <a:prstGeom prst="rect">
              <a:avLst/>
            </a:prstGeom>
          </p:spPr>
        </p:pic>
      </p:grpSp>
    </p:spTree>
    <p:extLst>
      <p:ext uri="{BB962C8B-B14F-4D97-AF65-F5344CB8AC3E}">
        <p14:creationId xmlns:p14="http://schemas.microsoft.com/office/powerpoint/2010/main" val="23282344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137709"/>
            <a:ext cx="9982200" cy="1066800"/>
          </a:xfrm>
        </p:spPr>
        <p:txBody>
          <a:bodyPr>
            <a:noAutofit/>
          </a:bodyPr>
          <a:lstStyle/>
          <a:p>
            <a:r>
              <a:rPr lang="en-US" sz="4400" dirty="0"/>
              <a:t>Forest Ecosystem Vulnerability Assessment </a:t>
            </a:r>
          </a:p>
        </p:txBody>
      </p:sp>
      <p:sp>
        <p:nvSpPr>
          <p:cNvPr id="3" name="Content Placeholder 2"/>
          <p:cNvSpPr>
            <a:spLocks noGrp="1"/>
          </p:cNvSpPr>
          <p:nvPr>
            <p:ph sz="half" idx="1"/>
          </p:nvPr>
        </p:nvSpPr>
        <p:spPr>
          <a:xfrm>
            <a:off x="1283040" y="1759216"/>
            <a:ext cx="4038600" cy="4525963"/>
          </a:xfrm>
        </p:spPr>
        <p:txBody>
          <a:bodyPr>
            <a:normAutofit/>
          </a:bodyPr>
          <a:lstStyle/>
          <a:p>
            <a:pPr marL="287338" lvl="1" indent="-276225"/>
            <a:r>
              <a:rPr lang="en-US" sz="2800" dirty="0"/>
              <a:t>Examine a </a:t>
            </a:r>
            <a:r>
              <a:rPr lang="en-US" sz="2800" b="1" dirty="0"/>
              <a:t>range</a:t>
            </a:r>
            <a:r>
              <a:rPr lang="en-US" sz="2800" dirty="0"/>
              <a:t> of future climates </a:t>
            </a:r>
          </a:p>
          <a:p>
            <a:pPr marL="287338" lvl="1" indent="-276225"/>
            <a:r>
              <a:rPr lang="en-US" sz="2800" dirty="0"/>
              <a:t>Do </a:t>
            </a:r>
            <a:r>
              <a:rPr lang="en-US" sz="2800" b="1" dirty="0"/>
              <a:t>not make recommendations</a:t>
            </a:r>
          </a:p>
          <a:p>
            <a:pPr marL="287338" lvl="1" indent="-276225"/>
            <a:r>
              <a:rPr lang="en-US" sz="2800" dirty="0"/>
              <a:t>Sources of information: </a:t>
            </a:r>
          </a:p>
          <a:p>
            <a:pPr marL="687388" lvl="2" indent="-276225"/>
            <a:r>
              <a:rPr lang="en-US" sz="2800" dirty="0"/>
              <a:t>Models</a:t>
            </a:r>
          </a:p>
          <a:p>
            <a:pPr marL="687388" lvl="2" indent="-276225"/>
            <a:r>
              <a:rPr lang="en-US" sz="2800" dirty="0"/>
              <a:t>Published research</a:t>
            </a:r>
          </a:p>
          <a:p>
            <a:pPr marL="687388" lvl="2" indent="-276225"/>
            <a:r>
              <a:rPr lang="en-US" sz="2800" dirty="0"/>
              <a:t>Local managers and experts</a:t>
            </a:r>
          </a:p>
          <a:p>
            <a:pPr marL="287338" lvl="1" indent="-276225"/>
            <a:endParaRPr lang="en-US" b="1" dirty="0"/>
          </a:p>
          <a:p>
            <a:endParaRPr lang="en-US" dirty="0"/>
          </a:p>
        </p:txBody>
      </p:sp>
      <p:sp>
        <p:nvSpPr>
          <p:cNvPr id="9" name="Rectangle 8"/>
          <p:cNvSpPr/>
          <p:nvPr/>
        </p:nvSpPr>
        <p:spPr>
          <a:xfrm>
            <a:off x="5410200" y="6488668"/>
            <a:ext cx="6705600" cy="369332"/>
          </a:xfrm>
          <a:prstGeom prst="rect">
            <a:avLst/>
          </a:prstGeom>
        </p:spPr>
        <p:txBody>
          <a:bodyPr wrap="square">
            <a:spAutoFit/>
          </a:bodyPr>
          <a:lstStyle/>
          <a:p>
            <a:pPr algn="r"/>
            <a:r>
              <a:rPr lang="en-US" i="1" dirty="0"/>
              <a:t>Download: </a:t>
            </a:r>
            <a:r>
              <a:rPr lang="en-US" b="1" dirty="0"/>
              <a:t>www.nrs.fs.fed.us/pubs/45939</a:t>
            </a:r>
          </a:p>
        </p:txBody>
      </p:sp>
      <p:pic>
        <p:nvPicPr>
          <p:cNvPr id="1026" name="Picture 2"/>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6153555" y="1759216"/>
            <a:ext cx="2924175" cy="395864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48958" y="1837605"/>
            <a:ext cx="2238084" cy="1447800"/>
          </a:xfrm>
          <a:prstGeom prst="rect">
            <a:avLst/>
          </a:prstGeom>
        </p:spPr>
      </p:pic>
    </p:spTree>
    <p:extLst>
      <p:ext uri="{BB962C8B-B14F-4D97-AF65-F5344CB8AC3E}">
        <p14:creationId xmlns:p14="http://schemas.microsoft.com/office/powerpoint/2010/main" val="24914647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EF50E-2CA5-4759-8D95-39D1B80BF907}"/>
              </a:ext>
            </a:extLst>
          </p:cNvPr>
          <p:cNvSpPr>
            <a:spLocks noGrp="1"/>
          </p:cNvSpPr>
          <p:nvPr>
            <p:ph type="title"/>
          </p:nvPr>
        </p:nvSpPr>
        <p:spPr/>
        <p:txBody>
          <a:bodyPr>
            <a:normAutofit/>
          </a:bodyPr>
          <a:lstStyle/>
          <a:p>
            <a:r>
              <a:rPr lang="en-US" sz="4000" dirty="0">
                <a:solidFill>
                  <a:schemeClr val="accent1">
                    <a:lumMod val="75000"/>
                  </a:schemeClr>
                </a:solidFill>
              </a:rPr>
              <a:t>Climate Change: It’s everywhere you look</a:t>
            </a:r>
          </a:p>
        </p:txBody>
      </p:sp>
      <p:pic>
        <p:nvPicPr>
          <p:cNvPr id="4" name="Picture 2" descr="Average snow cover in April">
            <a:extLst>
              <a:ext uri="{FF2B5EF4-FFF2-40B4-BE49-F238E27FC236}">
                <a16:creationId xmlns:a16="http://schemas.microsoft.com/office/drawing/2014/main" id="{6CCD3B73-D846-4A0D-AA97-58947C9C57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110" y="1890629"/>
            <a:ext cx="3339897" cy="250492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a:extLst>
              <a:ext uri="{FF2B5EF4-FFF2-40B4-BE49-F238E27FC236}">
                <a16:creationId xmlns:a16="http://schemas.microsoft.com/office/drawing/2014/main" id="{12AAC77B-0918-4345-8B07-081729C502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0397" y="2010354"/>
            <a:ext cx="2814265" cy="424663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0" descr="Fewer deer harvested this gun deer season, says Wisconsin DNR">
            <a:extLst>
              <a:ext uri="{FF2B5EF4-FFF2-40B4-BE49-F238E27FC236}">
                <a16:creationId xmlns:a16="http://schemas.microsoft.com/office/drawing/2014/main" id="{965B7C4A-AAF6-4852-9E4C-798DB6C6A7B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12553"/>
          <a:stretch/>
        </p:blipFill>
        <p:spPr bwMode="auto">
          <a:xfrm>
            <a:off x="6620135" y="2010354"/>
            <a:ext cx="2515801" cy="2199999"/>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Eastern larch bark beetle">
            <a:extLst>
              <a:ext uri="{FF2B5EF4-FFF2-40B4-BE49-F238E27FC236}">
                <a16:creationId xmlns:a16="http://schemas.microsoft.com/office/drawing/2014/main" id="{B4D738CF-E6BF-4862-B4D0-388634F2EB9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20135" y="4330078"/>
            <a:ext cx="2153209" cy="191507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arvested trees permanently store the carbon that was captured as the tree grew.">
            <a:extLst>
              <a:ext uri="{FF2B5EF4-FFF2-40B4-BE49-F238E27FC236}">
                <a16:creationId xmlns:a16="http://schemas.microsoft.com/office/drawing/2014/main" id="{8E22E25F-54F9-4AE4-A941-7F64B25A995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260114" y="1803716"/>
            <a:ext cx="2567096" cy="2567096"/>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0" descr="The impact of heavy traffic on forest soils: A review - ScienceDirect">
            <a:extLst>
              <a:ext uri="{FF2B5EF4-FFF2-40B4-BE49-F238E27FC236}">
                <a16:creationId xmlns:a16="http://schemas.microsoft.com/office/drawing/2014/main" id="{1D835D1B-C051-4488-A7B8-E4AF42E8054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35936" y="4327485"/>
            <a:ext cx="2552386" cy="191766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WOW - Sugar Maple &amp; Paper Birch">
            <a:extLst>
              <a:ext uri="{FF2B5EF4-FFF2-40B4-BE49-F238E27FC236}">
                <a16:creationId xmlns:a16="http://schemas.microsoft.com/office/drawing/2014/main" id="{1E325797-E51E-4A41-8BBC-3700EC2285F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1758" y="4321101"/>
            <a:ext cx="3276600" cy="192405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3FD9AF42-B74B-4DF1-9864-4290042658B7}"/>
              </a:ext>
            </a:extLst>
          </p:cNvPr>
          <p:cNvSpPr txBox="1"/>
          <p:nvPr/>
        </p:nvSpPr>
        <p:spPr>
          <a:xfrm>
            <a:off x="6486525" y="1581150"/>
            <a:ext cx="914400" cy="914400"/>
          </a:xfrm>
          <a:prstGeom prst="rect">
            <a:avLst/>
          </a:prstGeom>
          <a:noFill/>
        </p:spPr>
        <p:txBody>
          <a:bodyPr wrap="square" rtlCol="0">
            <a:spAutoFit/>
          </a:bodyPr>
          <a:lstStyle/>
          <a:p>
            <a:endParaRPr lang="en-US" dirty="0"/>
          </a:p>
        </p:txBody>
      </p:sp>
      <p:sp>
        <p:nvSpPr>
          <p:cNvPr id="15" name="TextBox 14">
            <a:extLst>
              <a:ext uri="{FF2B5EF4-FFF2-40B4-BE49-F238E27FC236}">
                <a16:creationId xmlns:a16="http://schemas.microsoft.com/office/drawing/2014/main" id="{E6015D31-B37F-4828-8F42-903099AEC5D1}"/>
              </a:ext>
            </a:extLst>
          </p:cNvPr>
          <p:cNvSpPr txBox="1"/>
          <p:nvPr/>
        </p:nvSpPr>
        <p:spPr>
          <a:xfrm rot="16200000">
            <a:off x="2958014" y="5669577"/>
            <a:ext cx="755015" cy="307777"/>
          </a:xfrm>
          <a:prstGeom prst="rect">
            <a:avLst/>
          </a:prstGeom>
          <a:noFill/>
        </p:spPr>
        <p:txBody>
          <a:bodyPr wrap="none" rtlCol="0">
            <a:spAutoFit/>
          </a:bodyPr>
          <a:lstStyle/>
          <a:p>
            <a:r>
              <a:rPr lang="en-US" sz="1400" dirty="0">
                <a:solidFill>
                  <a:schemeClr val="bg1"/>
                </a:solidFill>
              </a:rPr>
              <a:t>GLIFWC</a:t>
            </a:r>
          </a:p>
        </p:txBody>
      </p:sp>
    </p:spTree>
    <p:extLst>
      <p:ext uri="{BB962C8B-B14F-4D97-AF65-F5344CB8AC3E}">
        <p14:creationId xmlns:p14="http://schemas.microsoft.com/office/powerpoint/2010/main" val="31814430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A87DE-42A9-944C-A220-5A2CA3BCA454}"/>
              </a:ext>
            </a:extLst>
          </p:cNvPr>
          <p:cNvSpPr>
            <a:spLocks noGrp="1"/>
          </p:cNvSpPr>
          <p:nvPr>
            <p:ph type="title"/>
          </p:nvPr>
        </p:nvSpPr>
        <p:spPr/>
        <p:txBody>
          <a:bodyPr>
            <a:normAutofit/>
          </a:bodyPr>
          <a:lstStyle/>
          <a:p>
            <a:pPr algn="ctr"/>
            <a:r>
              <a:rPr lang="en-US" dirty="0">
                <a:solidFill>
                  <a:schemeClr val="accent1"/>
                </a:solidFill>
              </a:rPr>
              <a:t>Climate Change Resource Center</a:t>
            </a:r>
          </a:p>
        </p:txBody>
      </p:sp>
      <p:pic>
        <p:nvPicPr>
          <p:cNvPr id="21" name="Picture 20">
            <a:extLst>
              <a:ext uri="{FF2B5EF4-FFF2-40B4-BE49-F238E27FC236}">
                <a16:creationId xmlns:a16="http://schemas.microsoft.com/office/drawing/2014/main" id="{FB6FC7CF-57C9-F041-A691-AAEC4FFD96D8}"/>
              </a:ext>
            </a:extLst>
          </p:cNvPr>
          <p:cNvPicPr>
            <a:picLocks noChangeAspect="1"/>
          </p:cNvPicPr>
          <p:nvPr/>
        </p:nvPicPr>
        <p:blipFill>
          <a:blip r:embed="rId3"/>
          <a:stretch>
            <a:fillRect/>
          </a:stretch>
        </p:blipFill>
        <p:spPr>
          <a:xfrm>
            <a:off x="7010400" y="1350216"/>
            <a:ext cx="5077053" cy="5312413"/>
          </a:xfrm>
          <a:prstGeom prst="rect">
            <a:avLst/>
          </a:prstGeom>
          <a:ln>
            <a:solidFill>
              <a:schemeClr val="bg1">
                <a:lumMod val="95000"/>
              </a:schemeClr>
            </a:solidFill>
          </a:ln>
        </p:spPr>
      </p:pic>
      <p:sp>
        <p:nvSpPr>
          <p:cNvPr id="5" name="Content Placeholder 2">
            <a:extLst>
              <a:ext uri="{FF2B5EF4-FFF2-40B4-BE49-F238E27FC236}">
                <a16:creationId xmlns:a16="http://schemas.microsoft.com/office/drawing/2014/main" id="{C35F855B-7BC2-471A-81ED-5324E65F732B}"/>
              </a:ext>
            </a:extLst>
          </p:cNvPr>
          <p:cNvSpPr txBox="1">
            <a:spLocks/>
          </p:cNvSpPr>
          <p:nvPr/>
        </p:nvSpPr>
        <p:spPr>
          <a:xfrm>
            <a:off x="413864" y="1943100"/>
            <a:ext cx="6276533" cy="4495800"/>
          </a:xfrm>
          <a:prstGeom prst="rect">
            <a:avLst/>
          </a:prstGeom>
        </p:spPr>
        <p:txBody>
          <a:bodyPr>
            <a:normAutofit/>
          </a:bodyPr>
          <a:lstStyle>
            <a:lvl1pPr marL="137160" indent="-137160" algn="l" defTabSz="685800" rtl="0" eaLnBrk="1" latinLnBrk="0" hangingPunct="1">
              <a:spcBef>
                <a:spcPct val="20000"/>
              </a:spcBef>
              <a:buClr>
                <a:schemeClr val="accent6">
                  <a:lumMod val="75000"/>
                </a:schemeClr>
              </a:buClr>
              <a:buSzPct val="70000"/>
              <a:buFont typeface="Wingdings" pitchFamily="2" charset="2"/>
              <a:buChar char="§"/>
              <a:defRPr sz="2400" kern="1200">
                <a:solidFill>
                  <a:schemeClr val="tx1"/>
                </a:solidFill>
                <a:latin typeface="Calibri" panose="020F0502020204030204" pitchFamily="34" charset="0"/>
                <a:ea typeface="+mn-ea"/>
                <a:cs typeface="Calibri" panose="020F0502020204030204" pitchFamily="34" charset="0"/>
              </a:defRPr>
            </a:lvl1pPr>
            <a:lvl2pPr marL="342900" indent="-137160" algn="l" defTabSz="685800" rtl="0" eaLnBrk="1" latinLnBrk="0" hangingPunct="1">
              <a:spcBef>
                <a:spcPct val="20000"/>
              </a:spcBef>
              <a:buClr>
                <a:schemeClr val="accent6">
                  <a:lumMod val="75000"/>
                </a:schemeClr>
              </a:buClr>
              <a:buSzPct val="85000"/>
              <a:buFont typeface="Arial" pitchFamily="34" charset="0"/>
              <a:buChar char="•"/>
              <a:defRPr sz="2100" kern="1200">
                <a:solidFill>
                  <a:schemeClr val="tx1"/>
                </a:solidFill>
                <a:latin typeface="Calibri" panose="020F0502020204030204" pitchFamily="34" charset="0"/>
                <a:ea typeface="+mn-ea"/>
                <a:cs typeface="Calibri" panose="020F0502020204030204" pitchFamily="34" charset="0"/>
              </a:defRPr>
            </a:lvl2pPr>
            <a:lvl3pPr marL="548640" indent="-137160" algn="l" defTabSz="685800" rtl="0" eaLnBrk="1" latinLnBrk="0" hangingPunct="1">
              <a:spcBef>
                <a:spcPct val="20000"/>
              </a:spcBef>
              <a:buClr>
                <a:schemeClr val="accent1"/>
              </a:buClr>
              <a:buSzPct val="9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3pPr>
            <a:lvl4pPr marL="754380" indent="-137160" algn="l" defTabSz="685800" rtl="0" eaLnBrk="1" latinLnBrk="0" hangingPunct="1">
              <a:spcBef>
                <a:spcPct val="20000"/>
              </a:spcBef>
              <a:buClr>
                <a:schemeClr val="accent1"/>
              </a:buClr>
              <a:buFont typeface="Arial" pitchFamily="34" charset="0"/>
              <a:buChar char="•"/>
              <a:defRPr sz="1500" kern="1200">
                <a:solidFill>
                  <a:schemeClr val="tx1"/>
                </a:solidFill>
                <a:latin typeface="Calibri" panose="020F0502020204030204" pitchFamily="34" charset="0"/>
                <a:ea typeface="+mn-ea"/>
                <a:cs typeface="Calibri" panose="020F0502020204030204" pitchFamily="34" charset="0"/>
              </a:defRPr>
            </a:lvl4pPr>
            <a:lvl5pPr marL="891540" indent="-102870" algn="l" defTabSz="685800" rtl="0" eaLnBrk="1" latinLnBrk="0" hangingPunct="1">
              <a:spcBef>
                <a:spcPct val="20000"/>
              </a:spcBef>
              <a:buClr>
                <a:schemeClr val="accent1"/>
              </a:buClr>
              <a:buSzPct val="100000"/>
              <a:buFont typeface="Arial" pitchFamily="34" charset="0"/>
              <a:buChar char="•"/>
              <a:defRPr sz="1350" kern="1200" baseline="0">
                <a:solidFill>
                  <a:schemeClr val="tx1"/>
                </a:solidFill>
                <a:latin typeface="Calibri" panose="020F0502020204030204" pitchFamily="34" charset="0"/>
                <a:ea typeface="+mn-ea"/>
                <a:cs typeface="Calibri" panose="020F0502020204030204" pitchFamily="34" charset="0"/>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fontAlgn="auto">
              <a:spcBef>
                <a:spcPts val="1000"/>
              </a:spcBef>
              <a:spcAft>
                <a:spcPts val="0"/>
              </a:spcAft>
            </a:pPr>
            <a:r>
              <a:rPr lang="en-US" sz="2800" dirty="0"/>
              <a:t>Written and organized for land managers</a:t>
            </a:r>
          </a:p>
          <a:p>
            <a:pPr fontAlgn="auto">
              <a:spcBef>
                <a:spcPts val="1000"/>
              </a:spcBef>
              <a:spcAft>
                <a:spcPts val="0"/>
              </a:spcAft>
            </a:pPr>
            <a:r>
              <a:rPr lang="en-US" sz="2800" dirty="0"/>
              <a:t>Original content, links to tools and info</a:t>
            </a:r>
          </a:p>
          <a:p>
            <a:pPr fontAlgn="auto">
              <a:spcBef>
                <a:spcPts val="1000"/>
              </a:spcBef>
              <a:spcAft>
                <a:spcPts val="0"/>
              </a:spcAft>
            </a:pPr>
            <a:r>
              <a:rPr lang="en-US" sz="2800" dirty="0"/>
              <a:t>Credible, science based, relevant</a:t>
            </a:r>
          </a:p>
        </p:txBody>
      </p:sp>
      <p:sp>
        <p:nvSpPr>
          <p:cNvPr id="7" name="TextBox 6">
            <a:extLst>
              <a:ext uri="{FF2B5EF4-FFF2-40B4-BE49-F238E27FC236}">
                <a16:creationId xmlns:a16="http://schemas.microsoft.com/office/drawing/2014/main" id="{79C6B656-F896-42F7-AC0D-A032308586DF}"/>
              </a:ext>
            </a:extLst>
          </p:cNvPr>
          <p:cNvSpPr txBox="1"/>
          <p:nvPr/>
        </p:nvSpPr>
        <p:spPr>
          <a:xfrm>
            <a:off x="21465" y="6464040"/>
            <a:ext cx="3159904" cy="369332"/>
          </a:xfrm>
          <a:prstGeom prst="rect">
            <a:avLst/>
          </a:prstGeom>
          <a:noFill/>
        </p:spPr>
        <p:txBody>
          <a:bodyPr wrap="none" rtlCol="0">
            <a:spAutoFit/>
          </a:bodyPr>
          <a:lstStyle/>
          <a:p>
            <a:r>
              <a:rPr lang="en-US" dirty="0"/>
              <a:t>https://www.fs.usda.gov/ccrc/</a:t>
            </a:r>
          </a:p>
        </p:txBody>
      </p:sp>
    </p:spTree>
    <p:extLst>
      <p:ext uri="{BB962C8B-B14F-4D97-AF65-F5344CB8AC3E}">
        <p14:creationId xmlns:p14="http://schemas.microsoft.com/office/powerpoint/2010/main" val="17826312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BD1F9-8658-4F51-A490-FACFD1FAEA1A}"/>
              </a:ext>
            </a:extLst>
          </p:cNvPr>
          <p:cNvSpPr>
            <a:spLocks noGrp="1"/>
          </p:cNvSpPr>
          <p:nvPr>
            <p:ph type="title"/>
          </p:nvPr>
        </p:nvSpPr>
        <p:spPr/>
        <p:txBody>
          <a:bodyPr/>
          <a:lstStyle/>
          <a:p>
            <a:r>
              <a:rPr lang="en-US" dirty="0"/>
              <a:t>Climate change recap: The BIG THREE</a:t>
            </a:r>
          </a:p>
        </p:txBody>
      </p:sp>
      <p:sp>
        <p:nvSpPr>
          <p:cNvPr id="3" name="Content Placeholder 2">
            <a:extLst>
              <a:ext uri="{FF2B5EF4-FFF2-40B4-BE49-F238E27FC236}">
                <a16:creationId xmlns:a16="http://schemas.microsoft.com/office/drawing/2014/main" id="{BF44CE2B-4014-42C3-B7B4-1CBA206C8DF3}"/>
              </a:ext>
            </a:extLst>
          </p:cNvPr>
          <p:cNvSpPr>
            <a:spLocks noGrp="1"/>
          </p:cNvSpPr>
          <p:nvPr>
            <p:ph sz="half" idx="1"/>
          </p:nvPr>
        </p:nvSpPr>
        <p:spPr>
          <a:xfrm>
            <a:off x="609600" y="1587960"/>
            <a:ext cx="6705600" cy="5041440"/>
          </a:xfrm>
        </p:spPr>
        <p:txBody>
          <a:bodyPr>
            <a:normAutofit/>
          </a:bodyPr>
          <a:lstStyle/>
          <a:p>
            <a:pPr marL="574675" indent="-457200">
              <a:spcAft>
                <a:spcPts val="600"/>
              </a:spcAft>
            </a:pPr>
            <a:r>
              <a:rPr lang="en-US" sz="3200" dirty="0">
                <a:solidFill>
                  <a:schemeClr val="tx1">
                    <a:lumMod val="85000"/>
                    <a:lumOff val="15000"/>
                  </a:schemeClr>
                </a:solidFill>
              </a:rPr>
              <a:t>Annually: warmer and wetter</a:t>
            </a:r>
          </a:p>
          <a:p>
            <a:pPr marL="574675" indent="-457200">
              <a:spcAft>
                <a:spcPts val="600"/>
              </a:spcAft>
            </a:pPr>
            <a:r>
              <a:rPr lang="en-US" sz="3200" dirty="0">
                <a:solidFill>
                  <a:schemeClr val="tx1">
                    <a:lumMod val="85000"/>
                    <a:lumOff val="15000"/>
                  </a:schemeClr>
                </a:solidFill>
              </a:rPr>
              <a:t>Warmer winters</a:t>
            </a:r>
          </a:p>
          <a:p>
            <a:pPr marL="574675" indent="-457200">
              <a:spcAft>
                <a:spcPts val="600"/>
              </a:spcAft>
            </a:pPr>
            <a:r>
              <a:rPr lang="en-US" sz="3200" dirty="0">
                <a:solidFill>
                  <a:schemeClr val="tx1">
                    <a:lumMod val="85000"/>
                    <a:lumOff val="15000"/>
                  </a:schemeClr>
                </a:solidFill>
              </a:rPr>
              <a:t>More heavy rain</a:t>
            </a:r>
          </a:p>
          <a:p>
            <a:pPr marL="574675" indent="-457200">
              <a:spcAft>
                <a:spcPts val="600"/>
              </a:spcAft>
            </a:pPr>
            <a:endParaRPr lang="en-US" sz="3200" dirty="0">
              <a:solidFill>
                <a:schemeClr val="tx1">
                  <a:lumMod val="85000"/>
                  <a:lumOff val="15000"/>
                </a:schemeClr>
              </a:solidFill>
            </a:endParaRPr>
          </a:p>
          <a:p>
            <a:endParaRPr lang="en-US" dirty="0"/>
          </a:p>
        </p:txBody>
      </p:sp>
      <p:sp>
        <p:nvSpPr>
          <p:cNvPr id="7" name="Rectangle 6">
            <a:extLst>
              <a:ext uri="{FF2B5EF4-FFF2-40B4-BE49-F238E27FC236}">
                <a16:creationId xmlns:a16="http://schemas.microsoft.com/office/drawing/2014/main" id="{73262465-9FFC-4344-89CD-D5F231E9C14D}"/>
              </a:ext>
            </a:extLst>
          </p:cNvPr>
          <p:cNvSpPr/>
          <p:nvPr/>
        </p:nvSpPr>
        <p:spPr>
          <a:xfrm>
            <a:off x="342900" y="6313718"/>
            <a:ext cx="7239000" cy="36933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rPr>
              <a:t>Source: Kenny Blumenfeld, </a:t>
            </a:r>
            <a:r>
              <a:rPr kumimoji="0" lang="en-US" sz="18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hlinkClick r:id="rId2"/>
              </a:rPr>
              <a:t>Kenneth.Blumenfeld@state.mn.us</a:t>
            </a:r>
            <a:endParaRPr kumimoji="0" lang="en-US" sz="18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endParaRPr>
          </a:p>
        </p:txBody>
      </p:sp>
      <p:pic>
        <p:nvPicPr>
          <p:cNvPr id="3074" name="Picture 2" descr="No photo description available.">
            <a:extLst>
              <a:ext uri="{FF2B5EF4-FFF2-40B4-BE49-F238E27FC236}">
                <a16:creationId xmlns:a16="http://schemas.microsoft.com/office/drawing/2014/main" id="{D60097F7-8AB6-4736-BD21-7A5F9D0B12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0" y="1662407"/>
            <a:ext cx="2896764" cy="433911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8B20A7DE-BFC4-4538-A742-2427E16B02E5}"/>
              </a:ext>
            </a:extLst>
          </p:cNvPr>
          <p:cNvSpPr/>
          <p:nvPr/>
        </p:nvSpPr>
        <p:spPr>
          <a:xfrm>
            <a:off x="7772400" y="6001526"/>
            <a:ext cx="2066591" cy="246221"/>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rPr>
              <a:t>www.facebook.com/ChippewaNF</a:t>
            </a:r>
          </a:p>
        </p:txBody>
      </p:sp>
    </p:spTree>
    <p:extLst>
      <p:ext uri="{BB962C8B-B14F-4D97-AF65-F5344CB8AC3E}">
        <p14:creationId xmlns:p14="http://schemas.microsoft.com/office/powerpoint/2010/main" val="33570802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dirty="0"/>
              <a:t>Wetter and Warmer Conditions Observed</a:t>
            </a:r>
          </a:p>
        </p:txBody>
      </p:sp>
      <p:pic>
        <p:nvPicPr>
          <p:cNvPr id="10" name="Content Placeholder 9"/>
          <p:cNvPicPr>
            <a:picLocks noGrp="1" noChangeAspect="1"/>
          </p:cNvPicPr>
          <p:nvPr>
            <p:ph idx="1"/>
          </p:nvPr>
        </p:nvPicPr>
        <p:blipFill>
          <a:blip r:embed="rId3"/>
          <a:stretch>
            <a:fillRect/>
          </a:stretch>
        </p:blipFill>
        <p:spPr>
          <a:xfrm>
            <a:off x="1905000" y="1143000"/>
            <a:ext cx="7649029" cy="5556574"/>
          </a:xfrm>
          <a:prstGeom prst="rect">
            <a:avLst/>
          </a:prstGeom>
        </p:spPr>
      </p:pic>
      <p:pic>
        <p:nvPicPr>
          <p:cNvPr id="12" name="Picture 5" descr="Minnesota Department of Natural Resources logo"/>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gray">
          <a:xfrm>
            <a:off x="346482" y="6116093"/>
            <a:ext cx="2425747" cy="736562"/>
          </a:xfrm>
          <a:prstGeom prst="rect">
            <a:avLst/>
          </a:prstGeom>
        </p:spPr>
      </p:pic>
    </p:spTree>
    <p:extLst>
      <p:ext uri="{BB962C8B-B14F-4D97-AF65-F5344CB8AC3E}">
        <p14:creationId xmlns:p14="http://schemas.microsoft.com/office/powerpoint/2010/main" val="41302533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dirty="0"/>
              <a:t>Warmer winters: where the action is</a:t>
            </a:r>
          </a:p>
        </p:txBody>
      </p:sp>
      <p:pic>
        <p:nvPicPr>
          <p:cNvPr id="12" name="Picture 5" descr="Minnesota Department of Natural Resources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346482" y="6116093"/>
            <a:ext cx="2425747" cy="736562"/>
          </a:xfrm>
          <a:prstGeom prst="rect">
            <a:avLst/>
          </a:prstGeom>
        </p:spPr>
      </p:pic>
      <p:pic>
        <p:nvPicPr>
          <p:cNvPr id="11" name="Picture 10">
            <a:extLst>
              <a:ext uri="{FF2B5EF4-FFF2-40B4-BE49-F238E27FC236}">
                <a16:creationId xmlns:a16="http://schemas.microsoft.com/office/drawing/2014/main" id="{A9906CEE-8322-41ED-AE46-46EA0C5BD82B}"/>
              </a:ext>
            </a:extLst>
          </p:cNvPr>
          <p:cNvPicPr>
            <a:picLocks/>
          </p:cNvPicPr>
          <p:nvPr/>
        </p:nvPicPr>
        <p:blipFill rotWithShape="1">
          <a:blip r:embed="rId4" cstate="print">
            <a:extLst>
              <a:ext uri="{28A0092B-C50C-407E-A947-70E740481C1C}">
                <a14:useLocalDpi xmlns:a14="http://schemas.microsoft.com/office/drawing/2010/main" val="0"/>
              </a:ext>
            </a:extLst>
          </a:blip>
          <a:srcRect l="2317" t="9162" r="3904" b="35376"/>
          <a:stretch/>
        </p:blipFill>
        <p:spPr>
          <a:xfrm>
            <a:off x="1850997" y="2426822"/>
            <a:ext cx="2880361" cy="2674621"/>
          </a:xfrm>
          <a:prstGeom prst="rect">
            <a:avLst/>
          </a:prstGeom>
        </p:spPr>
      </p:pic>
      <p:pic>
        <p:nvPicPr>
          <p:cNvPr id="13" name="Picture 12">
            <a:extLst>
              <a:ext uri="{FF2B5EF4-FFF2-40B4-BE49-F238E27FC236}">
                <a16:creationId xmlns:a16="http://schemas.microsoft.com/office/drawing/2014/main" id="{533BE0C3-2EB9-4DCE-97C5-3DECE62C254C}"/>
              </a:ext>
            </a:extLst>
          </p:cNvPr>
          <p:cNvPicPr>
            <a:picLocks/>
          </p:cNvPicPr>
          <p:nvPr/>
        </p:nvPicPr>
        <p:blipFill rotWithShape="1">
          <a:blip r:embed="rId5" cstate="print">
            <a:extLst>
              <a:ext uri="{28A0092B-C50C-407E-A947-70E740481C1C}">
                <a14:useLocalDpi xmlns:a14="http://schemas.microsoft.com/office/drawing/2010/main" val="0"/>
              </a:ext>
            </a:extLst>
          </a:blip>
          <a:srcRect l="2679" t="9162" r="3184" b="35654"/>
          <a:stretch/>
        </p:blipFill>
        <p:spPr>
          <a:xfrm>
            <a:off x="4819319" y="2426822"/>
            <a:ext cx="2880361" cy="2674620"/>
          </a:xfrm>
          <a:prstGeom prst="rect">
            <a:avLst/>
          </a:prstGeom>
        </p:spPr>
      </p:pic>
      <p:pic>
        <p:nvPicPr>
          <p:cNvPr id="14" name="Picture 13">
            <a:extLst>
              <a:ext uri="{FF2B5EF4-FFF2-40B4-BE49-F238E27FC236}">
                <a16:creationId xmlns:a16="http://schemas.microsoft.com/office/drawing/2014/main" id="{3432D291-11D5-4244-91BC-585E55252A9D}"/>
              </a:ext>
            </a:extLst>
          </p:cNvPr>
          <p:cNvPicPr>
            <a:picLocks/>
          </p:cNvPicPr>
          <p:nvPr/>
        </p:nvPicPr>
        <p:blipFill rotWithShape="1">
          <a:blip r:embed="rId6" cstate="print">
            <a:extLst>
              <a:ext uri="{28A0092B-C50C-407E-A947-70E740481C1C}">
                <a14:useLocalDpi xmlns:a14="http://schemas.microsoft.com/office/drawing/2010/main" val="0"/>
              </a:ext>
            </a:extLst>
          </a:blip>
          <a:srcRect l="2318" t="8882" r="3544" b="35656"/>
          <a:stretch/>
        </p:blipFill>
        <p:spPr>
          <a:xfrm>
            <a:off x="7787640" y="2426824"/>
            <a:ext cx="2880360" cy="2674620"/>
          </a:xfrm>
          <a:prstGeom prst="rect">
            <a:avLst/>
          </a:prstGeom>
        </p:spPr>
      </p:pic>
      <p:sp>
        <p:nvSpPr>
          <p:cNvPr id="15" name="TextBox 14">
            <a:extLst>
              <a:ext uri="{FF2B5EF4-FFF2-40B4-BE49-F238E27FC236}">
                <a16:creationId xmlns:a16="http://schemas.microsoft.com/office/drawing/2014/main" id="{A9A76833-E3BB-460E-A84B-EFE7271B5D17}"/>
              </a:ext>
            </a:extLst>
          </p:cNvPr>
          <p:cNvSpPr txBox="1"/>
          <p:nvPr/>
        </p:nvSpPr>
        <p:spPr>
          <a:xfrm>
            <a:off x="1877307" y="5101443"/>
            <a:ext cx="8229602" cy="369332"/>
          </a:xfrm>
          <a:prstGeom prst="rect">
            <a:avLst/>
          </a:prstGeom>
          <a:noFill/>
        </p:spPr>
        <p:txBody>
          <a:bodyPr wrap="square" rtlCol="0">
            <a:sp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3865"/>
                </a:solidFill>
                <a:effectLst/>
                <a:uLnTx/>
                <a:uFillTx/>
                <a:latin typeface="Calibri"/>
                <a:ea typeface="ＭＳ Ｐゴシック" pitchFamily="34" charset="-128"/>
                <a:cs typeface="+mn-cs"/>
              </a:rPr>
              <a:t>        Annual Average	             Winter Lows	               Summer Highs </a:t>
            </a:r>
          </a:p>
        </p:txBody>
      </p:sp>
      <p:sp>
        <p:nvSpPr>
          <p:cNvPr id="16" name="TextBox 15">
            <a:extLst>
              <a:ext uri="{FF2B5EF4-FFF2-40B4-BE49-F238E27FC236}">
                <a16:creationId xmlns:a16="http://schemas.microsoft.com/office/drawing/2014/main" id="{37E0B320-114A-4A23-8ABA-B269CDD990B8}"/>
              </a:ext>
            </a:extLst>
          </p:cNvPr>
          <p:cNvSpPr txBox="1"/>
          <p:nvPr/>
        </p:nvSpPr>
        <p:spPr>
          <a:xfrm>
            <a:off x="2042821" y="1447800"/>
            <a:ext cx="7305261" cy="461665"/>
          </a:xfrm>
          <a:prstGeom prst="rect">
            <a:avLst/>
          </a:prstGeom>
          <a:noFill/>
        </p:spPr>
        <p:txBody>
          <a:bodyPr wrap="square" rtlCol="0">
            <a:spAutoFit/>
          </a:body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3865"/>
                </a:solidFill>
                <a:effectLst/>
                <a:uLnTx/>
                <a:uFillTx/>
                <a:latin typeface="Calibri"/>
                <a:ea typeface="ＭＳ Ｐゴシック" pitchFamily="34" charset="-128"/>
                <a:cs typeface="+mn-cs"/>
              </a:rPr>
              <a:t>Total temperature change, 1895 – 2019</a:t>
            </a:r>
          </a:p>
        </p:txBody>
      </p:sp>
    </p:spTree>
    <p:extLst>
      <p:ext uri="{BB962C8B-B14F-4D97-AF65-F5344CB8AC3E}">
        <p14:creationId xmlns:p14="http://schemas.microsoft.com/office/powerpoint/2010/main" val="41703946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dirty="0"/>
              <a:t>Warmer winters: where the action is</a:t>
            </a:r>
          </a:p>
        </p:txBody>
      </p:sp>
      <p:pic>
        <p:nvPicPr>
          <p:cNvPr id="12" name="Picture 5" descr="Minnesota Department of Natural Resources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346482" y="6116093"/>
            <a:ext cx="2425747" cy="736562"/>
          </a:xfrm>
          <a:prstGeom prst="rect">
            <a:avLst/>
          </a:prstGeom>
        </p:spPr>
      </p:pic>
      <p:sp>
        <p:nvSpPr>
          <p:cNvPr id="9" name="Footer Placeholder 4">
            <a:extLst>
              <a:ext uri="{FF2B5EF4-FFF2-40B4-BE49-F238E27FC236}">
                <a16:creationId xmlns:a16="http://schemas.microsoft.com/office/drawing/2014/main" id="{ED269426-C69C-4153-AA1C-5D9DCC39A3E2}"/>
              </a:ext>
            </a:extLst>
          </p:cNvPr>
          <p:cNvSpPr txBox="1">
            <a:spLocks/>
          </p:cNvSpPr>
          <p:nvPr/>
        </p:nvSpPr>
        <p:spPr>
          <a:xfrm>
            <a:off x="9220200" y="5933530"/>
            <a:ext cx="333092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rPr>
              <a:t>Courtesy B. </a:t>
            </a:r>
            <a:r>
              <a:rPr kumimoji="0" lang="en-US" sz="1800" b="0" i="0" u="none" strike="noStrike" kern="1200" cap="none" spc="0" normalizeH="0" baseline="0" noProof="0" dirty="0" err="1">
                <a:ln>
                  <a:noFill/>
                </a:ln>
                <a:solidFill>
                  <a:prstClr val="black"/>
                </a:solidFill>
                <a:effectLst/>
                <a:uLnTx/>
                <a:uFillTx/>
                <a:latin typeface="Arial" charset="0"/>
                <a:ea typeface="ＭＳ Ｐゴシック" pitchFamily="34" charset="-128"/>
                <a:cs typeface="+mn-cs"/>
              </a:rPr>
              <a:t>Gosack</a:t>
            </a:r>
            <a:r>
              <a:rPr kumimoji="0" lang="en-US" sz="18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rPr>
              <a:t>MN DNR WHAF program</a:t>
            </a:r>
          </a:p>
        </p:txBody>
      </p:sp>
      <p:pic>
        <p:nvPicPr>
          <p:cNvPr id="10" name="Content Placeholder 6">
            <a:extLst>
              <a:ext uri="{FF2B5EF4-FFF2-40B4-BE49-F238E27FC236}">
                <a16:creationId xmlns:a16="http://schemas.microsoft.com/office/drawing/2014/main" id="{A7F5FDF2-8C44-479E-900F-258F5A74D7B0}"/>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3352800" y="1143000"/>
            <a:ext cx="4648200" cy="5661345"/>
          </a:xfrm>
        </p:spPr>
      </p:pic>
    </p:spTree>
    <p:extLst>
      <p:ext uri="{BB962C8B-B14F-4D97-AF65-F5344CB8AC3E}">
        <p14:creationId xmlns:p14="http://schemas.microsoft.com/office/powerpoint/2010/main" val="40321625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dirty="0"/>
              <a:t>Warmer winters: cold extremes are vanishing</a:t>
            </a:r>
          </a:p>
        </p:txBody>
      </p:sp>
      <p:pic>
        <p:nvPicPr>
          <p:cNvPr id="12" name="Picture 5" descr="Minnesota Department of Natural Resources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346482" y="6116093"/>
            <a:ext cx="2425747" cy="736562"/>
          </a:xfrm>
          <a:prstGeom prst="rect">
            <a:avLst/>
          </a:prstGeom>
        </p:spPr>
      </p:pic>
      <p:graphicFrame>
        <p:nvGraphicFramePr>
          <p:cNvPr id="11" name="Content Placeholder 6">
            <a:extLst>
              <a:ext uri="{FF2B5EF4-FFF2-40B4-BE49-F238E27FC236}">
                <a16:creationId xmlns:a16="http://schemas.microsoft.com/office/drawing/2014/main" id="{CCEDFA10-1FDC-43F5-9318-2D0F78AB25AD}"/>
              </a:ext>
            </a:extLst>
          </p:cNvPr>
          <p:cNvGraphicFramePr>
            <a:graphicFrameLocks noGrp="1"/>
          </p:cNvGraphicFramePr>
          <p:nvPr>
            <p:ph idx="1"/>
          </p:nvPr>
        </p:nvGraphicFramePr>
        <p:xfrm>
          <a:off x="1066800" y="1233635"/>
          <a:ext cx="9791700" cy="486421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7959741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dirty="0"/>
              <a:t>Warmer winters: lake ice</a:t>
            </a:r>
          </a:p>
        </p:txBody>
      </p:sp>
      <p:pic>
        <p:nvPicPr>
          <p:cNvPr id="12" name="Picture 5" descr="Minnesota Department of Natural Resources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346482" y="6116093"/>
            <a:ext cx="2425747" cy="736562"/>
          </a:xfrm>
          <a:prstGeom prst="rect">
            <a:avLst/>
          </a:prstGeom>
        </p:spPr>
      </p:pic>
      <p:pic>
        <p:nvPicPr>
          <p:cNvPr id="7" name="Content Placeholder 8">
            <a:extLst>
              <a:ext uri="{FF2B5EF4-FFF2-40B4-BE49-F238E27FC236}">
                <a16:creationId xmlns:a16="http://schemas.microsoft.com/office/drawing/2014/main" id="{2AB2A636-194D-4F55-911E-60AEA2D61B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57800" y="1524000"/>
            <a:ext cx="6521488" cy="4565042"/>
          </a:xfrm>
          <a:prstGeom prst="rect">
            <a:avLst/>
          </a:prstGeom>
        </p:spPr>
      </p:pic>
      <p:sp>
        <p:nvSpPr>
          <p:cNvPr id="4" name="Rectangle 3">
            <a:extLst>
              <a:ext uri="{FF2B5EF4-FFF2-40B4-BE49-F238E27FC236}">
                <a16:creationId xmlns:a16="http://schemas.microsoft.com/office/drawing/2014/main" id="{3FE35538-164D-4B36-B976-FF3C9C8234FD}"/>
              </a:ext>
            </a:extLst>
          </p:cNvPr>
          <p:cNvSpPr/>
          <p:nvPr/>
        </p:nvSpPr>
        <p:spPr>
          <a:xfrm>
            <a:off x="609600" y="1752600"/>
            <a:ext cx="4267200" cy="2246769"/>
          </a:xfrm>
          <a:prstGeom prst="rect">
            <a:avLst/>
          </a:prstGeom>
        </p:spPr>
        <p:txBody>
          <a:bodyPr wrap="square">
            <a:spAutoFit/>
          </a:bodyPr>
          <a:lstStyle/>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ＭＳ Ｐゴシック" pitchFamily="34" charset="-128"/>
                <a:cs typeface="+mn-cs"/>
              </a:rPr>
              <a:t>Long-term state-avg decline is 1.8 days per decade</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ＭＳ Ｐゴシック" pitchFamily="34" charset="-128"/>
                <a:cs typeface="+mn-cs"/>
              </a:rPr>
              <a:t>Decline from 1987-2017 is </a:t>
            </a:r>
            <a:r>
              <a:rPr kumimoji="0" lang="en-US" sz="2800" b="1" i="1" u="none" strike="noStrike" kern="1200" cap="none" spc="0" normalizeH="0" baseline="0" noProof="0" dirty="0">
                <a:ln>
                  <a:noFill/>
                </a:ln>
                <a:solidFill>
                  <a:prstClr val="black"/>
                </a:solidFill>
                <a:effectLst/>
                <a:uLnTx/>
                <a:uFillTx/>
                <a:latin typeface="Calibri" panose="020F0502020204030204"/>
                <a:ea typeface="ＭＳ Ｐゴシック" pitchFamily="34" charset="-128"/>
                <a:cs typeface="+mn-cs"/>
              </a:rPr>
              <a:t>4.2</a:t>
            </a:r>
            <a:r>
              <a:rPr kumimoji="0" lang="en-US" sz="2800" b="1" i="0" u="none" strike="noStrike" kern="1200" cap="none" spc="0" normalizeH="0" baseline="0" noProof="0" dirty="0">
                <a:ln>
                  <a:noFill/>
                </a:ln>
                <a:solidFill>
                  <a:prstClr val="black"/>
                </a:solidFill>
                <a:effectLst/>
                <a:uLnTx/>
                <a:uFillTx/>
                <a:latin typeface="Calibri" panose="020F0502020204030204"/>
                <a:ea typeface="ＭＳ Ｐゴシック" pitchFamily="34" charset="-128"/>
                <a:cs typeface="+mn-cs"/>
              </a:rPr>
              <a:t> </a:t>
            </a:r>
            <a:r>
              <a:rPr kumimoji="0" lang="en-US" sz="2800" b="0" i="0" u="none" strike="noStrike" kern="1200" cap="none" spc="0" normalizeH="0" baseline="0" noProof="0" dirty="0">
                <a:ln>
                  <a:noFill/>
                </a:ln>
                <a:solidFill>
                  <a:prstClr val="black"/>
                </a:solidFill>
                <a:effectLst/>
                <a:uLnTx/>
                <a:uFillTx/>
                <a:latin typeface="Calibri" panose="020F0502020204030204"/>
                <a:ea typeface="ＭＳ Ｐゴシック" pitchFamily="34" charset="-128"/>
                <a:cs typeface="+mn-cs"/>
              </a:rPr>
              <a:t>days per decade</a:t>
            </a:r>
          </a:p>
        </p:txBody>
      </p:sp>
    </p:spTree>
    <p:extLst>
      <p:ext uri="{BB962C8B-B14F-4D97-AF65-F5344CB8AC3E}">
        <p14:creationId xmlns:p14="http://schemas.microsoft.com/office/powerpoint/2010/main" val="7747739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dirty="0"/>
              <a:t>Heavy rainfall: 1-inch events</a:t>
            </a:r>
          </a:p>
        </p:txBody>
      </p:sp>
      <p:pic>
        <p:nvPicPr>
          <p:cNvPr id="12" name="Picture 5" descr="Minnesota Department of Natural Resources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346482" y="6116093"/>
            <a:ext cx="2425747" cy="736562"/>
          </a:xfrm>
          <a:prstGeom prst="rect">
            <a:avLst/>
          </a:prstGeom>
        </p:spPr>
      </p:pic>
      <p:graphicFrame>
        <p:nvGraphicFramePr>
          <p:cNvPr id="9" name="Content Placeholder 7">
            <a:extLst>
              <a:ext uri="{FF2B5EF4-FFF2-40B4-BE49-F238E27FC236}">
                <a16:creationId xmlns:a16="http://schemas.microsoft.com/office/drawing/2014/main" id="{06F148FD-6D36-4D08-8BB9-BF8E860FE190}"/>
              </a:ext>
            </a:extLst>
          </p:cNvPr>
          <p:cNvGraphicFramePr>
            <a:graphicFrameLocks/>
          </p:cNvGraphicFramePr>
          <p:nvPr/>
        </p:nvGraphicFramePr>
        <p:xfrm>
          <a:off x="962024" y="1386930"/>
          <a:ext cx="10267950" cy="47291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704284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dirty="0"/>
              <a:t>Heavy rainfall: 4-inch events</a:t>
            </a:r>
          </a:p>
        </p:txBody>
      </p:sp>
      <p:pic>
        <p:nvPicPr>
          <p:cNvPr id="12" name="Picture 5" descr="Minnesota Department of Natural Resources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346482" y="6116093"/>
            <a:ext cx="2425747" cy="736562"/>
          </a:xfrm>
          <a:prstGeom prst="rect">
            <a:avLst/>
          </a:prstGeom>
        </p:spPr>
      </p:pic>
      <p:graphicFrame>
        <p:nvGraphicFramePr>
          <p:cNvPr id="6" name="Content Placeholder 11">
            <a:extLst>
              <a:ext uri="{FF2B5EF4-FFF2-40B4-BE49-F238E27FC236}">
                <a16:creationId xmlns:a16="http://schemas.microsoft.com/office/drawing/2014/main" id="{FCCCE1B5-EC0D-4DE8-BDD4-4329A67F4F97}"/>
              </a:ext>
            </a:extLst>
          </p:cNvPr>
          <p:cNvGraphicFramePr>
            <a:graphicFrameLocks/>
          </p:cNvGraphicFramePr>
          <p:nvPr/>
        </p:nvGraphicFramePr>
        <p:xfrm>
          <a:off x="990600" y="1386930"/>
          <a:ext cx="10344150" cy="47291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5526880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dirty="0"/>
              <a:t>Heavy rainfall: Max rainfall is getting larger</a:t>
            </a:r>
          </a:p>
        </p:txBody>
      </p:sp>
      <p:pic>
        <p:nvPicPr>
          <p:cNvPr id="12" name="Picture 5" descr="Minnesota Department of Natural Resources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346482" y="6116093"/>
            <a:ext cx="2425747" cy="736562"/>
          </a:xfrm>
          <a:prstGeom prst="rect">
            <a:avLst/>
          </a:prstGeom>
        </p:spPr>
      </p:pic>
      <p:graphicFrame>
        <p:nvGraphicFramePr>
          <p:cNvPr id="5" name="Content Placeholder 7">
            <a:extLst>
              <a:ext uri="{FF2B5EF4-FFF2-40B4-BE49-F238E27FC236}">
                <a16:creationId xmlns:a16="http://schemas.microsoft.com/office/drawing/2014/main" id="{99C3559E-2669-461D-ADB4-17B5FABB0774}"/>
              </a:ext>
            </a:extLst>
          </p:cNvPr>
          <p:cNvGraphicFramePr>
            <a:graphicFrameLocks noGrp="1"/>
          </p:cNvGraphicFramePr>
          <p:nvPr>
            <p:ph sz="half" idx="1"/>
          </p:nvPr>
        </p:nvGraphicFramePr>
        <p:xfrm>
          <a:off x="762000" y="1319121"/>
          <a:ext cx="10363200" cy="464633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5627305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pic>
        <p:nvPicPr>
          <p:cNvPr id="448" name="Google Shape;448;p54" descr="Image result for bottomless culvert"/>
          <p:cNvPicPr preferRelativeResize="0"/>
          <p:nvPr/>
        </p:nvPicPr>
        <p:blipFill rotWithShape="1">
          <a:blip r:embed="rId3">
            <a:alphaModFix/>
          </a:blip>
          <a:srcRect l="15250"/>
          <a:stretch/>
        </p:blipFill>
        <p:spPr>
          <a:xfrm>
            <a:off x="64160" y="2019056"/>
            <a:ext cx="2977488" cy="2633552"/>
          </a:xfrm>
          <a:prstGeom prst="rect">
            <a:avLst/>
          </a:prstGeom>
          <a:noFill/>
          <a:ln>
            <a:noFill/>
          </a:ln>
        </p:spPr>
      </p:pic>
      <p:sp>
        <p:nvSpPr>
          <p:cNvPr id="450" name="Google Shape;450;p54"/>
          <p:cNvSpPr txBox="1"/>
          <p:nvPr/>
        </p:nvSpPr>
        <p:spPr>
          <a:xfrm>
            <a:off x="590550" y="4832993"/>
            <a:ext cx="11136585" cy="1781770"/>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a:ea typeface="Calibri"/>
                <a:cs typeface="Calibri"/>
                <a:sym typeface="Calibri"/>
              </a:rPr>
              <a:t>Adaptation actions are designed to </a:t>
            </a:r>
            <a:r>
              <a:rPr kumimoji="0" lang="en-US" sz="3600" b="1" i="0" u="none" strike="noStrike" kern="1200" cap="none" spc="0" normalizeH="0" baseline="0" noProof="0" dirty="0">
                <a:ln>
                  <a:noFill/>
                </a:ln>
                <a:solidFill>
                  <a:srgbClr val="0A5EA2"/>
                </a:solidFill>
                <a:effectLst/>
                <a:uLnTx/>
                <a:uFillTx/>
                <a:latin typeface="Calibri"/>
                <a:ea typeface="Calibri"/>
                <a:cs typeface="Calibri"/>
                <a:sym typeface="Calibri"/>
              </a:rPr>
              <a:t>intentionally</a:t>
            </a:r>
            <a:r>
              <a:rPr kumimoji="0" lang="en-US" sz="3600" b="0" i="0" u="none" strike="noStrike" kern="1200" cap="none" spc="0" normalizeH="0" baseline="0" noProof="0" dirty="0">
                <a:ln>
                  <a:noFill/>
                </a:ln>
                <a:solidFill>
                  <a:prstClr val="black"/>
                </a:solidFill>
                <a:effectLst/>
                <a:uLnTx/>
                <a:uFillTx/>
                <a:latin typeface="Calibri"/>
                <a:ea typeface="Calibri"/>
                <a:cs typeface="Calibri"/>
                <a:sym typeface="Calibri"/>
              </a:rPr>
              <a:t> address	climate change impacts and vulnerabilities in order to meet goals and objectives</a:t>
            </a:r>
          </a:p>
        </p:txBody>
      </p:sp>
      <p:pic>
        <p:nvPicPr>
          <p:cNvPr id="451" name="Google Shape;451;p54"/>
          <p:cNvPicPr preferRelativeResize="0"/>
          <p:nvPr/>
        </p:nvPicPr>
        <p:blipFill rotWithShape="1">
          <a:blip r:embed="rId4">
            <a:alphaModFix/>
          </a:blip>
          <a:srcRect/>
          <a:stretch/>
        </p:blipFill>
        <p:spPr>
          <a:xfrm>
            <a:off x="5240247" y="2019056"/>
            <a:ext cx="4704592" cy="2646333"/>
          </a:xfrm>
          <a:prstGeom prst="rect">
            <a:avLst/>
          </a:prstGeom>
          <a:noFill/>
          <a:ln w="57150" cap="flat" cmpd="sng">
            <a:solidFill>
              <a:schemeClr val="lt1"/>
            </a:solidFill>
            <a:prstDash val="solid"/>
            <a:round/>
            <a:headEnd type="none" w="sm" len="sm"/>
            <a:tailEnd type="none" w="sm" len="sm"/>
          </a:ln>
        </p:spPr>
      </p:pic>
      <p:pic>
        <p:nvPicPr>
          <p:cNvPr id="452" name="Google Shape;452;p54" descr="Image result for fs kirtland warbler"/>
          <p:cNvPicPr preferRelativeResize="0"/>
          <p:nvPr/>
        </p:nvPicPr>
        <p:blipFill rotWithShape="1">
          <a:blip r:embed="rId5">
            <a:alphaModFix/>
          </a:blip>
          <a:srcRect l="21369" t="3920" r="3889" b="5418"/>
          <a:stretch/>
        </p:blipFill>
        <p:spPr>
          <a:xfrm>
            <a:off x="3086901" y="2019056"/>
            <a:ext cx="2825586" cy="2650024"/>
          </a:xfrm>
          <a:prstGeom prst="rect">
            <a:avLst/>
          </a:prstGeom>
          <a:noFill/>
          <a:ln w="57150" cap="flat" cmpd="sng">
            <a:solidFill>
              <a:schemeClr val="lt1"/>
            </a:solidFill>
            <a:prstDash val="solid"/>
            <a:round/>
            <a:headEnd type="none" w="sm" len="sm"/>
            <a:tailEnd type="none" w="sm" len="sm"/>
          </a:ln>
        </p:spPr>
      </p:pic>
      <p:pic>
        <p:nvPicPr>
          <p:cNvPr id="453" name="Google Shape;453;p54"/>
          <p:cNvPicPr preferRelativeResize="0"/>
          <p:nvPr/>
        </p:nvPicPr>
        <p:blipFill rotWithShape="1">
          <a:blip r:embed="rId6">
            <a:alphaModFix/>
          </a:blip>
          <a:srcRect l="-124" t="18073" r="-1"/>
          <a:stretch/>
        </p:blipFill>
        <p:spPr>
          <a:xfrm>
            <a:off x="9305595" y="2019056"/>
            <a:ext cx="2829960" cy="2652225"/>
          </a:xfrm>
          <a:prstGeom prst="rect">
            <a:avLst/>
          </a:prstGeom>
          <a:noFill/>
          <a:ln w="57150" cap="flat" cmpd="sng">
            <a:solidFill>
              <a:schemeClr val="lt1"/>
            </a:solidFill>
            <a:prstDash val="solid"/>
            <a:round/>
            <a:headEnd type="none" w="sm" len="sm"/>
            <a:tailEnd type="none" w="sm" len="sm"/>
          </a:ln>
        </p:spPr>
      </p:pic>
      <p:sp>
        <p:nvSpPr>
          <p:cNvPr id="9" name="Rectangle 3"/>
          <p:cNvSpPr>
            <a:spLocks noGrp="1"/>
          </p:cNvSpPr>
          <p:nvPr>
            <p:ph idx="1"/>
          </p:nvPr>
        </p:nvSpPr>
        <p:spPr>
          <a:xfrm>
            <a:off x="939800" y="651991"/>
            <a:ext cx="10312400" cy="1361173"/>
          </a:xfrm>
          <a:prstGeom prst="rect">
            <a:avLst/>
          </a:prstGeom>
        </p:spPr>
        <p:txBody>
          <a:bodyPr>
            <a:normAutofit/>
          </a:bodyPr>
          <a:lstStyle/>
          <a:p>
            <a:pPr marL="0" indent="0" algn="ctr" defTabSz="114300">
              <a:buNone/>
            </a:pPr>
            <a:r>
              <a:rPr lang="en-US" sz="4000" b="1" dirty="0">
                <a:solidFill>
                  <a:schemeClr val="accent1"/>
                </a:solidFill>
              </a:rPr>
              <a:t>Adaptation</a:t>
            </a:r>
            <a:r>
              <a:rPr lang="en-US" sz="4000" dirty="0">
                <a:solidFill>
                  <a:srgbClr val="0070C0"/>
                </a:solidFill>
              </a:rPr>
              <a:t> </a:t>
            </a:r>
            <a:r>
              <a:rPr lang="en-US" sz="4000" dirty="0"/>
              <a:t>is the adjustment of systems in preparation or in response to climate change. </a:t>
            </a:r>
          </a:p>
          <a:p>
            <a:pPr marL="0" indent="0" algn="ctr" defTabSz="114300">
              <a:buNone/>
            </a:pPr>
            <a:endParaRPr lang="en-US" sz="4000" dirty="0">
              <a:solidFill>
                <a:srgbClr val="0070C0"/>
              </a:solidFill>
            </a:endParaRPr>
          </a:p>
        </p:txBody>
      </p:sp>
    </p:spTree>
    <p:extLst>
      <p:ext uri="{BB962C8B-B14F-4D97-AF65-F5344CB8AC3E}">
        <p14:creationId xmlns:p14="http://schemas.microsoft.com/office/powerpoint/2010/main" val="25058945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DE52D-65C4-4E5C-826C-50EFE2DF12F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4EE56A1-13D1-489E-9623-D885195968E6}"/>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7654928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DE52D-65C4-4E5C-826C-50EFE2DF12F4}"/>
              </a:ext>
            </a:extLst>
          </p:cNvPr>
          <p:cNvSpPr>
            <a:spLocks noGrp="1"/>
          </p:cNvSpPr>
          <p:nvPr>
            <p:ph type="title"/>
          </p:nvPr>
        </p:nvSpPr>
        <p:spPr/>
        <p:txBody>
          <a:bodyPr/>
          <a:lstStyle/>
          <a:p>
            <a:r>
              <a:rPr lang="en-US" dirty="0"/>
              <a:t>Representative Concentration Pathways (RCPs)</a:t>
            </a:r>
          </a:p>
        </p:txBody>
      </p:sp>
      <p:sp>
        <p:nvSpPr>
          <p:cNvPr id="3" name="Content Placeholder 2">
            <a:extLst>
              <a:ext uri="{FF2B5EF4-FFF2-40B4-BE49-F238E27FC236}">
                <a16:creationId xmlns:a16="http://schemas.microsoft.com/office/drawing/2014/main" id="{B4EE56A1-13D1-489E-9623-D885195968E6}"/>
              </a:ext>
            </a:extLst>
          </p:cNvPr>
          <p:cNvSpPr>
            <a:spLocks noGrp="1"/>
          </p:cNvSpPr>
          <p:nvPr>
            <p:ph idx="1"/>
          </p:nvPr>
        </p:nvSpPr>
        <p:spPr/>
        <p:txBody>
          <a:bodyPr/>
          <a:lstStyle/>
          <a:p>
            <a:endParaRPr lang="en-US" dirty="0"/>
          </a:p>
        </p:txBody>
      </p:sp>
      <p:pic>
        <p:nvPicPr>
          <p:cNvPr id="4" name="Picture 7">
            <a:extLst>
              <a:ext uri="{FF2B5EF4-FFF2-40B4-BE49-F238E27FC236}">
                <a16:creationId xmlns:a16="http://schemas.microsoft.com/office/drawing/2014/main" id="{9C5E3994-69C1-4D03-B357-B78F0ECF308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09799" y="1348098"/>
            <a:ext cx="7772400" cy="5368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06333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Known Unknowns</a:t>
            </a:r>
            <a:endParaRPr lang="en-US" sz="5400" dirty="0"/>
          </a:p>
        </p:txBody>
      </p:sp>
      <p:sp>
        <p:nvSpPr>
          <p:cNvPr id="3" name="AutoShape 2" descr="data:image/jpeg;base64,/9j/4AAQSkZJRgABAQAAAQABAAD/2wBDAAkGBwgHBgkIBwgKCgkLDRYPDQwMDRsUFRAWIB0iIiAdHx8kKDQsJCYxJx8fLT0tMTU3Ojo6Iys/RD84QzQ5Ojf/2wBDAQoKCg0MDRoPDxo3JR8lNzc3Nzc3Nzc3Nzc3Nzc3Nzc3Nzc3Nzc3Nzc3Nzc3Nzc3Nzc3Nzc3Nzc3Nzc3Nzc3Nzf/wAARCADCAQMDASIAAhEBAxEB/8QAHAABAAIDAQEBAAAAAAAAAAAAAAYHAwQFAQII/8QAORAAAQMDAwIEBAQDCAMAAAAAAQACAwQFEQYSITFBE1FhgQcicZEUMlKhFUKxFiRigrLB0eFyksL/xAAZAQEAAwEBAAAAAAAAAAAAAAAAAgMEAQX/xAAsEQEAAgIABQMCBQUAAAAAAAAAAQIDEQQSITFRBRNBMnEUgZHw8SIzYaHR/9oADAMBAAIRAxEAPwC8UREBERB4vURAREQEREBERAREQEREBERAREQEREBERAREQEREBERAREQEREBERAREQEREBERAREQEREBERAREQeOc1jS5xAAGSSeijtZrWy00hY2Z85HeFmR9zgH2UV+ImopJKyS2U7y2nhwJcfzv64+g498qvpqlx6HCx5OItzctHv8ABekVvjjJnnv2iF6WvVFnucrYaera2Zxw2KUbHO+mevsu0vzW6oeRhxyM9CrD+HuuJTUxWi8zGRkhDKapefmDuzHHvnsfZTxZ5mdWV8Z6VGOs3wzvXeJ7rGuFyorbG2SuqY4GuOG7zyfoO6w2++Wu5SGOhroJpAMmMO+bHng8qH/FyknFJRXKIkxQuMUo8t+NrvuMf5gqyjq5opGTRSOjljduZI04LXDoQuZM1qX1rocJ6Zi4jh/c55i3X7Q/RyLkaTu/8dsFJcCAJHtLZQOge07Xe2QfZddaYncbeNek0tNbd4ERF1EREQEREBERAREQEREBERAREQEREBERAREQEREBCiIKZ1vp68QXysnioKmppppTLHLBGZOHc4IAJBByo6yx32cEw2O5Owf5qZzP9QC/RCKj8PXe3rV9YzVpFdR0fmm40Nytxb/E7bV0jXHDXzRFrSfLd0z6ZWAHLchxB67gcEHzC/Stwoqe40U9FWRNlp5mFj2HuCvzneLfJZ7nV22Y7n00pZu/U3q0+7SD7qrJj5ezdwPGzxEzFu8Lut08WqdBMkrtrhV0bmTkdA8AtcR5YcCfZUKyZ3gsLjyWgkKeUF//AIZ8LWUUcmKmtlnjbjqyPed7v3IHqfRV8yOor66KkoozJUTvEcTB3J6e3cnyyu3nn1CPCUnh4yW7RMzr7R8/vwu34PbzpDe78r6uUs+mQD+4KnC5GnaGksFroLJHNH4sUOQ3cA6Q9Xvx15cc+66601jUaeFnvz5LX8zsREUlQiIgIiICIiAiIgIiICIiAiIgIiICIiAiIgLj/wBo6H8VU02ZHS08hje1jNx3YBxgc9CD9CuwolpaoM2pdQioibHOyRhB24+Tlv8A8D9lXebbiIRtM7iHb/jMWNzqSva3zNK/j9lr1Op7dFNDBC+SqnlPEUDcua3ONxBxwD17rk611tbdO0ThLOfEkaQ0x5JHrwCQPVQfS+oHMjhnZbjSkvcRGZXvdO087nl4zuznk9fVctaa9d7S6x3W6a5vhhwY4OP8rscLXfXzfysao9T3+nkcW1QNO7GRuILT7hZY9QWxxG2pDm/qaxxH3wue5E/Lu6uyLnMOHMaSq8+IWnau7V8t2pdjnmJjDA1h3O255z7/ALKcR1VPVRiSlkZK3H8pytW21jbiJwKeWB8EhjfHKBnPmME8HzSdWjuvwZrYrc9FC1bqiDZSPgnZKTtEb43BxJPQDqeT27n1Vl6XstJoG3/xy/7X3uojIpqQOBMTT1H16bndB0HrKLjaIyRW04jhrIcuhqDG1xjdjG4B3GceapW/3KrddKhlZPJPO1+x0shJc/y/rwBx5KvU0+mHqY8teK/uW1EfHzP/ACP9plpW71d2+I1tnnkdJLJJI6QjoG+E/gDs0cD/ALV1KtPhLpGrtpkvl3jdFUTx+HTwPGHRsOCXOHYnA46gD1wLLVuGnLXqw+oZ65s269ojQiIrWEREQEREBERAREQEREBERAREQEREBERAREQFEr5bfxl4dXUs9RE7wWwkxSbQcEnOO55x7BSxwyCPRcV7gWOia4sdyC4Yy378KF4iekuxET3U38SbpT2Ksa2OaOqu5YA6WWKNzoGdRk4yT3A9/rytJa3rbjcBbKo5Lmk0tQB84e0Z+btg4PGPRbuvNFWmtuZbYa+umvMztxp6iJ721JPJLJCAOnPUjjjGFHdP6WvVg1daheKB9OJRI6N2Q4OxG7PQnnpwVmzUp7VrT1mImf4a8VbVvTUajf6rhttCNQzwVksngNja1+xjAdx9c+S2NY6ioNGUMc1RLJNPPu8CORx+bGM52g4HI7d11o7Q+jpoH0TzFJHGGuwMg8dx3XK1JpmPVdPDDdBTPMLsxytLmPZnqOhGDgZHoFOs2rGphmnUWnw09K6jGprG67vp20VVFM6PczO12ACMkgZBB7hbtiIbqi41MskY/GxR+CwO5JaDuHXnoDny+iyRWGisNqcxjy4RncxhPyg+eO54HpxwAsV7nFRaKW80g3yUEgnwMZLOj2/+pP2UJrPNz9v8IWtakTaOyUkdcgEdwtW0aYsdLXyXKKgifXuduM8vzvaeny5/Lx5LJBIyaNssZBZI0Oa5p6g9Ct63lziSB8vQjyK0VT3Oukt5ERWICIiAiIgIiICIiAiIgIiICIiAiIgIiICIiAiIgKKX6rpqSGplli8VvOIyeHk9AfRSWplMbAG/mdwFC79A+vp6mWny6Ckdtfx+ZxHJ+gBH39FGUqslhdLc6O117DC18U0gqGBmBjDgNoHQjLfbK+9TMip4aOtqo3yMo6gy/KMkAhw+3OFwdAVslJXVFHKHfh5jujdg4Dx1HuP6KTanulPbrdJNMQ4YwGddxPZU+3SImIjus57bifD6tGpKK6sP4cuDh1a4YIW9NFHN+Ulrj3Cp61XYUcgc0lmPJT+z6ihqYG7njd9lJzXh2Ra43HMzzJjoCtGoijoXlkcY/CyDY+Ptz14WV15a14wMZB6rUrLpG5hLgCCOnUduq4dflh0rUiCkntsrsuoZTGHE9Yzywn/KceymFrwYnOHcqsqeZ0eoKV7XDFSRTP543Z+Q/wBR7q0rfCIacADGcH9lKka6KKdI5fH7hsoiK1IREQEREBERAREQEREBERAREQEREBERAREQEREHC1XcGW6lilldtY5xbnBPOP8AoqGWbULXXqqgo43OgnpHNkc/8viZAYSM9MF/qfRTXWNEK6xTMGN7CHs4zk5xj7EqJ2empqGlbG6kG4cveDguPmef9li4jNbHbUIWm29fDx9wbYfw0D2QSxyPawSMyHNcT1OQtPV0Mlyj8Nj2h2ct3HAOO2V7qGpidCTBTNBYQ7c87jwoZNrBkYLXU8zpW8bXEBufV2c49lzhsnNE7nZXLFdxaXPY1+8sc0gg4IPUFdi3l0ThgnGOmeqj0FXJNOckyTyOLnADlzjycBdKCpcHtZtLn5DQ0t5z5YWiYaYtGkrbXOcM55ccfRaVfWSTyBjXfNnGW+S0I3VUkIlZE7aXFgcAeT5BWJp/RTqalqzUO/vMsYjY54yG5ALiP9OfQ+a7FXLWcKC1+FaaaeUFkproGxk98uDhhWuuNdrCyvbQMjlEEdJK2TaGZ3BuMDrx0XZXaxMWnbPG+eZkREViYiIgIiICIiAiIgIiICIiAiIgIiICIiAiIgIiIODq1znUkFPG8Bz5N2CcFwHb7kKNVNZWQR4kzx+sH/cFdbWQEtbTRiQMeyMuAJwDk+fTt3UaqXXCFg8J0uz/AA5x+2QvK4iZnLOt/kqtPVoV9wmkY9jn5Y4Yc1pABHkRwsHwv09TV2sKqvqGlzLfG18UbuR4jyQHeuA13uQeyVUtyeDgS+vB/wCF0dD3qDT892mvM+wSxRGJnVzy0uG0DzO8fv5FS4bpfrM/n/KuI5rwsyot1LPFNH4QjMzS18kQ2v5GD8w5XJt2l9N26T+6U0LZ9pbvMhdIMjBIJOQevIULrb5cr+9r5K2OCmc4tZQ01bDG53lvLnAnpjA4XGo20cteylrrZVW9xf4QfOXZY7tnGeOnPTBz0Wu2fXar0q4PNlwx2mgjbC1lLEGwY8Fu3iPHTA7LdUH0/Pc7Fd4rVcXPfSTHbG6Qlxa49MOz07YU4VmO8Xjam9JpOhERWICIiAiIgIiICIiAiIgIiICIiAiIgIiICIiAiIgIiIIXrWNrrpTneGuMOBk4BwT39+/CitXFVMOWsf8AUNz+4Ua+JGoambXlTVUFS+L8EBSROa7LTt/PkHg/MXD/AChcl+rrlJkT0VDI/P5mNcz/AHK87Lh5rzaC/D2nrCVytqH8PcQO+75f6lc+6y0lBQSyTuEj3NLWN/WT2Hn/AECi9RqO5zHEbaamBGMsYXOafqTj9lzGumlmdNWyuml6bi7Ofp5Bcpw873LlOGmZ/qWLo2x2nVNoBoZzFeaVn95ppMZJ/UzsWH9uh9dusdMbRVUtaQ2qoQA3A5LOeg8hg/TOFXVvq6m218Ffb5nQVUDt0Ug6g9wfMEcEdwrgsL6DX9bS3AxNikjhMdypmkZa/IIPqx+Dg+hHUFXXx83Zvi81+rsncFHHcbXb3VzN0rGRyhwJBa8AHP3XTXgAAwBgBerXERDFM7ERF1wREQEREBERAREQEREBERAREQEREBERAREQEREBc3UdyNnsNfcWsD3U0DpGtJwCQOMnsMrpLxzWvaWvAc0jBBGQQkux3fk+qMkjnvmcZHuJc95H5ieSfcrQlqvwu0uy5vp1CuH4t6bstvpaV9otUNPWSvcT+GBYCMYA2j5eSR27LsU/wb0t4cTq1tbNKGDxAaohpdjnpjuqK13Mx4a731WLeVEMkZPhzHZa7nKzAYHCuDWvwqojb6IaOpqamqKd7hLHJKR4zHc5LzklwI4z2J9FyrL8Jq2R4de7lS0kQPLKQmWQj/ycAG/Zy7NZ+EK5K66q5DcEY574Ay72CvP4UaOfYaWS7VszH1ldG0BkL9zI4+o5HDnHqT0HQdydmfQ+mG2V9tpKYU7ydzasHdNvHQlx5cP8PTHktLTF3n05V/we6ACLPyluS0Z/nb/hPfyPuoWt7Vom3bz4T171Jik9Y+PMLERYfxUWM7uEFTGe60sbMixCdh6FZAQeiD1ERAREQEREBERAREQEREBERAREQEREBERAREQeF2OyimoZtUmoe20xxCH+Ul4aenfIPdSxeYChekXjUz+idL8k71v7qnr7TqG6VrHVVLNNCG4ndO5oJ4PDPPnnsFLLXU6gmhaKmAxFvy5kILnAdzg45UswPJNo8lDFgrjncTKzLntkjUxHRwzBWPHz9VjfQ1PYFSHC8wFcoRaSmq2DIjcVHNRtrZPAMsXhMjcT4pZnaSOPb/pWZgeS8MbD1aFDJSL0ms/KeO847xaPhVtnvl1pY2xOhk8Nudv4ineW49HDHHkCpjpq9G7bmzUEsG1ocHuiexrs9huH/KkHhR/oH2XoY0dAFXjwzSd8068LMmaMkdaxvyBjR0AX1jCIr1AiIgIiICIiAiIgIiICIiAiIgIiICIiAiIgIiICIiAiIgIiICIiAiIgIiICIiAiIgIvCQOpAXm9n6h90H0i+d7P1D7pvZ+ofdB9Ivnez9Q+6b2fqH3QfSL53s/UPuiD6REQEREBERAREQEREBERAREQEREBERAREQEREBERAREQYano1YMoiBk+aZPmiIGT5plEQEREH//Z"/>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2F2B20"/>
              </a:solidFill>
            </a:endParaRPr>
          </a:p>
        </p:txBody>
      </p:sp>
      <p:sp>
        <p:nvSpPr>
          <p:cNvPr id="4" name="AutoShape 8" descr="data:image/jpeg;base64,/9j/4AAQSkZJRgABAQAAAQABAAD/2wCEAAkGBhQSEBUUEhQUFBUUFRQUFBQUFRQUFBQQFBQVFBQQFBQYHCYeFxkjGRQUHy8gIycpLCwsFR4xNTAqNSYrLSkBCQoKDgwOFw8PFywdHBwpKSksLCkpLC8sLCkpKSwpLCwsLCksLiwpKSksKSkpKSwsLiwqKSksKSkpLCksKSksKf/AABEIALcBEwMBIgACEQEDEQH/xAAcAAABBQEBAQAAAAAAAAAAAAACAAEDBAUGBwj/xABFEAABAwIEAwUEBggFAgcAAAABAAIDBBEFEiExBkFREyJhcYEHkaHwFDJCk7HRFRZSVGLB0uEjU4KS8UNyCCQlNIOy0//EABoBAAMBAQEBAAAAAAAAAAAAAAABAwIEBQb/xAAoEQACAgEDAwMEAwAAAAAAAAAAAQIRAxIhMQRRYRNBsRQiceEygcH/2gAMAwEAAhEDEQA/APEUkRTIEMknAU8NPdAyuktT6E2yqzxAbIAqpIi1EI0AAE4UmSyJqAJYZrK1DXWWe9qZr0AdLQ4nbmurwbGgNXLzeGaxWzQYh1QB6X+tLLLNxLiru90G65N9Z0VOprOZSGWJMbkzk5irUPFThy+K5mWpuUbZkxHWwY46S/JTQzka3XMUtflK1Bi7bJAdZSVhyjVSy1ZI3uuTp8fA3U5x2/1UhkuJyk8lz9QDc6q9PWmxJWRJISgCtVO8VSVqdV7IEA4ILKV5SaxIBQlG9IRIiixkKhlKncLKBy1YgEk9krIAZJFlSQAyeySIBMQmhW6W19VXAUseiANeOO42Uc2Fk7e5WMPfor0RubhMZhHByN1epcDBF9fJaTWZnAK7G22yAOXrsLy8lQ7Ky6vEIjl1XN1RtdAFN50Kha1E43RsakIKJqkcbIciTgUhkgrHBRPnJ3TZU4jSsQIKIPV2DCxYOkcGtOoA7zj6bD19yuQmBv1Y856yOzW/0tGX0sV04+nnPfhE5TSMdpJOlyeg1PuVhtBMdopD/od+S3hihAsLNHRoDR/tbYe9CMWcTYF3le5PiV1roopfdIn6r9kc9NG9n12ub/3NLfxCsU2JWXW0GISE2c8NB3zd5vu5qbFuG4HNzvYGhwJ+kU4JbGRreWIaFviAD49efJ08V/GVlIzb5RyEldm52UElV0KPFsFfTyFj7HQOa9pux7Hate09D7xqqQjXG9tio7pChLiU5CcNSAZgU7GqIKRrlljJMqEsT502dIZG5iifGrKByExFMtRNYjc1EwLdgCI0lOGpJWBTUiCyIKhkdG0oErpAX6Wrt5K9HXDksRrlM2ROxG9BXa6K/DiIA1XLRydFMJCeaLGbNfXBw0KxKgXOidyliYsORtKyh9FRdlZaJjUD2LOobjRWJQko3tUZWrJispGKG608Ewh9Q8hujW2L3nZjT+JPIc0U26QWV69zntu0HTfnqed1QZVlosF6QyOKKPsmDQalx+s5x0LnHkeg5bWWPiNLC495gPlp6leksUoxvVuSclfGxxzq555rSwmaSxyhp63Pr0WbW0xY8g7bjyU2FVWV48Vza5XTZul7EtZXzNfr3TytY6eBK0qTjKSNj2kZw8FtzoDuLkfkuihw9r2gvYHaA269LfgsnGKFzgGRwODf27Zr+AAuR/ZZbaNJWZ/D2JWZK2UCRmRoa1+oFi62W/1d3ajqq0lRGdchb4Ndp5i4NgrTcM7jwCC+M6tBBzM5lo3uNyOhJ5Fa/AEMZrGulaHCMZgD9XPcBrnCxva5NuZsueWRJW0V9N3RkQ4BK9mdlPVFticwhe9mUWucwAFtR71Rmpy219jex8tCCNwfNfSNPxgwvytzE33JsLAX0Fifkrzr214PEJIKmNuV0+dstho57MpbIf4iHWPWwPVRjmUnVDlicVZ5dZRkqZwUKsiTHCLKnapQ1KxEYcmcVIY0DggZC5OwpPUYK0BaDklGHJJUMgSRZUsq2ZBTgpWT2QAQKa6QCSACa9SByiClassEGyRWGTqqUOeyxyUTo0e2QOeqQnRiVLSGqyVyjcxO1y6zCOGAwCSoFydWxHYdDJ1P8Pv6KuPHKbpE5SSMHC+H5JtfqM5yO203yj7R8vUhdlEGQRdnDoBqSfrPedM7iOfLwCOqqR8NLC3dG1ug/JZU9WBcbn8F6UMUcf5I6myOonP8vAf3VR7r808lT6Ks+YH5+CcpAiHEqDtIzbduo8eoWZgFIJKhjDzO3UjW34rdif4+igqsNIf2sWj297T7RGvvXLPd2UR6BBh5DLWLQNBfKPiNSsvGK6Km1eSS7ZrdyOd7nQbLe4ZxhtVAHuIGQHtL6ZXNuT6aXXkuNYoZ53yHZxOUdGDRrfdb4qMmbL1XWRTOLnGRh5Wa134EHqocNrzDMHh2doOocMpc3z1I6+izGlSAqb3VME6do9Fw/i2mbZ7nPB2LQwlw00cLaadb8lj8ccVfTZIwGlscLS1mb6zi+zjI4A2FwG2A5eenKtcpAVzxxRi7RWWRyVMjeFA4Kw8qs8q6RNhMKsxqkCrET0pISLJChlapA5BIVhGio8KMBTuCBsaqZHCZSZEkrEDlSyqURp+zRYFctQ2VgsRR0900BXslZW5KayrOamIEIwgTgpMYZQ2RApLJojITXRkLoOG+H2utNUFrYWnutecvbOB+qP4AfrH08qQi5OkZbo0OE8FEbRUSjvEZoWnkOUxHX9n39Fdq67XxPwHMq1iVU4tv1FxyAvsB0AHzppzcs1r+pJ9F60IKEaRyuVu2W62u3934LHkqT70pp1Vc5ZY0S9ona9QXRApUOyy0lamFPGtxta38llNfYFW8MN3i5sBrvbXkFPJH7TUJbnR1tK6Gknlh2kjcyZo5ZhlEzfeQfMHkvO8q9dxBn/pdQSLf4J0/7nNA/ELygsXA3Z0PYiASupCFE5IyNnRCZQuKC6KGWHTIC5R3RNKYBWRNcmzJgUNATtek4lHE8DRWg4W2S0gUQpWtTyRi+iTFloB8qSNJZANsKLsFdZEpOyQ2TRluiRMFlaljUFkJmgHM0VSUK65t1BK1bsCiQkCpzGm7NFjsiRAojGtjhjh81M1iD2bBnkINiWj/AKYeRZrnbXO2psSADqMXJ0uWZlJRVs1eCOFIp7z1cgjp4yO79uUgjNoDcRi+p3J7o1uR7Fi36HqqMNc6AM7pa2Mxslbk0DMrbuGlxltsdLKSL2fU1o3VLGns4BHHTNJMEBN8zm31e/UDM7W7b72t5rjWAxRktpH5Q1pEQAbJLUOcQ58s0mmWPQNaBYANv9rXuxYoulG/LRy5MjitUnV8Iv8ADGAduyoNNK6ojjD2AVcXZ/8AmQ3uMa4m7RqL3vpbRq4HFpHxySRytaJY3FsjQ5psRuG5dLeWi6N/tIqaRvZNbTlltBDmDGP+1v8AW13tott/tIopKcmXNnkjdHI1kf8AiZXNyubntbmedlttwfA4PUrZ5m+qYSNHNb+0ddehA2CB3VveHpt5ruKfCcJFM68ts7SGSSSdpI240LY2AC46ZfVZ7eF8NcwiOtkzOsQXBoFvtf4emvm7TxQ8q7GlHyc43LmAsdRfVwb/ALhuAhbINRdtwep1vsA08lPj+ExxPAhqGTNFrWHeB5h1hl9x9FVa39rXyCfqIWh9yYR2Nja41uDz6nRdFw1RBxzuF7EBrf4uu/QfDRZGH4c5x0vruTttb1XofDmDAN1uQN/E+Hw+QpZsiUaspig3KwON6gR4bl+1O+Nlv4WHtD/9G/7l5Y9db7Q8Z7WpETTdlOCzTYyk3kPoQG/6FyD3LgR0S5AconFEXI447piKxam7Na1NQ3NlpDBBbX4JgcvkSstmswrLqFShp+9qEAV2QFStonHYLfoMLLtbXutym4bcdbWToDihSlu4UjTyK7Sp4asNVzNbQ5XEIApFiicVJLdqgz3N0mILMkhBSUxm9GFPlCosmUn0hTYkh5wqL1YklVVzlpIbGJQlie6QcmIbsk/YKVimYErFRXp6B0jsrRrqfIDUk+C7jDOF6yopM1M10dPEwuDAbGplGri11ryuPUWboGgmy7zhD2SRxNhmqXOMgtI+EWDM+7WSH7QbppsTfcWXWYzXtjYSXAADTWwAC7sU1BbcslKGp78Hz5i3EeIFrY62arjheHaShzHShoF27Bzh3hvpquXqZ25v8EOjbYCwc65HVy2+KsVlrqp0kmjQS2No1DWA6W6k738fJUG0TWjvEDzXRFrTTr/Sb52t/Bnspiep8+nmVYZQq/CASAxrnkmwytJGY8r239FpVvC9UwuDosoABzfWBBtYAjc6/Bac4oVTkYLKcBQ1XeNhsNNFuQ8Oki8tyenILQo8IAO2gXPkzJqki0MTW7Zz9Fgz37NPmQunoeGTpmtfrYe8rfw3DQPsj58lv02H8yPRc08rZeONIxcP4fsRotXiCvFDRmT7Z7kQP2pnD61ujRc+lua6Cmo2taXvIa1oLnOds1jQSSfAC68X404nNZUFwuImXbCw8mftEftOtc+g5KSuTKPZHOSP1Nzc7kncnmSq8jkcpUZCpRIBamGwXWeAr2HT5SmBv0dHzVwRqLD6se9XX7aJiM6piFlj08V32W1XSgNssNktnapAej4JhrcjdFuugAFguM4f4jDbB+3VdScXiIvnC0gK9bHoSV5/iILnm3VdTi2ONd3WarFFjfqfwSAx30ILTzKypKf0XWx0dt1SrKdqAOZ7NJXXQa7JLOkZCZ0hUqpmSJWKAt9tdLMoGFShJgOSmzoXlR5kxFpki2eGpstVFIQC2ORkhB2dkcHBnrb3XWRh1IZX5b20Liedmi5sOZWvTAl4ijG9rgchzc93Prby2RGFsONz0LEPbRO6MhsEbHXPeLnPAF9O4bXIHMm11wGJ8RzVbyZZHy+F+4DyGlmjyA5c1bqcJbLI1rWksboe8C97ub3i+g5ADQczcmx1boYRluBbbQ2J8Dtb56W9HHiVW9jlnl7bmBI1/Lu+W/qf+EoMLe82ALief8yVsUVE+pkbFC3M52wbsBzJPIcyV7NwrwbFRwgFrHvOr35Gi7vDTYLWSUMfAoKUzn/Zjw/JFFmkJYOTbAF38R5ldPiUWZpAaCNbnRX5DrpoPxHh0VDEKo5bDTw5rglO3Z1qNbHAYtQ2fZvr4JUuH3tcfPvWvLCMyljpVJyKpD0dFtstqho7mw26/wBkFDQkrmONPaGIGugo3Xk1EkzdmciyI83dXcuWuoylY26K3tS4taGGjgdfX/HcDuWnSEeRFz4gDkV5RK5PUzEm5KqPkV0qRJux3lRkpyUBTAIPRteoQnKQGjT4kWrUbxCbclzN0BchAbtRigKzZKi5VQFEChgbFFXkaXW5BVg6E+S4xshCtQ4k4IQHXxzNBVrO0+Gi5BuLuVumxfqiwOje4WWZUHVVnYn4pOnBC0AjGkoDVJIA6zAPYrUTQtlllZAXgObE5rjJlOoz/wCWSOWpF9RyXMcT8My0c7o5Y3MFz2ZJzNewfaY/7Q+PXVe1Di7O09mbuDiMth3XAnMCb62OnooP0qZmvjqWRyRPNjG5t9LfW1Omttdx10XnLqt9zrfT7Hglkrrb404eFHU5GEmJ7RJEXb5CSCxx5uaQR4ix5rAc5daqStHM1TpjvKFrCdRy3PTzXpfAvs/pn0zKqtLndoSY4QSxuQOsHSOGrsxF8oI0Ive+npEGMMjAijibHHbuhgDGBttTZugtZSllSelbs2sTat7I+d8PjkLx2WYvN7Zbk2trt4LuqDCY6eMFzXSyu7znOFgDyaA+x94vz02F3EcTihqJHMZBE+Y6EF13MB+sW2DWXNjlBFyLklZk9Q97i8vNuVg217aW0+K9bBh0q2t/g8zLkt0nt8klXWuY0kRC50IBaNB9nbXx8rbXvnUcctXKGMjdncbAXHqfADqUEbJpZWsa8uuQAC1v46W635AErvuFayCllbBC5j5CHSVU9iQ2Ng0hi8S4tHqSRewG82ZYl5Fixeo/B1vDuAR0UDWgNzBo7R9hdztySd7XvYLDxj2mRxSBjY5Ha2c97XRtA6sa4ZnnzAHmqOO8TyPkswEM1HQDmN9/7Ln55r3DwXA3uHXIPndfPS665cHtx6R6eTtsL43pqh5AdkIvlLyAX21cQOg094VmrxOnA1mj3t9YG5te3joR7wvOMF4ZbJiIhJLYw3tzY94NFsrQ48yXAX/ZPVdXNRxNLmMjaxly3LlbYd6x6357quTPGKT7koYpO12JqjEYN2yNNiQel+nn5eqsw1Ld7jrvy6lctxlw62miZUwCwzhjmG5DS7MWvb0vltbxFrLk6jGXyfWJtuLG1rbWtt6fyCrjayLUuDEm4OmdJxdxfUOvE1r4Ijpc6OlH/cNA3waT4k7LiJitrDuI5nZmZDUMALnNLe0s3mSANttShnpqeZt480btbgXc2/g123vCpp7E7s5SpVTsydl0cvCtQW5mxlzLZg8Ws5ut8vU6HRBDwvUOaXCIjK3NYlrXlvVrCczvQLaTAwOwcjyq6xKWJMCiUsyl7NSxUN0AZ8gsgDV0TcH0UseGttqE6A5rskXYreqMKCoPp7JUMzS0hOxW5YxZQNCQg2tTOCkB8Qge4dR71kCLtymNSUDnDqEF1sAzUu6lJBlKSAPYscwKWhnOQdo1/fuwOLQ86vs63d7191Ph+KCRubZ40LNL2tqPEc7+K9L/AFUgtbLMf/lP9arDgGiz5/o7s175jJrfrfOuCXSXwzrXU9zk8Y9nDsUihd2zKfs+0sHML3Oa/JbZwsO58Vmt/wDDuedc30pz/wDqvWY4Q3Zr/V7T+LlJ2tvs+9zfzXXjhpikc0p6nZ5zifDstDBBCHumZGwRiQNLQTmNgWAnLYEDfVcrjmKSQ6h/dItka0OLnc3ZjrlHoLgb7Lb9ovFwl7kTntjjJzdm4Zpn7ZA4ahnlv7l53HjweT2gc08766ch4eAXX0/RwxTc58vjx+zmz9TLJFQhulz5/Rotqmubme4EHU5uZ577oKDBhXTiKEAucblwJ7reb3WPL8bBVKWD6ZM2GBnaPdsLaNaN3OcdGtG5J2Xr/DVDFQwiKBjSQLyS2s6SQ/Wdto3kB08SV1ZsqgtqZz4sTfdA0vsgp2xhv0idtxZ2Tsxm6guLSbeGysYb7KaWnkEjJqi4uLExWLXCzmkZNiCtNmLuPIfH8lM2vcfkrzJb8netuDisd4XrGyEQRNkYSSHl7WnXk5pP4FZ9JwvWFw7WMMF9S14c4eXI+RXo4qnHmPiiDiefwK4/pMfY6fqZnK0uAwRz9tH9IZJq1+dzXMLC09wNAFhmyH0WfidWGyjOSNT9k6kk7aa7ruuz56et0Rb0I9x/NGTp1kr2oUM2nyYZwuGqgDKlri3MHBrXOZctBDSSNbWI06qAez3Dbf8At3W8Z5vxzrpez8R7v7oJadjhZwa4dHNDh8VbHD046USnLW7Zyj/Z7TjtDSAQZomtY7tJJMtQJC4yG5NxlyttfmVWqfZWyR4e6YbC9oRfNqSQ4OBt53PiuuZg0DdRDED/AAxMHrsrjbDTw6aeSor9zP4OUwv2csh0+l1BFiMto7a8xmBAPpyW3T8I0TbEwh7hpmeSTa4OmwGoB0stIt8fgErefwTEUBwXh37lT+sbSphwjh/7nTfcs/JWAR1Pw/JF2nn70WBXHCGH/uVL9xF/SpG8KUPKjpvuYvyUon8/f/ZLt7cz/uKdgJvDNH+60/3Mf5I/1bpP3Wn+5j/JM2t+dURrvnVOwF+rlJ+7U/3Mf9Kb9WqT91p/uIv6U36RF7fP4ohiIRYC/Vmk/daf7iL+lO3hulG1LTjyhi/pTfpAIRXDnYn51RYE4wKn/wAiH7qP8kX6Gg/yYvumfkq/0xvQH3JfT29B8EATS4HTutmgiNtu4zS+h5KVtFE3ZjBbbQBUvp7f2W+4JOxEdB7kqXYds0REzkG/BJZn6VHQJJ7C3Mf9Ju+Qm/ST/kBQiP5NkQhToVgSYnJy/ALieN+MyA6mzkFzbSFt7hrvsXGxI38/FdtVzNijdI/6rGue629mgkgeJtb1Xg2IVstRLLIG2u5z3ZWGzS43Avry69FfCldv2JztqkRPxMMOURkNBsLb+eu5QOr2vIaLkk2Atclx0AHUquZJCQLZidAG3v7l6R7POATG4VNSzK7/AKUZ3af8x45HoOV7rpnm0Kk/6aJLEnu/k6Tg3hoUdMRlAlmAMz7C4G7YGn9kbnqfABbbY7EA87+XLmp2DTb/AIRH/jxXnybk7Z0LZUho4tfL52U7WoW9fn3Ixv8AmVmhj5UTNAnDU7m+iKCxwnukmBQA9kkrocxvtp/P8kCHKIEoCfD4pXF9bXPyPxHvQAZceqfXqgJslG/TT+VkAFZNkThM9AWRuBzeHnz6WSzIw1KyKGNySaw2118evincfH3/AD83SAt89dUAMWJW9E5KZxTAQCYsRJEoAYJFqSAu+dEwHDAPX5/kmtprvzTXTZ0APYJJJIAqtKIO6JJIAjqqVsjCyQZmuFi03sR00Q09HHGMrGNYOjWgDQWG2+iSSYBR0rRs1o8Q0A/BTZUkkgCyp8iSSAJAErJkkhBhyclJJAwRIiy87fhzSSSEPdMUkkwI3vsOett7H3/PNPHy5/l0TJJDJhp8UgUkkAJ+2mmyHtEkkCHCGR9vnlzSSQMYnMN9wdRcEeXRG56SSYA3Sd87JJIAikmDR4fgNvxUgfokkkAsyB4+eSSSYA2UL3WPM/3TpIGFc+HxTJJJ0B//2Q=="/>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2F2B20"/>
              </a:solidFill>
            </a:endParaRPr>
          </a:p>
        </p:txBody>
      </p:sp>
      <p:sp>
        <p:nvSpPr>
          <p:cNvPr id="7" name="AutoShape 4" descr="data:image/jpeg;base64,/9j/4AAQSkZJRgABAQAAAQABAAD/2wCEAAkGBxQTEhUUExQWFRUXGRwYGBgXFxoYGxoaGhoYGRwXGBgYHSggGBolHhgXITEiJSkrLi4uGB8zODMsNygtLisBCgoKDg0OGhAQGiwkICQsLCwsLCwsLCwsLCwsLCwsLCwsLCwsLCwsLCwsLCwsLCwsLCwsLCwsLCwsLCwsLCwsLP/AABEIAMIBAwMBIgACEQEDEQH/xAAcAAABBQEBAQAAAAAAAAAAAAAFAAIDBAYBBwj/xAA8EAACAQMDAQYEAwgBAwUBAAABAhEAAyEEEjFBBRMiUWFxBjKBkaGx8BQjQlLB0eHxBzNichYkc4KSFf/EABkBAAMBAQEAAAAAAAAAAAAAAAABAgMEBf/EACMRAAICAgICAwEBAQAAAAAAAAABAhEDIRIxIkEEUWETcTL/2gAMAwEAAhEDEQA/APH7upk8AD0/OrejveFpmDjjHn9TjihjedSrdMbZO0mY9YiahwVUTRpbrgW0cgYgLB6H088z7VT0HbL2mBLlkJE+05ABqomtJG1y0AQsECOYnz5HUVDeQwAZESJMevB9Yoimtir0y/ev9+HYAgCOMQS2DP8ASqN3VNEE89PPr9Paqlu6yTBI888+/nXZwPPzooaVBJdioHV2Nz+UKfDHDEnEf39Kfe1Je3LOSY6+8D8hQ1dUwIjER6yfMzz/AIrlvVFSSIM8g5BzzFNr6FQ/vyAV6VH3giBTbzzJ/XtFRKaEiixZIPMDIk/r6V1rsrtnAM+54nzpmpvBiCBGAD6kCJ+tNVCQSOByaoCW1pmKlgJA5NM2HqP0P9Vd0uoKKwWYbkA46wCOTx5+81qez/h8sgNzbuKiBtB5z4yfm6cetXDE5/8AJnKfHsBdh9nb2Fy4RsWJ3GJzAHr1oz21qEAgDcBgGBAHSIx0A6VF234VFsLA+QmImMjA45FCkvqISdyxBBHBPOfOa5JvlpemPvZQ/aNoYDBJ8v1FVzc8/vVm/ZWJE7p45xVMrWsaLLIvAjbmKWowcGR/jI+9RyNoWMyc+cxFNBxQA08A01TU0AHrt86k0elDE7iFUcmfOYx14qlsLG2rXUiR+NEbVxnAkeEYA+URHPvg1PrtKlsDuySCoMkiTn0GKfZA7mFZgZhhjmP4eu0kH8afHbT9Gblasp3bkHaokTMnyI/X2offScjP40R7x0xja384E9ZGPQg0PYkCCMTM8fes1GuikQOsf3qJyJxP1qQ59qfZ0rOYUbvatEURqD+vtUgvxMAD26e1WSAsq3QEekz0xM4z9apuvvSCzrvnypjCkiyamsxMmgCClT2I6A0qAON0pA0mXpXFoAdcekrecxSWuCgBTXDSNNNAHa7TZrtADlJyJ55rgFIU9Vk4xQA0LT1WpigzHED8upoz2B2Q11gSB3ciT6ZOPeIpxTk6QpSSVstfBumS4H3W52xDz9dsfSfatmjRxUGj0SWl221Cj8/UnrU1epihwjRwTnylYz4r7IWEueI94N0DzBE8cDIGOJrDajs8D/8AWZ6A9PI8E16/b1A/ZGEqdokLPLCSAfQ4ry/tq6zks4UHiAccE5nI6V4nycf88ni9P0deN2gSdISY6Ttxzj8frVO5pxJjBJgDy9fartncF3BuTwJ6Yz0FR3YBJc+I+QyCfMVKk7NCn3AiZHqOopPa4IHIn9fjU7ohx6RuE8+vvUZJRCNxzH1GePac1pYFcvAIPHTPT2pjPyAcGuusfWrWh0ylGLRiIyAZ8gP61TlWwOaftCAAR8oMEdSejenSivZoTaDLgnyAI6E59/y9aDXbQU8QR9Y9xRq0qK1srcJBSWEjLCBtAnkxx6etTJeLaE6I+078FVaWyG8UEgGeo8x0qn2klsIO7mPMkSfUDnyqvqtQzOSeSfr9fWq4DMQoyeg9/wDVXjvjTBRI6l015kMo0TjykeVOvaN0+dSPf61ELZHIqtorTCidk3XUMFALZGRkRzE/qabc7IvKssNqnOedscgcHHln0q/q+zWW4hR1diIXa4J8IADMQfBOYE/wmou0e3rlyyLbiSuNwJziDuBwTVvjX6QrsBo4GCJHoYP3zXb5UnwTHk0T7YqOKUVmaHR7fjSpu2uUwHlzXA1JnmmAUgHlq5vrgWkVzQI5SpRSIpjEKdTa6KAHTTwJ4pi1PbHl96TESLp2AEjn9f0r0D4WcHTqAI24Pr1mst2D2O2okhgAvU5/DE+9bHsXsvuVJPzN82cYJyPKa3+LGfNOtHPnkqovxXDTzXCK9I4zgbBHnzQrVdio5yTtkY9vX6n9CilcNY5cGPJuSNIzcejLvZ7uUCTE4AzkyYPmRH3oNd0m6XOA3TzAwMn2/Gtnr9KGIZjAAx5SZyfPn8Kzmp08kuTuK9JIg+3Q8fWvDy43hyUzrhLkrBdjS7gxVTBMZzwfp5gGnaHTMAWaYWRzOCOg4A/OiWm1UIQcW54I4xJIPpnFBE1TK0pnMEcyMY4zTtytRLslCZJZZHEDpP0pWmFtisFlMj5c+pA8xFFtLZkxcGGAJAkBSZMEzJGeajXSFW3scEQCIgcZn+KR1rN5F0xWDNUFKyR4iMDyAPPvEUOdoAgmefKP81Jqx4jHB9eai2TA610RVIpEW/71ILkEEDj38/SmmyfKY/LzpAZEVoM9C+MdFYs2LVu0yN3qBmeCxWApC48wepmBxWO/ZWNxLZ3gmNsrBzxAJ9+vSm2r5gWoxun2nbOBjofv5AU/tS89287DLFj8swBMAAyYE9JxNOU+TElWkP1OobbtgBpMkcjBBUTmDBPPU0HY1YKsDGQcgz9iKh7oxOOY/XpSGNQ1yK6q1KiyD70AMB9PwrtOWz+s0qAK9OBqRsVGaLAVOFNrqmgBFa5U6LuNNIzRYEIFOUVLbGc1Pa088Dr1ocqCyrs5qawJhce5x5ZnyqW/pzHQ+Z6g+XrUNtDMeePofaknYrNN8GXdt/aqwHEGTnEkRGIrdEUK+H+yrdtQ6OzhhIJOIIHA+nNFzXqYIyjCmcOWSctEdcNONNNbGQyuGnGmmgY292ebqEBipGfDz7Vk10YtpLtN2TuUMAIkfMK2du7AI84/ChfaulDAuo8QBkAfNMc/avO+bhbTnFbN8U60ZKxqslTBXgbTLD28xyaqPbKjCmATBgiZEeVFLPZDWwXIM9cHgjpgxnNXNJdF5e4g4AyeYByffj8a4seNOTj7OhyrYJRgwVJZh6kCBEEUT7qE2MyjHh4EgDAPtAmio7OtKsbfSRz5dKA9q3YOxf4QIPPHJMjy/Ko+VhlGSi/9FGSl0R3+zxs+QbgcjOM+frSHZO1lbcfmAgwJEjHnH4mKSa4K8kmCPEADzgAnd/sURdgVSPlInPrPiGOYFc8pThooD3OzgdxUkRO4xgSfM84niqGp0YIBAO7qBx9PX0960eqtgqVRizRkY+U8ewH96D2yQpWDAiTMyR0nHWKvFkbVhZBpt6AvMhgVIiTjqfKq93WbX3ACVI29NscEbTz60TsvBAEmSNygyBuHEn3Hn1oT2jZ8WAeT+Z/xW8H5FIVy6bkkKJnMcksfKc8x9qVi2WhSdu4qJ6YkCfTNMtsyyCv9x9a7avgnxZ/XPrWyexl6zoe8JU7UYYWf4vPP65qvd0RWDxkj0x5Hr54oouqVrIHcryASRE9AR/3edFLzbbY/dd8hBiTw2MMYljH3q5PGtWZXIrab4auXEDqzkMJG0SPYGenFcrYdifF1lLCIyMjAEFQJjJ6j71ytfAXmeY6Hs+5dJCKWMFtoGYAmf1zVa9pypOCI5BHB9fejHw92jdsNcuruYd2UaG8SqRAeDIhcAE4E1RFy2EBDP326cDA8paZnnoemawo1vZRj1p9uySCYwKfchjONxJmBHU0Rt6dt2zHE8xjn64PFRKVDsHW7ef7VY02jLkAeEnEkfnH1q9a7IuKSWJSMTEiYJMnpx+NEeyuzL7Bbm0xuABA5DTDHI48/akk29ESkkgTpuzy1zazKuQJZgs+RHQ0a0PZW8sq/PKswMkQCeGXDYIrVHsG01sgqZaDLZIbaFGfoKvaXSi2oA6CJ6kCYk/Wu2HxXfkc8s99HnWvdGK7DCquxmgjJHUeUzVC1oGuXFS2ACxAiZiAJY+nX71tO0uxmN9VRStl83NsbZHBYH9farvZXYKWWLnxXP5iAIEDgDA4pR+NLlT6K/ski12dpO6trbBnaIzU9ONNNd6VaOVuxpppp1NNMQw1w04000DG0q6a4aAI3QEEHIPNR2bCqIURVq1ZLGFyfKomWKnhHlyrZVuqKWtvMA0LgYM4n2oB2X2M+puG2GUEIW/eNsEAAeJo6cweYitS1pWw4leooh2botLaFyLZZnWA5AME8+3+K87N8bJz5dnRjyJKjGdiditevnTsUG5fEwHBUE4J455HlUoAACkeNTB8gQeWjgcYo5r7z6FblnZZAvqpN0uTcUSTAUjlozHpNZ+yASCpLSSC2CIHMgdDI9a8zMtb9G7K2is7BcYDxEtjMEHhQPcz9PWrN+HUDEz1gxE+JvIxz/ipdYngjzYjHU+R+n661X0lrwGAQTlWyN0cqCeolceornvl5E0VUtMninaSDxBmOGnj/AHVZ7ySN20KMFskngglYmDRfXaG4LAYoQIBDH5WB8SxHpByZxxzA/WaMXXGQm7afH4FA4ne0Yx5fU10Yk5PZSB2q0TsxIIIGRwMciI4xHNWNMRPd3raTB8RweIUCJBJMf6rRahBZ/cXLgLINsjbcUFW3eBgJaCcngCRVvQ/CF3XqDa2XDbVScopIbcATt/jlSMjpXVH6LAGs7PC2YWQJxg5MnKscESD9qoXr9zaoClCByJnzGemZNaHtDsS9sKP+0W7aHKuGYbwIkMQQMyPaOaHAXbakQHUkEkzxB8IPlPp5VKxpMVFb/wDtE5uLZd/4mdDuP/lB59aVcuXhJ/cv9k/U0q0KKmut2gQUMiIJiPLn9dKoXEyY/CpWcjyz7Y8/yrm0mVGcjNZrRBL2bZViyspLsv7s7toDjPi8wYHt+IJaYPaUO0hpESA0gGZM8jAketUdPpk/mjbDT1Ht9hXDrTBWZ8j/AFE8U5PlpehdnqlrX6fVCwdwa4x8KBSPGBlcx9OeYq/c05TwldvpEVgP+O7dz9pS4iyqZfmAvqQRtzx7V6Z2taXeWQyp4k5HpmvS+LkcrtHJmgo9A80kFdirvZVm2zgOxUEc+vQV1t0rMErZR1FnaY9j9xP9ahcZr0bW9i2whdlBMAce2awl7TfvSgIkmBHmeBWUMil0aTxuJQYU01beyUOREdCP6VWYZrQiiMimmrF9BAI44quaYhppppxppoA5FNNOpsUDO27hUyDBpjmacozT7tpozQMr1pPg3V2kuEXsAjE5B9x0rOEU5nmPOlJclQ4unZq/jPUaK+QNquykAttkFRPhnp7jrFZjs/8A49Y2r1606qsSu6cr1J28Yx9J6VEATxJrTfDHxFpUs3LF+6EZ5QHdulSpyVT5VGeTmvP+Tggo/p04puTPP+6uBGmdkwDGJjzP8WVob3jEOq4UsCeSAD4TtA9Rk54EV6z/AOiGe3ct275YMsrtU92fDCliT83MgZA215t2j8O6mwUsnwtJtyOMsSdzsYXJPvg15qxtdm9Ae92w1lwqkkrCmJgxOR13HBqxb1zuquG3Oohpy2GBIMg+HPPrVDtHT7TtIJdOSOfIz9ab2NqwhIafeOCSOftz50Sj43ETLt/WBQ2AXBkECY46noRI+s0uyu2bqMBbuXEIj5H2rHBVp5k7ZMxyMdJdVoQ5kKSv8TCSFLGFBjicfnQ7U6prDlQxKlWBUDHiEcGZPGTnFPFJNfoI9Q/4++NH3jS3LZfeSbYQoAMywJdswAzHJJzzgVS+IOzLN7UXTpbqKIJVRBDbRLFpI2jLGSc44rzXs+/LoH3AFhkCTBMHqCRE4mvWO3tHpdPZ/ZrNvabgXvLhbiQNqwZYAmMepAk8dUXaplAHTfDN50VwpbcoMjYsEiSpVnBDKZUgjkGu0Bs/G+ssg27d7wKW2/8ATyCxIOU9a5S8fodszWuaSFgyJH49I+ld0bAbwxgBTmckjgf0p90MTIMckDiPP2NMa4yKJWN0iTnH9+tY9qifRWtwTniDGYz0k+8VafT7D4TiPI+nX1M+3HrVPIOP70+3fIEdBmDkfj6/nWvoZsvg3tkaU3B/BcENJYTDD5YwIyTjMRivX+wuyl1VlXt3FdGJ8S9COhng5yK+cRqCYk4GAOle8/8AA961+z3UV2NyQ7KSNoEsoKgGQfCZmOV9K0x5pxVESxRk7ZtdR8KWWjlYAHhgDHWI5rJazQfs98hvGqmeOV9a9LLVnNUx729gHcBtbnAER71tiyyumRkxr0M1nbVq9Z+Vl9GH4isHqbo7wlJABxnOKLds3MRPiU5jg0BbJrrxQUUc2SbkybUatnMuZPnUN2pbWidiBByYGKcnZ9wts2mSY+taWiKZUNwxFRsakuWiOQeY+o6VEaZJwmuTSppoA4aVKuUDFRjsMhyQwB8poORUlq+VGKUla0UnRZ7e0xS6ZEA5H2FDoombjPaMncAevP8AihOpSQwX9ZqXJxi/wdJsPfCoth2N87bQA3E8ZJAH5/aoNHott9ruiaym5u6uNcVSpD7gOgIwpMjz69cSnatzc+0xOGC9QBG4KRyJPtTBqmKkS5Ft+8YO2G3HBVAMEgCc/Xy8rNmeR36OzHDiqPTextc2huXk7wm2xA70L3lsvEY2gAMQI25iDnzFdkdtDVDu9Vbe86tcexdXei3ABuKFgMvO2ARjaOuKgTtpbdi8xuWSf3V9bKrI3kQckSBtzuXgnr1F/DPxKNHa3RdVyxiJZShbLIX8IJlsiQc8TULo0M7eV7jrbAKs5II4YkkmDxLHiPOMdKjbsgKd1pg2Pmbxe8jp/TNbteybHadxdUHZW8K3bK7QymBNzeYAQESWgihXxL2b3N17SoUQHaW+afBlmjAmJgedc2XlBckxMzVrVINz+KMCFPHhIkCB16z0oYyC6+4nwjLT/TOZo1e0coRBGTPmY6yPShPaFpgoeApPhAHMQDk9TmKnHNSb++iUxlzWrtJC546EBR6Hj8aO9p9v3Gt2Lt5+8gbVVlUMFBB3KyNM8iSARC1neztLL+MkAGDwc9JB4FT9pjkeEAECAIAHTH9a6ItQ0iugYyEkkQAeAWXA6DJmlUoCY54HE/3pU+TGENTdJchbYYgeIiDmc+00Jv3DMNIK4AM9Mf4oomt2ZVeevExiJ5OfyqprdNuG+fESJWIAmfv0+9Z49PolFW8okbWkHqRABPtOBIqIrnmrNosQEgYbngySMMSYgR14zS12nKMVJBIzgeYBnPTIP1rcoitASJ46xRvQ9oXtLcU2bjW4LMlwYJUkgFhMgHaMeRmODQFashmczknrH+KYz0T4b7c1OrLKb9y5fDLcRSxyQYJUkwCPCeM1632Z2BfFld9w7o3AN8wLAeFmGPCZGMV5N/wr2Xu1Z1L3Bbt2E3E7gs7iVAI/lwfqB5179o9ULiBwCAfOiHi7RLin2YjV/DV6YVcDMzyfSrXZnwvDy5AI/X9K1upvFQSBMVnF3MSu5iT68V1RyykjF44xYRudkWwe8OdowDx7jyrO9v8AasWpACyYUg+IHqKMaq7ctG3abxd4YUjMRnM9Iod8aWHfShLVk3LjMJKAeGPESRI5APvU8+HlLY3G9LRj11M2zbODu3GeJAwfMGqDVK3ZN5ENy4WYWz3cW4uboXDYPHA3E8g89BtrtBQCbhCrPhaDnykCfStsfyoPvRzyxSRZpbTE9Ki02pW4CUYMBz6e9P09wP8AKQ3nBrq5L7MqY5Vmtt8E/DIcd9eWVnwKesfxH69KXwl2TbdFaBcDkqWGdsZPsek1u9HpVtIEQbVHArkz59cYnVhxe2DO2ewLF8eJAGHDDBE+3I9K84+Ivhy5pjPz2zMMAcAfzCPCc/hXrjNnNY3/AJD7Z7qwbSHxODIIkbeonoeKyxZZRZpkxxaPOkuEAgcHmqesuyQoXdySJjEYE+Zn7VBe1bHaB4SQZH0z169DUR1viEv4TPhETJ6T5itZ51LRjHG1srOgQh8gk52tEeYng9MetXdMbYDQjTc2ookAboIRz/MfQUxNIW2h2W3JwDBAMwGwPw9aK/Drot1HvEBVY2SRAKq5O14YbQA28QeMYgY4Zxp0dMNmK1/Zty0GLGPEbbISQ/BPyxO3HJxOK9C7U7d0ep0emS8N11d6qyAKgClSoKqZI2kGPNTMTRbtX4WuX1V1t2mRo7zu8AqhchiZgMSRJUTk4MUK7Kt/s2pvaa+lkbAO7dUDMNkumQZZcmSfLMTFIoGarsm0NPY1A1FvbevbbpQf9KRLQRBIA6R1+tEe1fiGxeum0e6e2zBe+QuTG1fFAHzyFBXPHvV74d+FrbX2sOxa3clmQBU2MrAl9pPiADKpYD+LBwIf8RfDw0F1btlLbIWLKrKTt2kER0VoJG48AUpLTsGZDWaXaQVQ7YhSQ2QS2c8HB+1Z3VB3XZ0ViYjPUZjGT1961Ha/aKXLg2W+6xuKltwEySRHynxfxT9KEaeEufvpFucwQCw5hSw9p9hXnRSjPRn7A+ov7raLs8YJMz7Db7deT5YqmIMg5POIIMdBnjmrmtvqSds5EQY4meZjgUMuuUI4/mA55HlXdHZYmtieR9/81ypV0t1xuAkHMgAc12rqQE/a7d2AgEjOSpXgwPCeOKo3mLljwAokmATjr/NmfoBXO0hkSZnIYnJBOCfpB9jRL4W0Xe3QoRnCjvH2Ebgixugn3wJGYqowSHQOuWbg2sQcYGCI6j1ByTT7qMV3u0k9SZOMAefFa/8AZu/Lq+pU2Lew/vbgB2yVEC5bUl4AMEiAIlsbchq9KQwwVUyVNzwhsTycTBXHqKbQFUJ1HFWdHcKsCGK9CVwYIgitP8NdiaXUW3bvdjWbfeXS6ttAE7iygkupwBtiBMiszqtPDY6QCSIyczAJxn39KTAO6Ht59Mu3T3HAdYuAqhziSvMQQY4jjzNfR3wfens+wVM7bKgHEGFH8pIivmX4c1+28inu0O4/vLgdgJBG11ByCY4AM5yYrT/CHbVyzqrKqzfMV2K7KjqclbikncAN0Qs4USaa0M9h0vx1ZN1rVwQFUlrn8JI5CqJLdeJ4NX9L25prjsbbCLY3MSCo2nIYFgJX1FeWdpdh2xcvnvAh3My94TuKYgtsjfuJ27t0gDiQSAFq9ss3l74sMKqli6llYwhXBCeJjPnmp/pxJZ6T8a/F91rgt6NsLk3FAYGFJaWIgAR9Zrz/AFfal+6e+uXz3hMBFXarCImJEMY8h+NVewPie9po3MrWmBUoybxtPIiQeYMSOZ61rNFa0faFy9qAAi2Ah2GQrlpxDExDCRBjPTkZ7k+wM+vaeqSQyi3beQAVYMp+aRu8Q6HxEjjM0O7dhoBYR/DIhuc7oPvWj+K7ll0ZbFzeZ3FgSSDtwntn348qw+rLXCXYs1yOTBBxPTrAPNOddEqy/c1/d2BatqEaTuYidwMY4xxkevSo9Dpb9uXRJLHawjxwcSqznnn0qhoydslusy04nqIHGB96PfCXaS6XVW2Upg+NwAy7Vndt3CQSDggCnCbvY+Jr/go6/TpdKJugrtXaxZ98zBbAjaMxxit9otXca932omxbS2BBeFJPLFSokZUDyIMxivPfiXT6x9SNVpn76PFvtFg1tJyqrgDkiCD8qkxmTHx7fa9prG9Cj3MbvTgyPPO7HTjyFt+ylo9J0+qt3RKOrcfKQeeJrJf8hdj7rPejlPWMMQDmORXlydj3ktbrDy6vCi08XNuVDuAZUEnyBycRXoek196z2Wf2txqCQAGQ7mgwAGaPEy5kx0+tXCbWyZU1R5yNMySFeTMkmCf8HjrUGh0pUkzJmSI/Wes0M7N16m8ARlsSYmZxPWfrWgZB5fXr966vjwU1y+jmyNx0De0bRLjEriQSoHPQGP0a23YPYaasb7YW1cNtrbLcBZdpTaoCAjaQQDI45zWZ/ZwTifaZ/OTXpvwn2CAqXNzq3JAY4keXT2qcuLjbfsvHO6SDPwwvd6bunWLlkbHBYvJAkOCT8jDxAdJI6Vltd2favtcN027BeYvhNhCu21bR3YdmiCpExPmDWr7T0t5St21tuuuCDCM9s8oWHhY9VkKARzBNeefGqDU3LqDwMwV7SXrZQl9u11VmAztRT4SZknIrmSs6GzRfCOse3YS2/dsoL2w9s8MHO0HcZIfpH8w86C9t9uJqLV0Ftm3A7w7dxkSIHiwM/bzrI9pdjnQurkeDbb3XAPErurjMmIhWgjjHE1ktX2kGub5JPrj8s+fPnWc5uPikS9hfUuxSUcKASCBEeW2fLE5qn2l4gzAHGMzPuM45/EVT0elvXpKBjn5QsiTyfacTVm7o7qrtY7pEkCeYGDIHAjpXH/Jx3fQmgLfQgmT/AFOev5VF2jJcH5pHPExiZ+lEbxKj0acj0IwZ+lU9Rb3e4GADgAf5rojL2NFIXG/milThqB/KPtSrfkyqGvcLGSZPmfTFW+z+1Wtd8EO3vl2EjEKSGIxnMDr060PJrhNABbR6qZRiMggDapUGFAYzAnwDxcim7yxA3wFwgkwCWyQG4nk8A9aH2QSZGfTNS3T80jPH1BpOwCouC2htl1UsAT85wRIbwzBwJA5mIxQ5WJlTJyJPMdT+X1ioCwIAAAx9z5+8Y+lPWIxmQZHrn1+1MC46Q6Mh3FYMwckHB5nOK2vwPpdJcYvqrncvAKkyQpDGW+UhfER1xPWc53sTT/vZHikEHas5jdEc+ROOnFekf8edj2jdvd+QysndqjeEyTu3bYlZCyD7jFZqVyoVmV/5F+KVv3NlrbsSArbSpaFUFvEcKdo8Pp61ntF2qwQp85Zg4wJkYMMcjA6dQK1X/JHwzb0bqLe2HDFSx8TDwCJ/iZTH0gnqThb4UrOQwgHCiD44wvoFzHnTcU+xmp1vZ9kqr9+gLqpCTmSpmRtwcTmInmSKYulQtbgoC77QgbAGFlmJjxTM9J6Vm7ZIYE+KfmkECB0PlMdKMdnMiXUe4y27ZuDdtLMwG4ZA5YCOQZyKmq6EEPiTTNprr92QynClfQngmC3yxJGQfrWeOuucDBPr1BwSJieRnzo/8ddrWL14La3t3e9e9LZuDcWU7YEAAkY/CMBOztLvKK4O1iwD5ztAERI3QTxz/R8bYFtGe5Ze4xU7CogAAKGzBIiAT9OfrG+lBVQLZW4wlACQDMQMnrJ8WcADim6zs1NOzeIkbBEkSQwJBlCeYGPofV1qxbLLtYvG0wM7R/2TzyBBHnxABKS2AU+B3e3qRbYblJKugeAV6jcvBJAHr0nFF+2ewbuiIZmJtC4cOxlQdwAmJkgMSQIPh8jFjsDtB9NauahLE7Zt27hxByjBgY3kyGJGRMedZ9+3NTf0t1LhFxWdXLljuDKHMcyQQTJMe/Q1aGanU9qdneO7dDvucNaS3NookkyzAyeknkwDiYoh/wCrUTTpbFpu6K7R3vzuOZUH5guJ6CRmvNdFqQO7t3x+6D7vAJfIAwevTE9a2vwl2UlztAgz3di3hWUbSzTIiIEMxMROM5mnjbJYI0vwwHvB4ItggqsQzZmCeg/vRnVdnNbMHHvzFeg3rQ8qwPx3r1DRJDKDknDY4wfzrp/rHBC0jCUORn+2O12skKkTIkRJP9hW7t/8pWbemsdwouOQBdQkgoYE9PFyc8Y5rx79re6yzLbSD6xIxPSu92Ll0k/LEwvJ8h/SuN5pu3J/ptGKj0fT2n7XW4gdSCrCQQZwfUUH7b1Nu6ht3FDqeQwBGM9a8X7J7dvWNOUt3nSWj+baAZhQRgedGuz/AI1gP3wZiTMg+wiOn0861x54XsUrNXrvhhL6C2Lt9bZ/h7zvFBGRHeSV/igAwKwN34Fu2bvitm/aD7SqMquRMAeIiGMqfrWq03xvpz4WL2xiDMQZwZBxxPl+VDPjHQay45ub3NqNyFcgAQFlVjJknjABieKqXCW1sE37AV7Vpp1U2DfVXg+MFHgGTtOVKGMxg0P7Q7cS4TBMxyAAJxg9f9VJ2voztRnuiYAZf4tokKSJJgyeT/WgtuJhVR+QAwInnOCIOOvEiaxlC9MdJljU6Rt6q0jcJPtz060H1CgHBweKIWr+0krJgQPEcEEGVODVNiD09qlKmUilt9aVSEnyP412tCiMiuBf1+utOH2NcdfWaYjtpyDI56Vxppoo78N/D93WXQtpQ5DDes7fDI3HcYUQJ5YekmgAXZ0zECOp2gSMnGOcDIycfY1Zez3TCc+H0MMyYBE9CefTrWi+LuwrOjud0juXGd8eAg/LsEyfeSPfms/feSIAAPAUxwCPFjJ6/wD29aVgG+w7Y2i65KqxONwE7QeCwyPPOZA5q3qe0O5u7oBIZX3BokkAshj5uImZEjywLS7fsW17y2+2223+JQA/i2SOA0bsSDzFPudri+qWTaIUcC2RJMR4oHi4AyZEmpr6FRqfisLqbFpzuskD9290se8Rm8Q2xhkad23mQfKsOL6I8QWWfF5N6iTiR1/1UOovMVjxQMDdPX06GD9Zp/ZnZxvMUSWcIzBVG4sVEkAc8CBVduwSIXcliZJk8gn+lErGnYLcDBmUSJBg7hDKxkZE5I9Kr2bYUtbuNsgGRtZpZTIBWRHETPSYqfRduvat3QAGW4IgCNpyAd0HEFhH4ilQwRdvNMzBIIPTB5q5p9UwACBgUMgjmSesfb7Uxru6FIBMRgRPl7cD7021cuAd5ErJHmAYA46cilYFq/YYJOSCgYkfaZ8s/cgU/U6AL3bI52EDcxIEMPmGDjHE+Rq5Y1VltOiXEYG2Li7xO1jcIuAkdI2lcehq72j2/pro8FvuWAREHiurCAqGM7YYTOQeM02tCI7evvXVWxuAtfKAi7AdhxdaW+d5yY/lEdKg1NlrVhrbN/1Arqv8zcCD/LteRPkRFR2O2L+n8MiASYQKpztkTtnp04k1X02nuarU2wWO+7cglpPiZpYzgGJBInqKVbAk7L0jsXNs7XsgPB53KR4TMD5o+ojrj1r4L1lxrkvtPfWwzGQW3CZgqSCJJweJ61iPhrscae/u1jPtMq1m2CzMoACM+xvCh6E4P4H0b4S0ew3Isi3bEC2SdzHmW3TkEHyH1rSC2JhbtBSUeOdpiPbpXjF60/eXA8sqljD8iesHn2mvatTdA5MT+fl714/8Y9o95f8AEBAJhgpBA45EEkYOZ4rP5fSSZMTP2iygsqHyJPEdD5z0p3ZjWlYnd4ojnBk8LI8gRUnabfuQBAmM4O7/AEIz60KtaRgQzkgfjjPH3Fc6XKLssL2bA7t2DAA5MZMTwOOlCdZdGQCYk84nyPnUel1Oy4G6SJHpPp+sVe7YCAbhBzz5znI6f7pxTjKn7F7B2pvFgowBGPOtl2j8eL+zLpUQ7RbUd4CN07cyMhTu5An3rDupgE8Eef6iokXcYGK6YvitDqwhorr3HAUFj0wTHSY5xNP1i92rWiFJ3A7hk4HAPVeDHnJqtplZDKOynglSR9MHNIkgZk5zStAQrcNXtJoxcIQTvKttHmw6VV1WoUjCjP4fbFQoYyDBxniPrSX2BO1tl8JMEYIniOmMVymrqXAwcf8AjP1mKVUOioTSJqOK7TA7FWtNrbifK7LkEkE8jg+4qpSmgAtq9YLqy5O6CJGSfKf5VGags940CegUTiRIwP5sxx0FV9KssPevaPgn4Ltvp1vahSMh0BCgwDuk4wCZHqI4oS9ITdHmZ74L3UMy23Fy4oWYIESSBu2wQIMZPnULqN3hbawQt4gQeCdsevmcz7Vqtf8AEGlH7uzbAJO5bqoEBhcLskBgTIk+vmIgs6Kxb0lzUOVL7yLVsmR4oDE2+FaJiRA255FPiFgXtJ9RZAS4m1XCuIAzzkHplmHT8MUrOuIlv4wDtjBBIyQfMminanbt3UqiXRaPdkKDB3LLGSZJmSZPPDYFV+29AtoqAjDdbR1YEbWkAsZkyJkYIyDik0AMsS1wHxN5leR/3Y8q6+jM7R1PPQ9QQYjj1rugV7V5CF8U4BMbpwPpmitxIczcBQttbd80DxyNwgyZ2+UAE5mlQwGwZH6SD04Pp/SKuXdTBBgSSWYAgqQwxIOQcnBE07Q6RGDd44ACkgFoMy0DPntP3HtUDL3a8KwJA5nMGREY6Z9DzSAZd1NzwgliowozAAmI8gAftVgW1Usdx3IwgKZhSBneDAgkCePyNa+HCqzTEbl/7YMAEEeET06yPOp+ztM90XWS2WIVZiYUSJY+8c8CmBNdIcuBtRba+EnrBGAYGTkgEenPNfsu+VJZXZWAgEHiZnjjFOF4bWDgcdAq5EAHHPB/OohcXbhYAPM4z59Z/tSA0Wi0t1Cr22mUDHbcBYr5sOvJwfPrIr2/sTT93p7aSDC9DIyZx5DPAwK+ftPqFUGGhuFPB5yWIg8e9eyfDfa1oaZLPfAFEALlgVDHMLnMTj2FVieyJAv447TvK42Mvd9ACJ3KfPoayOv1632IS3tc5MSeRyBHhnHU1e+J+0V3hrb94sDxMAQTGWiJmZOfMUGv6e9pfGnzOJ2tlirDhln6+tczXNuwBPblxpEHwgQOk8cfhVBRc27jwJEnImPl+xmrupuH/pvlgcmeM5HlXe0dY3dhC0oYYKAAMjM+sfaqguK4jB+nstcJAAJUfX/dWUuRaKqNzTnGR09ZGY/vVRrYnwtGJjkzBO31NT6HUQGBwWGJ4baetXJDHajSFUURnk9Ixx+Z+oqo7AHiPTn86t9q6oPhcdT6yB+XvQy45OCZ9aIXWwRZvX98dMfqOalu6cqokfMJHqMyfy+1VVYAA9Zke3+6ta3WFxLEycmZOccdAIj8a0SjQiqwGffBrhUnPQVJp7LTBHr/AKrt54BTpM+VJdjIGcTzHpSrTaX4bOxd1pyYydyQfUSePL0pVVAZQ0ylSpFDqXUUqVMAjpBh/avavhDUOQqlm2i0IEmB8vA6UqVOPZMjAWWIRmBhg8BusbWxPMU3s1A1nTFgGPfESROD3cjPQzSpU0IyNlzubJ4J58sitRqLY7myYEuSGMfMO5BhvPOc9aVKkugYL01w/tFoSYAAGeAUckDyEkmqOsPhT/4lpUqhjH6Qfu3PWowfDHTP5UqVTLsAn2lm9qAcjxfgoj7UP7FvsofazLPhMEjwlLkrjoYGPQUqVWMpLxVjQDDe396VKpfQCt8D9daJdhmdRZByO8Tn3FcpVKEw/wBhj/3Cjp35H03RFHfiO+3eXjuaQBBk4z08qVKs/Uv9JMPqM98Tkg4n1BoLOW+tKlWi9FIj05/p+YpT4v15UqVWUg1pUGxsD5R+VB7Q5/XWlSqI9shE90YP/itWrYlEnOT+S1ylVPoZX1Ryx6iIPlzVa30pUqIjQ+3daOT96VKlWwH/2Q=="/>
          <p:cNvSpPr>
            <a:spLocks noChangeAspect="1" noChangeArrowheads="1"/>
          </p:cNvSpPr>
          <p:nvPr/>
        </p:nvSpPr>
        <p:spPr bwMode="auto">
          <a:xfrm>
            <a:off x="1984375" y="1603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2F2B20"/>
              </a:solidFill>
            </a:endParaRPr>
          </a:p>
        </p:txBody>
      </p:sp>
      <p:sp>
        <p:nvSpPr>
          <p:cNvPr id="8" name="AutoShape 6" descr="data:image/jpeg;base64,/9j/4AAQSkZJRgABAQAAAQABAAD/2wCEAAkGBxQTEhUUExQWFRUXGRwYGBgXFxoYGxoaGhoYGRwXGBgYHSggGBolHhgXITEiJSkrLi4uGB8zODMsNygtLisBCgoKDg0OGhAQGiwkICQsLCwsLCwsLCwsLCwsLCwsLCwsLCwsLCwsLCwsLCwsLCwsLCwsLCwsLCwsLCwsLCwsLP/AABEIAMIBAwMBIgACEQEDEQH/xAAcAAABBQEBAQAAAAAAAAAAAAAFAAIDBAYBBwj/xAA8EAACAQMDAQYEAwgBAwUBAAABAhEAAyEEEjFBBRMiUWFxBjKBkaGx8BQjQlLB0eHxBzNichYkc4KSFf/EABkBAAMBAQEAAAAAAAAAAAAAAAABAgMEBf/EACMRAAICAgICAwEBAQAAAAAAAAABAhEDIRIxIkEEUWETcTL/2gAMAwEAAhEDEQA/APH7upk8AD0/OrejveFpmDjjHn9TjihjedSrdMbZO0mY9YiahwVUTRpbrgW0cgYgLB6H088z7VT0HbL2mBLlkJE+05ABqomtJG1y0AQsECOYnz5HUVDeQwAZESJMevB9Yoimtir0y/ev9+HYAgCOMQS2DP8ASqN3VNEE89PPr9Paqlu6yTBI888+/nXZwPPzooaVBJdioHV2Nz+UKfDHDEnEf39Kfe1Je3LOSY6+8D8hQ1dUwIjER6yfMzz/AIrlvVFSSIM8g5BzzFNr6FQ/vyAV6VH3giBTbzzJ/XtFRKaEiixZIPMDIk/r6V1rsrtnAM+54nzpmpvBiCBGAD6kCJ+tNVCQSOByaoCW1pmKlgJA5NM2HqP0P9Vd0uoKKwWYbkA46wCOTx5+81qez/h8sgNzbuKiBtB5z4yfm6cetXDE5/8AJnKfHsBdh9nb2Fy4RsWJ3GJzAHr1oz21qEAgDcBgGBAHSIx0A6VF234VFsLA+QmImMjA45FCkvqISdyxBBHBPOfOa5JvlpemPvZQ/aNoYDBJ8v1FVzc8/vVm/ZWJE7p45xVMrWsaLLIvAjbmKWowcGR/jI+9RyNoWMyc+cxFNBxQA08A01TU0AHrt86k0elDE7iFUcmfOYx14qlsLG2rXUiR+NEbVxnAkeEYA+URHPvg1PrtKlsDuySCoMkiTn0GKfZA7mFZgZhhjmP4eu0kH8afHbT9Gblasp3bkHaokTMnyI/X2offScjP40R7x0xja384E9ZGPQg0PYkCCMTM8fes1GuikQOsf3qJyJxP1qQ59qfZ0rOYUbvatEURqD+vtUgvxMAD26e1WSAsq3QEekz0xM4z9apuvvSCzrvnypjCkiyamsxMmgCClT2I6A0qAON0pA0mXpXFoAdcekrecxSWuCgBTXDSNNNAHa7TZrtADlJyJ55rgFIU9Vk4xQA0LT1WpigzHED8upoz2B2Q11gSB3ciT6ZOPeIpxTk6QpSSVstfBumS4H3W52xDz9dsfSfatmjRxUGj0SWl221Cj8/UnrU1epihwjRwTnylYz4r7IWEueI94N0DzBE8cDIGOJrDajs8D/8AWZ6A9PI8E16/b1A/ZGEqdokLPLCSAfQ4ry/tq6zks4UHiAccE5nI6V4nycf88ni9P0deN2gSdISY6Ttxzj8frVO5pxJjBJgDy9fartncF3BuTwJ6Yz0FR3YBJc+I+QyCfMVKk7NCn3AiZHqOopPa4IHIn9fjU7ohx6RuE8+vvUZJRCNxzH1GePac1pYFcvAIPHTPT2pjPyAcGuusfWrWh0ylGLRiIyAZ8gP61TlWwOaftCAAR8oMEdSejenSivZoTaDLgnyAI6E59/y9aDXbQU8QR9Y9xRq0qK1srcJBSWEjLCBtAnkxx6etTJeLaE6I+078FVaWyG8UEgGeo8x0qn2klsIO7mPMkSfUDnyqvqtQzOSeSfr9fWq4DMQoyeg9/wDVXjvjTBRI6l015kMo0TjykeVOvaN0+dSPf61ELZHIqtorTCidk3XUMFALZGRkRzE/qabc7IvKssNqnOedscgcHHln0q/q+zWW4hR1diIXa4J8IADMQfBOYE/wmou0e3rlyyLbiSuNwJziDuBwTVvjX6QrsBo4GCJHoYP3zXb5UnwTHk0T7YqOKUVmaHR7fjSpu2uUwHlzXA1JnmmAUgHlq5vrgWkVzQI5SpRSIpjEKdTa6KAHTTwJ4pi1PbHl96TESLp2AEjn9f0r0D4WcHTqAI24Pr1mst2D2O2okhgAvU5/DE+9bHsXsvuVJPzN82cYJyPKa3+LGfNOtHPnkqovxXDTzXCK9I4zgbBHnzQrVdio5yTtkY9vX6n9CilcNY5cGPJuSNIzcejLvZ7uUCTE4AzkyYPmRH3oNd0m6XOA3TzAwMn2/Gtnr9KGIZjAAx5SZyfPn8Kzmp08kuTuK9JIg+3Q8fWvDy43hyUzrhLkrBdjS7gxVTBMZzwfp5gGnaHTMAWaYWRzOCOg4A/OiWm1UIQcW54I4xJIPpnFBE1TK0pnMEcyMY4zTtytRLslCZJZZHEDpP0pWmFtisFlMj5c+pA8xFFtLZkxcGGAJAkBSZMEzJGeajXSFW3scEQCIgcZn+KR1rN5F0xWDNUFKyR4iMDyAPPvEUOdoAgmefKP81Jqx4jHB9eai2TA610RVIpEW/71ILkEEDj38/SmmyfKY/LzpAZEVoM9C+MdFYs2LVu0yN3qBmeCxWApC48wepmBxWO/ZWNxLZ3gmNsrBzxAJ9+vSm2r5gWoxun2nbOBjofv5AU/tS89287DLFj8swBMAAyYE9JxNOU+TElWkP1OobbtgBpMkcjBBUTmDBPPU0HY1YKsDGQcgz9iKh7oxOOY/XpSGNQ1yK6q1KiyD70AMB9PwrtOWz+s0qAK9OBqRsVGaLAVOFNrqmgBFa5U6LuNNIzRYEIFOUVLbGc1Pa088Dr1ocqCyrs5qawJhce5x5ZnyqW/pzHQ+Z6g+XrUNtDMeePofaknYrNN8GXdt/aqwHEGTnEkRGIrdEUK+H+yrdtQ6OzhhIJOIIHA+nNFzXqYIyjCmcOWSctEdcNONNNbGQyuGnGmmgY292ebqEBipGfDz7Vk10YtpLtN2TuUMAIkfMK2du7AI84/ChfaulDAuo8QBkAfNMc/avO+bhbTnFbN8U60ZKxqslTBXgbTLD28xyaqPbKjCmATBgiZEeVFLPZDWwXIM9cHgjpgxnNXNJdF5e4g4AyeYByffj8a4seNOTj7OhyrYJRgwVJZh6kCBEEUT7qE2MyjHh4EgDAPtAmio7OtKsbfSRz5dKA9q3YOxf4QIPPHJMjy/Ko+VhlGSi/9FGSl0R3+zxs+QbgcjOM+frSHZO1lbcfmAgwJEjHnH4mKSa4K8kmCPEADzgAnd/sURdgVSPlInPrPiGOYFc8pThooD3OzgdxUkRO4xgSfM84niqGp0YIBAO7qBx9PX0960eqtgqVRizRkY+U8ewH96D2yQpWDAiTMyR0nHWKvFkbVhZBpt6AvMhgVIiTjqfKq93WbX3ACVI29NscEbTz60TsvBAEmSNygyBuHEn3Hn1oT2jZ8WAeT+Z/xW8H5FIVy6bkkKJnMcksfKc8x9qVi2WhSdu4qJ6YkCfTNMtsyyCv9x9a7avgnxZ/XPrWyexl6zoe8JU7UYYWf4vPP65qvd0RWDxkj0x5Hr54oouqVrIHcryASRE9AR/3edFLzbbY/dd8hBiTw2MMYljH3q5PGtWZXIrab4auXEDqzkMJG0SPYGenFcrYdifF1lLCIyMjAEFQJjJ6j71ytfAXmeY6Hs+5dJCKWMFtoGYAmf1zVa9pypOCI5BHB9fejHw92jdsNcuruYd2UaG8SqRAeDIhcAE4E1RFy2EBDP326cDA8paZnnoemawo1vZRj1p9uySCYwKfchjONxJmBHU0Rt6dt2zHE8xjn64PFRKVDsHW7ef7VY02jLkAeEnEkfnH1q9a7IuKSWJSMTEiYJMnpx+NEeyuzL7Bbm0xuABA5DTDHI48/akk29ESkkgTpuzy1zazKuQJZgs+RHQ0a0PZW8sq/PKswMkQCeGXDYIrVHsG01sgqZaDLZIbaFGfoKvaXSi2oA6CJ6kCYk/Wu2HxXfkc8s99HnWvdGK7DCquxmgjJHUeUzVC1oGuXFS2ACxAiZiAJY+nX71tO0uxmN9VRStl83NsbZHBYH9farvZXYKWWLnxXP5iAIEDgDA4pR+NLlT6K/ski12dpO6trbBnaIzU9ONNNd6VaOVuxpppp1NNMQw1w04000DG0q6a4aAI3QEEHIPNR2bCqIURVq1ZLGFyfKomWKnhHlyrZVuqKWtvMA0LgYM4n2oB2X2M+puG2GUEIW/eNsEAAeJo6cweYitS1pWw4leooh2botLaFyLZZnWA5AME8+3+K87N8bJz5dnRjyJKjGdiditevnTsUG5fEwHBUE4J455HlUoAACkeNTB8gQeWjgcYo5r7z6FblnZZAvqpN0uTcUSTAUjlozHpNZ+yASCpLSSC2CIHMgdDI9a8zMtb9G7K2is7BcYDxEtjMEHhQPcz9PWrN+HUDEz1gxE+JvIxz/ipdYngjzYjHU+R+n661X0lrwGAQTlWyN0cqCeolceornvl5E0VUtMninaSDxBmOGnj/AHVZ7ySN20KMFskngglYmDRfXaG4LAYoQIBDH5WB8SxHpByZxxzA/WaMXXGQm7afH4FA4ne0Yx5fU10Yk5PZSB2q0TsxIIIGRwMciI4xHNWNMRPd3raTB8RweIUCJBJMf6rRahBZ/cXLgLINsjbcUFW3eBgJaCcngCRVvQ/CF3XqDa2XDbVScopIbcATt/jlSMjpXVH6LAGs7PC2YWQJxg5MnKscESD9qoXr9zaoClCByJnzGemZNaHtDsS9sKP+0W7aHKuGYbwIkMQQMyPaOaHAXbakQHUkEkzxB8IPlPp5VKxpMVFb/wDtE5uLZd/4mdDuP/lB59aVcuXhJ/cv9k/U0q0KKmut2gQUMiIJiPLn9dKoXEyY/CpWcjyz7Y8/yrm0mVGcjNZrRBL2bZViyspLsv7s7toDjPi8wYHt+IJaYPaUO0hpESA0gGZM8jAketUdPpk/mjbDT1Ht9hXDrTBWZ8j/AFE8U5PlpehdnqlrX6fVCwdwa4x8KBSPGBlcx9OeYq/c05TwldvpEVgP+O7dz9pS4iyqZfmAvqQRtzx7V6Z2taXeWQyp4k5HpmvS+LkcrtHJmgo9A80kFdirvZVm2zgOxUEc+vQV1t0rMErZR1FnaY9j9xP9ahcZr0bW9i2whdlBMAce2awl7TfvSgIkmBHmeBWUMil0aTxuJQYU01beyUOREdCP6VWYZrQiiMimmrF9BAI44quaYhppppxppoA5FNNOpsUDO27hUyDBpjmacozT7tpozQMr1pPg3V2kuEXsAjE5B9x0rOEU5nmPOlJclQ4unZq/jPUaK+QNquykAttkFRPhnp7jrFZjs/8A49Y2r1606qsSu6cr1J28Yx9J6VEATxJrTfDHxFpUs3LF+6EZ5QHdulSpyVT5VGeTmvP+Tggo/p04puTPP+6uBGmdkwDGJjzP8WVob3jEOq4UsCeSAD4TtA9Rk54EV6z/AOiGe3ct275YMsrtU92fDCliT83MgZA215t2j8O6mwUsnwtJtyOMsSdzsYXJPvg15qxtdm9Ae92w1lwqkkrCmJgxOR13HBqxb1zuquG3Oohpy2GBIMg+HPPrVDtHT7TtIJdOSOfIz9ab2NqwhIafeOCSOftz50Sj43ETLt/WBQ2AXBkECY46noRI+s0uyu2bqMBbuXEIj5H2rHBVp5k7ZMxyMdJdVoQ5kKSv8TCSFLGFBjicfnQ7U6prDlQxKlWBUDHiEcGZPGTnFPFJNfoI9Q/4++NH3jS3LZfeSbYQoAMywJdswAzHJJzzgVS+IOzLN7UXTpbqKIJVRBDbRLFpI2jLGSc44rzXs+/LoH3AFhkCTBMHqCRE4mvWO3tHpdPZ/ZrNvabgXvLhbiQNqwZYAmMepAk8dUXaplAHTfDN50VwpbcoMjYsEiSpVnBDKZUgjkGu0Bs/G+ssg27d7wKW2/8ATyCxIOU9a5S8fodszWuaSFgyJH49I+ld0bAbwxgBTmckjgf0p90MTIMckDiPP2NMa4yKJWN0iTnH9+tY9qifRWtwTniDGYz0k+8VafT7D4TiPI+nX1M+3HrVPIOP70+3fIEdBmDkfj6/nWvoZsvg3tkaU3B/BcENJYTDD5YwIyTjMRivX+wuyl1VlXt3FdGJ8S9COhng5yK+cRqCYk4GAOle8/8AA961+z3UV2NyQ7KSNoEsoKgGQfCZmOV9K0x5pxVESxRk7ZtdR8KWWjlYAHhgDHWI5rJazQfs98hvGqmeOV9a9LLVnNUx729gHcBtbnAER71tiyyumRkxr0M1nbVq9Z+Vl9GH4isHqbo7wlJABxnOKLds3MRPiU5jg0BbJrrxQUUc2SbkybUatnMuZPnUN2pbWidiBByYGKcnZ9wts2mSY+taWiKZUNwxFRsakuWiOQeY+o6VEaZJwmuTSppoA4aVKuUDFRjsMhyQwB8poORUlq+VGKUla0UnRZ7e0xS6ZEA5H2FDoombjPaMncAevP8AihOpSQwX9ZqXJxi/wdJsPfCoth2N87bQA3E8ZJAH5/aoNHott9ruiaym5u6uNcVSpD7gOgIwpMjz69cSnatzc+0xOGC9QBG4KRyJPtTBqmKkS5Ft+8YO2G3HBVAMEgCc/Xy8rNmeR36OzHDiqPTextc2huXk7wm2xA70L3lsvEY2gAMQI25iDnzFdkdtDVDu9Vbe86tcexdXei3ABuKFgMvO2ARjaOuKgTtpbdi8xuWSf3V9bKrI3kQckSBtzuXgnr1F/DPxKNHa3RdVyxiJZShbLIX8IJlsiQc8TULo0M7eV7jrbAKs5II4YkkmDxLHiPOMdKjbsgKd1pg2Pmbxe8jp/TNbteybHadxdUHZW8K3bK7QymBNzeYAQESWgihXxL2b3N17SoUQHaW+afBlmjAmJgedc2XlBckxMzVrVINz+KMCFPHhIkCB16z0oYyC6+4nwjLT/TOZo1e0coRBGTPmY6yPShPaFpgoeApPhAHMQDk9TmKnHNSb++iUxlzWrtJC546EBR6Hj8aO9p9v3Gt2Lt5+8gbVVlUMFBB3KyNM8iSARC1neztLL+MkAGDwc9JB4FT9pjkeEAECAIAHTH9a6ItQ0iugYyEkkQAeAWXA6DJmlUoCY54HE/3pU+TGENTdJchbYYgeIiDmc+00Jv3DMNIK4AM9Mf4oomt2ZVeevExiJ5OfyqprdNuG+fESJWIAmfv0+9Z49PolFW8okbWkHqRABPtOBIqIrnmrNosQEgYbngySMMSYgR14zS12nKMVJBIzgeYBnPTIP1rcoitASJ46xRvQ9oXtLcU2bjW4LMlwYJUkgFhMgHaMeRmODQFashmczknrH+KYz0T4b7c1OrLKb9y5fDLcRSxyQYJUkwCPCeM1632Z2BfFld9w7o3AN8wLAeFmGPCZGMV5N/wr2Xu1Z1L3Bbt2E3E7gs7iVAI/lwfqB5179o9ULiBwCAfOiHi7RLin2YjV/DV6YVcDMzyfSrXZnwvDy5AI/X9K1upvFQSBMVnF3MSu5iT68V1RyykjF44xYRudkWwe8OdowDx7jyrO9v8AasWpACyYUg+IHqKMaq7ctG3abxd4YUjMRnM9Iod8aWHfShLVk3LjMJKAeGPESRI5APvU8+HlLY3G9LRj11M2zbODu3GeJAwfMGqDVK3ZN5ENy4WYWz3cW4uboXDYPHA3E8g89BtrtBQCbhCrPhaDnykCfStsfyoPvRzyxSRZpbTE9Ki02pW4CUYMBz6e9P09wP8AKQ3nBrq5L7MqY5Vmtt8E/DIcd9eWVnwKesfxH69KXwl2TbdFaBcDkqWGdsZPsek1u9HpVtIEQbVHArkz59cYnVhxe2DO2ewLF8eJAGHDDBE+3I9K84+Ivhy5pjPz2zMMAcAfzCPCc/hXrjNnNY3/AJD7Z7qwbSHxODIIkbeonoeKyxZZRZpkxxaPOkuEAgcHmqesuyQoXdySJjEYE+Zn7VBe1bHaB4SQZH0z169DUR1viEv4TPhETJ6T5itZ51LRjHG1srOgQh8gk52tEeYng9MetXdMbYDQjTc2ookAboIRz/MfQUxNIW2h2W3JwDBAMwGwPw9aK/Drot1HvEBVY2SRAKq5O14YbQA28QeMYgY4Zxp0dMNmK1/Zty0GLGPEbbISQ/BPyxO3HJxOK9C7U7d0ep0emS8N11d6qyAKgClSoKqZI2kGPNTMTRbtX4WuX1V1t2mRo7zu8AqhchiZgMSRJUTk4MUK7Kt/s2pvaa+lkbAO7dUDMNkumQZZcmSfLMTFIoGarsm0NPY1A1FvbevbbpQf9KRLQRBIA6R1+tEe1fiGxeum0e6e2zBe+QuTG1fFAHzyFBXPHvV74d+FrbX2sOxa3clmQBU2MrAl9pPiADKpYD+LBwIf8RfDw0F1btlLbIWLKrKTt2kER0VoJG48AUpLTsGZDWaXaQVQ7YhSQ2QS2c8HB+1Z3VB3XZ0ViYjPUZjGT1961Ha/aKXLg2W+6xuKltwEySRHynxfxT9KEaeEufvpFucwQCw5hSw9p9hXnRSjPRn7A+ov7raLs8YJMz7Db7deT5YqmIMg5POIIMdBnjmrmtvqSds5EQY4meZjgUMuuUI4/mA55HlXdHZYmtieR9/81ypV0t1xuAkHMgAc12rqQE/a7d2AgEjOSpXgwPCeOKo3mLljwAokmATjr/NmfoBXO0hkSZnIYnJBOCfpB9jRL4W0Xe3QoRnCjvH2Ebgixugn3wJGYqowSHQOuWbg2sQcYGCI6j1ByTT7qMV3u0k9SZOMAefFa/8AZu/Lq+pU2Lew/vbgB2yVEC5bUl4AMEiAIlsbchq9KQwwVUyVNzwhsTycTBXHqKbQFUJ1HFWdHcKsCGK9CVwYIgitP8NdiaXUW3bvdjWbfeXS6ttAE7iygkupwBtiBMiszqtPDY6QCSIyczAJxn39KTAO6Ht59Mu3T3HAdYuAqhziSvMQQY4jjzNfR3wfens+wVM7bKgHEGFH8pIivmX4c1+28inu0O4/vLgdgJBG11ByCY4AM5yYrT/CHbVyzqrKqzfMV2K7KjqclbikncAN0Qs4USaa0M9h0vx1ZN1rVwQFUlrn8JI5CqJLdeJ4NX9L25prjsbbCLY3MSCo2nIYFgJX1FeWdpdh2xcvnvAh3My94TuKYgtsjfuJ27t0gDiQSAFq9ss3l74sMKqli6llYwhXBCeJjPnmp/pxJZ6T8a/F91rgt6NsLk3FAYGFJaWIgAR9Zrz/AFfal+6e+uXz3hMBFXarCImJEMY8h+NVewPie9po3MrWmBUoybxtPIiQeYMSOZ61rNFa0faFy9qAAi2Ah2GQrlpxDExDCRBjPTkZ7k+wM+vaeqSQyi3beQAVYMp+aRu8Q6HxEjjM0O7dhoBYR/DIhuc7oPvWj+K7ll0ZbFzeZ3FgSSDtwntn348qw+rLXCXYs1yOTBBxPTrAPNOddEqy/c1/d2BatqEaTuYidwMY4xxkevSo9Dpb9uXRJLHawjxwcSqznnn0qhoydslusy04nqIHGB96PfCXaS6XVW2Upg+NwAy7Vndt3CQSDggCnCbvY+Jr/go6/TpdKJugrtXaxZ98zBbAjaMxxit9otXca932omxbS2BBeFJPLFSokZUDyIMxivPfiXT6x9SNVpn76PFvtFg1tJyqrgDkiCD8qkxmTHx7fa9prG9Cj3MbvTgyPPO7HTjyFt+ylo9J0+qt3RKOrcfKQeeJrJf8hdj7rPejlPWMMQDmORXlydj3ktbrDy6vCi08XNuVDuAZUEnyBycRXoek196z2Wf2txqCQAGQ7mgwAGaPEy5kx0+tXCbWyZU1R5yNMySFeTMkmCf8HjrUGh0pUkzJmSI/Wes0M7N16m8ARlsSYmZxPWfrWgZB5fXr966vjwU1y+jmyNx0De0bRLjEriQSoHPQGP0a23YPYaasb7YW1cNtrbLcBZdpTaoCAjaQQDI45zWZ/ZwTifaZ/OTXpvwn2CAqXNzq3JAY4keXT2qcuLjbfsvHO6SDPwwvd6bunWLlkbHBYvJAkOCT8jDxAdJI6Vltd2favtcN027BeYvhNhCu21bR3YdmiCpExPmDWr7T0t5St21tuuuCDCM9s8oWHhY9VkKARzBNeefGqDU3LqDwMwV7SXrZQl9u11VmAztRT4SZknIrmSs6GzRfCOse3YS2/dsoL2w9s8MHO0HcZIfpH8w86C9t9uJqLV0Ftm3A7w7dxkSIHiwM/bzrI9pdjnQurkeDbb3XAPErurjMmIhWgjjHE1ktX2kGub5JPrj8s+fPnWc5uPikS9hfUuxSUcKASCBEeW2fLE5qn2l4gzAHGMzPuM45/EVT0elvXpKBjn5QsiTyfacTVm7o7qrtY7pEkCeYGDIHAjpXH/Jx3fQmgLfQgmT/AFOev5VF2jJcH5pHPExiZ+lEbxKj0acj0IwZ+lU9Rb3e4GADgAf5rojL2NFIXG/milThqB/KPtSrfkyqGvcLGSZPmfTFW+z+1Wtd8EO3vl2EjEKSGIxnMDr060PJrhNABbR6qZRiMggDapUGFAYzAnwDxcim7yxA3wFwgkwCWyQG4nk8A9aH2QSZGfTNS3T80jPH1BpOwCouC2htl1UsAT85wRIbwzBwJA5mIxQ5WJlTJyJPMdT+X1ioCwIAAAx9z5+8Y+lPWIxmQZHrn1+1MC46Q6Mh3FYMwckHB5nOK2vwPpdJcYvqrncvAKkyQpDGW+UhfER1xPWc53sTT/vZHikEHas5jdEc+ROOnFekf8edj2jdvd+QysndqjeEyTu3bYlZCyD7jFZqVyoVmV/5F+KVv3NlrbsSArbSpaFUFvEcKdo8Pp61ntF2qwQp85Zg4wJkYMMcjA6dQK1X/JHwzb0bqLe2HDFSx8TDwCJ/iZTH0gnqThb4UrOQwgHCiD44wvoFzHnTcU+xmp1vZ9kqr9+gLqpCTmSpmRtwcTmInmSKYulQtbgoC77QgbAGFlmJjxTM9J6Vm7ZIYE+KfmkECB0PlMdKMdnMiXUe4y27ZuDdtLMwG4ZA5YCOQZyKmq6EEPiTTNprr92QynClfQngmC3yxJGQfrWeOuucDBPr1BwSJieRnzo/8ddrWL14La3t3e9e9LZuDcWU7YEAAkY/CMBOztLvKK4O1iwD5ztAERI3QTxz/R8bYFtGe5Ze4xU7CogAAKGzBIiAT9OfrG+lBVQLZW4wlACQDMQMnrJ8WcADim6zs1NOzeIkbBEkSQwJBlCeYGPofV1qxbLLtYvG0wM7R/2TzyBBHnxABKS2AU+B3e3qRbYblJKugeAV6jcvBJAHr0nFF+2ewbuiIZmJtC4cOxlQdwAmJkgMSQIPh8jFjsDtB9NauahLE7Zt27hxByjBgY3kyGJGRMedZ9+3NTf0t1LhFxWdXLljuDKHMcyQQTJMe/Q1aGanU9qdneO7dDvucNaS3NookkyzAyeknkwDiYoh/wCrUTTpbFpu6K7R3vzuOZUH5guJ6CRmvNdFqQO7t3x+6D7vAJfIAwevTE9a2vwl2UlztAgz3di3hWUbSzTIiIEMxMROM5mnjbJYI0vwwHvB4ItggqsQzZmCeg/vRnVdnNbMHHvzFeg3rQ8qwPx3r1DRJDKDknDY4wfzrp/rHBC0jCUORn+2O12skKkTIkRJP9hW7t/8pWbemsdwouOQBdQkgoYE9PFyc8Y5rx79re6yzLbSD6xIxPSu92Ll0k/LEwvJ8h/SuN5pu3J/ptGKj0fT2n7XW4gdSCrCQQZwfUUH7b1Nu6ht3FDqeQwBGM9a8X7J7dvWNOUt3nSWj+baAZhQRgedGuz/AI1gP3wZiTMg+wiOn0861x54XsUrNXrvhhL6C2Lt9bZ/h7zvFBGRHeSV/igAwKwN34Fu2bvitm/aD7SqMquRMAeIiGMqfrWq03xvpz4WL2xiDMQZwZBxxPl+VDPjHQay45ub3NqNyFcgAQFlVjJknjABieKqXCW1sE37AV7Vpp1U2DfVXg+MFHgGTtOVKGMxg0P7Q7cS4TBMxyAAJxg9f9VJ2voztRnuiYAZf4tokKSJJgyeT/WgtuJhVR+QAwInnOCIOOvEiaxlC9MdJljU6Rt6q0jcJPtz060H1CgHBweKIWr+0krJgQPEcEEGVODVNiD09qlKmUilt9aVSEnyP412tCiMiuBf1+utOH2NcdfWaYjtpyDI56Vxppoo78N/D93WXQtpQ5DDes7fDI3HcYUQJ5YekmgAXZ0zECOp2gSMnGOcDIycfY1Zez3TCc+H0MMyYBE9CefTrWi+LuwrOjud0juXGd8eAg/LsEyfeSPfms/feSIAAPAUxwCPFjJ6/wD29aVgG+w7Y2i65KqxONwE7QeCwyPPOZA5q3qe0O5u7oBIZX3BokkAshj5uImZEjywLS7fsW17y2+2223+JQA/i2SOA0bsSDzFPudri+qWTaIUcC2RJMR4oHi4AyZEmpr6FRqfisLqbFpzuskD9290se8Rm8Q2xhkad23mQfKsOL6I8QWWfF5N6iTiR1/1UOovMVjxQMDdPX06GD9Zp/ZnZxvMUSWcIzBVG4sVEkAc8CBVduwSIXcliZJk8gn+lErGnYLcDBmUSJBg7hDKxkZE5I9Kr2bYUtbuNsgGRtZpZTIBWRHETPSYqfRduvat3QAGW4IgCNpyAd0HEFhH4ilQwRdvNMzBIIPTB5q5p9UwACBgUMgjmSesfb7Uxru6FIBMRgRPl7cD7021cuAd5ErJHmAYA46cilYFq/YYJOSCgYkfaZ8s/cgU/U6AL3bI52EDcxIEMPmGDjHE+Rq5Y1VltOiXEYG2Li7xO1jcIuAkdI2lcehq72j2/pro8FvuWAREHiurCAqGM7YYTOQeM02tCI7evvXVWxuAtfKAi7AdhxdaW+d5yY/lEdKg1NlrVhrbN/1Arqv8zcCD/LteRPkRFR2O2L+n8MiASYQKpztkTtnp04k1X02nuarU2wWO+7cglpPiZpYzgGJBInqKVbAk7L0jsXNs7XsgPB53KR4TMD5o+ojrj1r4L1lxrkvtPfWwzGQW3CZgqSCJJweJ61iPhrscae/u1jPtMq1m2CzMoACM+xvCh6E4P4H0b4S0ew3Isi3bEC2SdzHmW3TkEHyH1rSC2JhbtBSUeOdpiPbpXjF60/eXA8sqljD8iesHn2mvatTdA5MT+fl714/8Y9o95f8AEBAJhgpBA45EEkYOZ4rP5fSSZMTP2iygsqHyJPEdD5z0p3ZjWlYnd4ojnBk8LI8gRUnabfuQBAmM4O7/AEIz60KtaRgQzkgfjjPH3Fc6XKLssL2bA7t2DAA5MZMTwOOlCdZdGQCYk84nyPnUel1Oy4G6SJHpPp+sVe7YCAbhBzz5znI6f7pxTjKn7F7B2pvFgowBGPOtl2j8eL+zLpUQ7RbUd4CN07cyMhTu5An3rDupgE8Eef6iokXcYGK6YvitDqwhorr3HAUFj0wTHSY5xNP1i92rWiFJ3A7hk4HAPVeDHnJqtplZDKOynglSR9MHNIkgZk5zStAQrcNXtJoxcIQTvKttHmw6VV1WoUjCjP4fbFQoYyDBxniPrSX2BO1tl8JMEYIniOmMVymrqXAwcf8AjP1mKVUOioTSJqOK7TA7FWtNrbifK7LkEkE8jg+4qpSmgAtq9YLqy5O6CJGSfKf5VGags940CegUTiRIwP5sxx0FV9KssPevaPgn4Ltvp1vahSMh0BCgwDuk4wCZHqI4oS9ITdHmZ74L3UMy23Fy4oWYIESSBu2wQIMZPnULqN3hbawQt4gQeCdsevmcz7Vqtf8AEGlH7uzbAJO5bqoEBhcLskBgTIk+vmIgs6Kxb0lzUOVL7yLVsmR4oDE2+FaJiRA255FPiFgXtJ9RZAS4m1XCuIAzzkHplmHT8MUrOuIlv4wDtjBBIyQfMminanbt3UqiXRaPdkKDB3LLGSZJmSZPPDYFV+29AtoqAjDdbR1YEbWkAsZkyJkYIyDik0AMsS1wHxN5leR/3Y8q6+jM7R1PPQ9QQYjj1rugV7V5CF8U4BMbpwPpmitxIczcBQttbd80DxyNwgyZ2+UAE5mlQwGwZH6SD04Pp/SKuXdTBBgSSWYAgqQwxIOQcnBE07Q6RGDd44ACkgFoMy0DPntP3HtUDL3a8KwJA5nMGREY6Z9DzSAZd1NzwgliowozAAmI8gAftVgW1Usdx3IwgKZhSBneDAgkCePyNa+HCqzTEbl/7YMAEEeET06yPOp+ztM90XWS2WIVZiYUSJY+8c8CmBNdIcuBtRba+EnrBGAYGTkgEenPNfsu+VJZXZWAgEHiZnjjFOF4bWDgcdAq5EAHHPB/OohcXbhYAPM4z59Z/tSA0Wi0t1Cr22mUDHbcBYr5sOvJwfPrIr2/sTT93p7aSDC9DIyZx5DPAwK+ftPqFUGGhuFPB5yWIg8e9eyfDfa1oaZLPfAFEALlgVDHMLnMTj2FVieyJAv447TvK42Mvd9ACJ3KfPoayOv1632IS3tc5MSeRyBHhnHU1e+J+0V3hrb94sDxMAQTGWiJmZOfMUGv6e9pfGnzOJ2tlirDhln6+tczXNuwBPblxpEHwgQOk8cfhVBRc27jwJEnImPl+xmrupuH/pvlgcmeM5HlXe0dY3dhC0oYYKAAMjM+sfaqguK4jB+nstcJAAJUfX/dWUuRaKqNzTnGR09ZGY/vVRrYnwtGJjkzBO31NT6HUQGBwWGJ4baetXJDHajSFUURnk9Ixx+Z+oqo7AHiPTn86t9q6oPhcdT6yB+XvQy45OCZ9aIXWwRZvX98dMfqOalu6cqokfMJHqMyfy+1VVYAA9Zke3+6ta3WFxLEycmZOccdAIj8a0SjQiqwGffBrhUnPQVJp7LTBHr/AKrt54BTpM+VJdjIGcTzHpSrTaX4bOxd1pyYydyQfUSePL0pVVAZQ0ylSpFDqXUUqVMAjpBh/avavhDUOQqlm2i0IEmB8vA6UqVOPZMjAWWIRmBhg8BusbWxPMU3s1A1nTFgGPfESROD3cjPQzSpU0IyNlzubJ4J58sitRqLY7myYEuSGMfMO5BhvPOc9aVKkugYL01w/tFoSYAAGeAUckDyEkmqOsPhT/4lpUqhjH6Qfu3PWowfDHTP5UqVTLsAn2lm9qAcjxfgoj7UP7FvsofazLPhMEjwlLkrjoYGPQUqVWMpLxVjQDDe396VKpfQCt8D9daJdhmdRZByO8Tn3FcpVKEw/wBhj/3Cjp35H03RFHfiO+3eXjuaQBBk4z08qVKs/Uv9JMPqM98Tkg4n1BoLOW+tKlWi9FIj05/p+YpT4v15UqVWUg1pUGxsD5R+VB7Q5/XWlSqI9shE90YP/itWrYlEnOT+S1ylVPoZX1Ryx6iIPlzVa30pUqIjQ+3daOT96VKlWwH/2Q=="/>
          <p:cNvSpPr>
            <a:spLocks noChangeAspect="1" noChangeArrowheads="1"/>
          </p:cNvSpPr>
          <p:nvPr/>
        </p:nvSpPr>
        <p:spPr bwMode="auto">
          <a:xfrm>
            <a:off x="2136775" y="3127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2F2B20"/>
              </a:solidFill>
            </a:endParaRPr>
          </a:p>
        </p:txBody>
      </p:sp>
      <p:sp>
        <p:nvSpPr>
          <p:cNvPr id="11" name="Content Placeholder 8"/>
          <p:cNvSpPr>
            <a:spLocks noGrp="1"/>
          </p:cNvSpPr>
          <p:nvPr>
            <p:ph idx="1"/>
          </p:nvPr>
        </p:nvSpPr>
        <p:spPr>
          <a:xfrm>
            <a:off x="1981200" y="1143000"/>
            <a:ext cx="8229600" cy="5181600"/>
          </a:xfrm>
        </p:spPr>
        <p:txBody>
          <a:bodyPr/>
          <a:lstStyle/>
          <a:p>
            <a:pPr marL="0" indent="0">
              <a:buNone/>
            </a:pPr>
            <a:r>
              <a:rPr lang="en-US" dirty="0"/>
              <a:t>Two main sources of uncertainty in climate projections: </a:t>
            </a:r>
          </a:p>
          <a:p>
            <a:pPr marL="457200" indent="-457200">
              <a:buAutoNum type="arabicPeriod"/>
            </a:pPr>
            <a:r>
              <a:rPr lang="en-US" dirty="0"/>
              <a:t>Climate models</a:t>
            </a:r>
          </a:p>
          <a:p>
            <a:pPr marL="457200" indent="-457200">
              <a:buAutoNum type="arabicPeriod"/>
            </a:pPr>
            <a:r>
              <a:rPr lang="en-US" dirty="0"/>
              <a:t>Future greenhouse gas emissions</a:t>
            </a:r>
          </a:p>
        </p:txBody>
      </p:sp>
      <p:pic>
        <p:nvPicPr>
          <p:cNvPr id="10" name="Picture 2" descr="http://www.undertheclearbluesky.com/wp-content/uploads/2013/02/uncertainty.jpeg"/>
          <p:cNvPicPr>
            <a:picLocks noChangeAspect="1" noChangeArrowheads="1"/>
          </p:cNvPicPr>
          <p:nvPr/>
        </p:nvPicPr>
        <p:blipFill rotWithShape="1">
          <a:blip r:embed="rId3">
            <a:extLst>
              <a:ext uri="{28A0092B-C50C-407E-A947-70E740481C1C}">
                <a14:useLocalDpi xmlns:a14="http://schemas.microsoft.com/office/drawing/2010/main"/>
              </a:ext>
            </a:extLst>
          </a:blip>
          <a:srcRect l="31501"/>
          <a:stretch/>
        </p:blipFill>
        <p:spPr bwMode="auto">
          <a:xfrm>
            <a:off x="6324600" y="2710016"/>
            <a:ext cx="5351698" cy="4007699"/>
          </a:xfrm>
          <a:prstGeom prst="rect">
            <a:avLst/>
          </a:prstGeom>
          <a:ln>
            <a:noFill/>
          </a:ln>
          <a:effectLst/>
          <a:extLst>
            <a:ext uri="{909E8E84-426E-40DD-AFC4-6F175D3DCCD1}">
              <a14:hiddenFill xmlns:a14="http://schemas.microsoft.com/office/drawing/2010/main">
                <a:solidFill>
                  <a:srgbClr val="FFFFFF"/>
                </a:solidFill>
              </a14:hiddenFill>
            </a:ext>
          </a:extLst>
        </p:spPr>
      </p:pic>
      <p:pic>
        <p:nvPicPr>
          <p:cNvPr id="12" name="Picture 2" descr="Hurricane Florence is projected to make landfall in the Carolinas Late Thursday or early Friday, according to projections by NOAA on Monday. Map and data courtesy of NOAA.">
            <a:extLst>
              <a:ext uri="{FF2B5EF4-FFF2-40B4-BE49-F238E27FC236}">
                <a16:creationId xmlns:a16="http://schemas.microsoft.com/office/drawing/2014/main" id="{D41B0311-2E51-47ED-8DE7-83326761B9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4381" y="2645444"/>
            <a:ext cx="5133137" cy="4204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7748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6BB1C-585F-4DBC-B590-55FE4FB5F7CA}"/>
              </a:ext>
            </a:extLst>
          </p:cNvPr>
          <p:cNvSpPr>
            <a:spLocks noGrp="1"/>
          </p:cNvSpPr>
          <p:nvPr>
            <p:ph type="title"/>
          </p:nvPr>
        </p:nvSpPr>
        <p:spPr/>
        <p:txBody>
          <a:bodyPr/>
          <a:lstStyle/>
          <a:p>
            <a:r>
              <a:rPr lang="en-US" dirty="0"/>
              <a:t>Future Projections: Winter Mean Temp</a:t>
            </a:r>
          </a:p>
        </p:txBody>
      </p:sp>
      <p:pic>
        <p:nvPicPr>
          <p:cNvPr id="5" name="Content Placeholder 4">
            <a:extLst>
              <a:ext uri="{FF2B5EF4-FFF2-40B4-BE49-F238E27FC236}">
                <a16:creationId xmlns:a16="http://schemas.microsoft.com/office/drawing/2014/main" id="{A17E2ED4-1D15-4AF0-967E-CF614C57B03B}"/>
              </a:ext>
            </a:extLst>
          </p:cNvPr>
          <p:cNvPicPr>
            <a:picLocks noGrp="1" noChangeAspect="1"/>
          </p:cNvPicPr>
          <p:nvPr>
            <p:ph idx="1"/>
          </p:nvPr>
        </p:nvPicPr>
        <p:blipFill>
          <a:blip r:embed="rId2"/>
          <a:stretch>
            <a:fillRect/>
          </a:stretch>
        </p:blipFill>
        <p:spPr>
          <a:xfrm>
            <a:off x="76200" y="1752600"/>
            <a:ext cx="5961900" cy="4450089"/>
          </a:xfrm>
        </p:spPr>
      </p:pic>
      <p:pic>
        <p:nvPicPr>
          <p:cNvPr id="9" name="Picture 8" descr="A picture containing diagram&#10;&#10;Description automatically generated">
            <a:extLst>
              <a:ext uri="{FF2B5EF4-FFF2-40B4-BE49-F238E27FC236}">
                <a16:creationId xmlns:a16="http://schemas.microsoft.com/office/drawing/2014/main" id="{B416B12A-4B41-4C00-970A-230CFE209BCC}"/>
              </a:ext>
            </a:extLst>
          </p:cNvPr>
          <p:cNvPicPr>
            <a:picLocks noChangeAspect="1"/>
          </p:cNvPicPr>
          <p:nvPr/>
        </p:nvPicPr>
        <p:blipFill>
          <a:blip r:embed="rId3"/>
          <a:stretch>
            <a:fillRect/>
          </a:stretch>
        </p:blipFill>
        <p:spPr>
          <a:xfrm>
            <a:off x="6038100" y="1752600"/>
            <a:ext cx="5961900" cy="4450089"/>
          </a:xfrm>
          <a:prstGeom prst="rect">
            <a:avLst/>
          </a:prstGeom>
        </p:spPr>
      </p:pic>
    </p:spTree>
    <p:extLst>
      <p:ext uri="{BB962C8B-B14F-4D97-AF65-F5344CB8AC3E}">
        <p14:creationId xmlns:p14="http://schemas.microsoft.com/office/powerpoint/2010/main" val="40263803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0"/>
            <a:ext cx="8686800" cy="1066800"/>
          </a:xfrm>
        </p:spPr>
        <p:txBody>
          <a:bodyPr>
            <a:noAutofit/>
          </a:bodyPr>
          <a:lstStyle/>
          <a:p>
            <a:r>
              <a:rPr lang="en-US" dirty="0"/>
              <a:t>Growing Season - Projected</a:t>
            </a:r>
          </a:p>
        </p:txBody>
      </p:sp>
      <p:sp>
        <p:nvSpPr>
          <p:cNvPr id="3" name="Rectangle 2"/>
          <p:cNvSpPr/>
          <p:nvPr/>
        </p:nvSpPr>
        <p:spPr>
          <a:xfrm>
            <a:off x="4322961" y="6488668"/>
            <a:ext cx="6866047"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1" u="none" strike="noStrike" kern="1200" cap="none" spc="0" normalizeH="0" baseline="0" noProof="0" dirty="0">
                <a:ln>
                  <a:noFill/>
                </a:ln>
                <a:solidFill>
                  <a:srgbClr val="FFFFFF">
                    <a:lumMod val="85000"/>
                  </a:srgbClr>
                </a:solidFill>
                <a:effectLst/>
                <a:uLnTx/>
                <a:uFillTx/>
                <a:latin typeface="Arial" charset="0"/>
                <a:ea typeface="ＭＳ Ｐゴシック" pitchFamily="34" charset="-128"/>
                <a:cs typeface="+mn-cs"/>
              </a:rPr>
              <a:t>Sources: </a:t>
            </a:r>
            <a:r>
              <a:rPr kumimoji="0" lang="en-US" sz="1800" b="0" i="0" u="none" strike="noStrike" kern="1200" cap="none" spc="0" normalizeH="0" baseline="0" noProof="0" dirty="0">
                <a:ln>
                  <a:noFill/>
                </a:ln>
                <a:solidFill>
                  <a:srgbClr val="2F2B20"/>
                </a:solidFill>
                <a:effectLst/>
                <a:uLnTx/>
                <a:uFillTx/>
                <a:latin typeface="Arial" charset="0"/>
                <a:ea typeface="ＭＳ Ｐゴシック" pitchFamily="34" charset="-128"/>
                <a:cs typeface="+mn-cs"/>
                <a:hlinkClick r:id="rId3"/>
              </a:rPr>
              <a:t>http://ccr.aos.wisc.edu/resources/data_scripts/dyndown</a:t>
            </a:r>
            <a:r>
              <a:rPr kumimoji="0" lang="en-US" sz="1800" b="0" i="0" u="none" strike="noStrike" kern="1200" cap="none" spc="0" normalizeH="0" baseline="0" noProof="0" dirty="0">
                <a:ln>
                  <a:noFill/>
                </a:ln>
                <a:solidFill>
                  <a:srgbClr val="2F2B20"/>
                </a:solidFill>
                <a:effectLst/>
                <a:uLnTx/>
                <a:uFillTx/>
                <a:latin typeface="Arial" charset="0"/>
                <a:ea typeface="ＭＳ Ｐゴシック" pitchFamily="34" charset="-128"/>
                <a:cs typeface="+mn-cs"/>
              </a:rPr>
              <a:t> </a:t>
            </a:r>
          </a:p>
        </p:txBody>
      </p:sp>
      <p:sp>
        <p:nvSpPr>
          <p:cNvPr id="8" name="Action Button: Home 7">
            <a:hlinkClick r:id="rId4" action="ppaction://hlinksldjump" highlightClick="1"/>
          </p:cNvPr>
          <p:cNvSpPr/>
          <p:nvPr/>
        </p:nvSpPr>
        <p:spPr>
          <a:xfrm>
            <a:off x="1636544" y="6172201"/>
            <a:ext cx="268457" cy="305145"/>
          </a:xfrm>
          <a:prstGeom prst="actionButtonHom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2F2B20"/>
              </a:solidFill>
              <a:effectLst/>
              <a:uLnTx/>
              <a:uFillTx/>
              <a:latin typeface="Calibri" panose="020F0502020204030204"/>
              <a:ea typeface="+mn-ea"/>
              <a:cs typeface="+mn-cs"/>
            </a:endParaRPr>
          </a:p>
        </p:txBody>
      </p:sp>
      <p:pic>
        <p:nvPicPr>
          <p:cNvPr id="5" name="Picture 4" descr="Map&#10;&#10;Description automatically generated">
            <a:extLst>
              <a:ext uri="{FF2B5EF4-FFF2-40B4-BE49-F238E27FC236}">
                <a16:creationId xmlns:a16="http://schemas.microsoft.com/office/drawing/2014/main" id="{2DF05834-075C-4C66-980A-5E5E18967310}"/>
              </a:ext>
            </a:extLst>
          </p:cNvPr>
          <p:cNvPicPr>
            <a:picLocks noChangeAspect="1"/>
          </p:cNvPicPr>
          <p:nvPr/>
        </p:nvPicPr>
        <p:blipFill>
          <a:blip r:embed="rId5"/>
          <a:stretch>
            <a:fillRect/>
          </a:stretch>
        </p:blipFill>
        <p:spPr>
          <a:xfrm>
            <a:off x="418377" y="1362075"/>
            <a:ext cx="11355245" cy="4572000"/>
          </a:xfrm>
          <a:prstGeom prst="rect">
            <a:avLst/>
          </a:prstGeom>
        </p:spPr>
      </p:pic>
    </p:spTree>
    <p:extLst>
      <p:ext uri="{BB962C8B-B14F-4D97-AF65-F5344CB8AC3E}">
        <p14:creationId xmlns:p14="http://schemas.microsoft.com/office/powerpoint/2010/main" val="34319915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6BB1C-585F-4DBC-B590-55FE4FB5F7CA}"/>
              </a:ext>
            </a:extLst>
          </p:cNvPr>
          <p:cNvSpPr>
            <a:spLocks noGrp="1"/>
          </p:cNvSpPr>
          <p:nvPr>
            <p:ph type="title"/>
          </p:nvPr>
        </p:nvSpPr>
        <p:spPr/>
        <p:txBody>
          <a:bodyPr/>
          <a:lstStyle/>
          <a:p>
            <a:r>
              <a:rPr lang="en-US" dirty="0"/>
              <a:t>Future Projections: Annual </a:t>
            </a:r>
            <a:r>
              <a:rPr lang="en-US" dirty="0" err="1"/>
              <a:t>Precip</a:t>
            </a:r>
            <a:endParaRPr lang="en-US" dirty="0"/>
          </a:p>
        </p:txBody>
      </p:sp>
      <p:pic>
        <p:nvPicPr>
          <p:cNvPr id="4" name="Picture 3" descr="Map&#10;&#10;Description automatically generated">
            <a:extLst>
              <a:ext uri="{FF2B5EF4-FFF2-40B4-BE49-F238E27FC236}">
                <a16:creationId xmlns:a16="http://schemas.microsoft.com/office/drawing/2014/main" id="{880BEA32-E730-4FF7-81B2-B2179EE7BB9C}"/>
              </a:ext>
            </a:extLst>
          </p:cNvPr>
          <p:cNvPicPr>
            <a:picLocks noChangeAspect="1"/>
          </p:cNvPicPr>
          <p:nvPr/>
        </p:nvPicPr>
        <p:blipFill>
          <a:blip r:embed="rId2"/>
          <a:stretch>
            <a:fillRect/>
          </a:stretch>
        </p:blipFill>
        <p:spPr>
          <a:xfrm>
            <a:off x="76200" y="1752600"/>
            <a:ext cx="5992380" cy="4450089"/>
          </a:xfrm>
          <a:prstGeom prst="rect">
            <a:avLst/>
          </a:prstGeom>
        </p:spPr>
      </p:pic>
      <p:pic>
        <p:nvPicPr>
          <p:cNvPr id="6" name="Picture 5" descr="Map&#10;&#10;Description automatically generated">
            <a:extLst>
              <a:ext uri="{FF2B5EF4-FFF2-40B4-BE49-F238E27FC236}">
                <a16:creationId xmlns:a16="http://schemas.microsoft.com/office/drawing/2014/main" id="{7A426322-557D-4B49-BC0E-50941FBA4786}"/>
              </a:ext>
            </a:extLst>
          </p:cNvPr>
          <p:cNvPicPr>
            <a:picLocks noChangeAspect="1"/>
          </p:cNvPicPr>
          <p:nvPr/>
        </p:nvPicPr>
        <p:blipFill>
          <a:blip r:embed="rId3"/>
          <a:stretch>
            <a:fillRect/>
          </a:stretch>
        </p:blipFill>
        <p:spPr>
          <a:xfrm>
            <a:off x="6068580" y="1752600"/>
            <a:ext cx="5992380" cy="4450089"/>
          </a:xfrm>
          <a:prstGeom prst="rect">
            <a:avLst/>
          </a:prstGeom>
        </p:spPr>
      </p:pic>
      <p:sp>
        <p:nvSpPr>
          <p:cNvPr id="8" name="TextBox 7">
            <a:extLst>
              <a:ext uri="{FF2B5EF4-FFF2-40B4-BE49-F238E27FC236}">
                <a16:creationId xmlns:a16="http://schemas.microsoft.com/office/drawing/2014/main" id="{53721E75-AD5B-4C34-A270-E0B1E10433D2}"/>
              </a:ext>
            </a:extLst>
          </p:cNvPr>
          <p:cNvSpPr txBox="1"/>
          <p:nvPr/>
        </p:nvSpPr>
        <p:spPr>
          <a:xfrm>
            <a:off x="2971800" y="1811179"/>
            <a:ext cx="457200" cy="246221"/>
          </a:xfrm>
          <a:prstGeom prst="rect">
            <a:avLst/>
          </a:prstGeom>
          <a:solidFill>
            <a:schemeClr val="bg1"/>
          </a:solidFill>
        </p:spPr>
        <p:txBody>
          <a:bodyPr wrap="square" lIns="0" tIns="0" rIns="0" bIns="0" rtlCol="0">
            <a:spAutoFit/>
          </a:bodyPr>
          <a:lstStyle/>
          <a:p>
            <a:r>
              <a:rPr lang="en-US" sz="1600" b="1" dirty="0">
                <a:latin typeface="+mn-lt"/>
                <a:cs typeface="Arial" panose="020B0604020202020204" pitchFamily="34" charset="0"/>
              </a:rPr>
              <a:t>PRCP</a:t>
            </a:r>
          </a:p>
        </p:txBody>
      </p:sp>
      <p:sp>
        <p:nvSpPr>
          <p:cNvPr id="9" name="TextBox 8">
            <a:extLst>
              <a:ext uri="{FF2B5EF4-FFF2-40B4-BE49-F238E27FC236}">
                <a16:creationId xmlns:a16="http://schemas.microsoft.com/office/drawing/2014/main" id="{C823AEED-2851-460C-AD22-1A2D3EB0B4FA}"/>
              </a:ext>
            </a:extLst>
          </p:cNvPr>
          <p:cNvSpPr txBox="1"/>
          <p:nvPr/>
        </p:nvSpPr>
        <p:spPr>
          <a:xfrm>
            <a:off x="8991600" y="1811179"/>
            <a:ext cx="457200" cy="246221"/>
          </a:xfrm>
          <a:prstGeom prst="rect">
            <a:avLst/>
          </a:prstGeom>
          <a:solidFill>
            <a:schemeClr val="bg1"/>
          </a:solidFill>
        </p:spPr>
        <p:txBody>
          <a:bodyPr wrap="square" lIns="0" tIns="0" rIns="0" bIns="0" rtlCol="0">
            <a:spAutoFit/>
          </a:bodyPr>
          <a:lstStyle/>
          <a:p>
            <a:r>
              <a:rPr lang="en-US" sz="1600" b="1" dirty="0">
                <a:latin typeface="+mn-lt"/>
                <a:cs typeface="Arial" panose="020B0604020202020204" pitchFamily="34" charset="0"/>
              </a:rPr>
              <a:t>PRCP</a:t>
            </a:r>
          </a:p>
        </p:txBody>
      </p:sp>
    </p:spTree>
    <p:extLst>
      <p:ext uri="{BB962C8B-B14F-4D97-AF65-F5344CB8AC3E}">
        <p14:creationId xmlns:p14="http://schemas.microsoft.com/office/powerpoint/2010/main" val="39990844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6" name="Title 1"/>
          <p:cNvSpPr>
            <a:spLocks noGrp="1"/>
          </p:cNvSpPr>
          <p:nvPr>
            <p:ph type="title"/>
          </p:nvPr>
        </p:nvSpPr>
        <p:spPr/>
        <p:txBody>
          <a:bodyPr/>
          <a:lstStyle/>
          <a:p>
            <a:r>
              <a:rPr lang="en-US" altLang="en-US" dirty="0"/>
              <a:t>Heavy Precipitation - Projected</a:t>
            </a:r>
          </a:p>
        </p:txBody>
      </p:sp>
      <p:sp>
        <p:nvSpPr>
          <p:cNvPr id="6" name="Content Placeholder 5">
            <a:extLst>
              <a:ext uri="{FF2B5EF4-FFF2-40B4-BE49-F238E27FC236}">
                <a16:creationId xmlns:a16="http://schemas.microsoft.com/office/drawing/2014/main" id="{C0145B4C-DBB9-42A2-A0AA-75F4ED75750B}"/>
              </a:ext>
            </a:extLst>
          </p:cNvPr>
          <p:cNvSpPr>
            <a:spLocks noGrp="1"/>
          </p:cNvSpPr>
          <p:nvPr>
            <p:ph idx="1"/>
          </p:nvPr>
        </p:nvSpPr>
        <p:spPr/>
        <p:txBody>
          <a:bodyPr/>
          <a:lstStyle/>
          <a:p>
            <a:endParaRPr lang="en-US"/>
          </a:p>
        </p:txBody>
      </p:sp>
      <p:pic>
        <p:nvPicPr>
          <p:cNvPr id="5" name="Picture 4" descr="Map&#10;&#10;Description automatically generated">
            <a:extLst>
              <a:ext uri="{FF2B5EF4-FFF2-40B4-BE49-F238E27FC236}">
                <a16:creationId xmlns:a16="http://schemas.microsoft.com/office/drawing/2014/main" id="{5CEA3686-7175-425F-BF42-BAC25EF79B72}"/>
              </a:ext>
            </a:extLst>
          </p:cNvPr>
          <p:cNvPicPr>
            <a:picLocks noChangeAspect="1"/>
          </p:cNvPicPr>
          <p:nvPr/>
        </p:nvPicPr>
        <p:blipFill>
          <a:blip r:embed="rId3"/>
          <a:stretch>
            <a:fillRect/>
          </a:stretch>
        </p:blipFill>
        <p:spPr>
          <a:xfrm>
            <a:off x="403679" y="1566863"/>
            <a:ext cx="11384639" cy="4572000"/>
          </a:xfrm>
          <a:prstGeom prst="rect">
            <a:avLst/>
          </a:prstGeom>
        </p:spPr>
      </p:pic>
    </p:spTree>
    <p:extLst>
      <p:ext uri="{BB962C8B-B14F-4D97-AF65-F5344CB8AC3E}">
        <p14:creationId xmlns:p14="http://schemas.microsoft.com/office/powerpoint/2010/main" val="1174483876"/>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BB9C5-FEF3-4DCB-95FA-E52144EAAFBC}"/>
              </a:ext>
            </a:extLst>
          </p:cNvPr>
          <p:cNvSpPr>
            <a:spLocks noGrp="1"/>
          </p:cNvSpPr>
          <p:nvPr>
            <p:ph type="title"/>
          </p:nvPr>
        </p:nvSpPr>
        <p:spPr/>
        <p:txBody>
          <a:bodyPr/>
          <a:lstStyle/>
          <a:p>
            <a:r>
              <a:rPr lang="en-US" dirty="0"/>
              <a:t>Climate Change Tree Atlas Results</a:t>
            </a:r>
          </a:p>
        </p:txBody>
      </p:sp>
      <p:sp>
        <p:nvSpPr>
          <p:cNvPr id="7" name="Rectangle 6">
            <a:extLst>
              <a:ext uri="{FF2B5EF4-FFF2-40B4-BE49-F238E27FC236}">
                <a16:creationId xmlns:a16="http://schemas.microsoft.com/office/drawing/2014/main" id="{389153E2-A4C5-465B-A602-493D8AA2C2B6}"/>
              </a:ext>
            </a:extLst>
          </p:cNvPr>
          <p:cNvSpPr/>
          <p:nvPr/>
        </p:nvSpPr>
        <p:spPr>
          <a:xfrm>
            <a:off x="0" y="6396335"/>
            <a:ext cx="12192000" cy="461665"/>
          </a:xfrm>
          <a:prstGeom prst="rect">
            <a:avLst/>
          </a:prstGeom>
          <a:solidFill>
            <a:schemeClr val="tx1">
              <a:lumMod val="75000"/>
              <a:lumOff val="25000"/>
            </a:schemeClr>
          </a:solidFill>
          <a:effectLst>
            <a:innerShdw blurRad="63500" dist="50800" dir="16200000">
              <a:prstClr val="black">
                <a:alpha val="50000"/>
              </a:prstClr>
            </a:innerShdw>
          </a:effectLst>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charset="0"/>
                <a:ea typeface="ＭＳ Ｐゴシック" pitchFamily="34" charset="-128"/>
                <a:cs typeface="+mn-cs"/>
              </a:rPr>
              <a:t>www.fs.fed.us/nrs/atlas</a:t>
            </a:r>
          </a:p>
        </p:txBody>
      </p:sp>
      <p:pic>
        <p:nvPicPr>
          <p:cNvPr id="8" name="Content Placeholder 4">
            <a:extLst>
              <a:ext uri="{FF2B5EF4-FFF2-40B4-BE49-F238E27FC236}">
                <a16:creationId xmlns:a16="http://schemas.microsoft.com/office/drawing/2014/main" id="{627A1B7C-97E8-403F-BB12-B1EB174FAB1C}"/>
              </a:ext>
            </a:extLst>
          </p:cNvPr>
          <p:cNvPicPr>
            <a:picLocks noChangeAspect="1"/>
          </p:cNvPicPr>
          <p:nvPr/>
        </p:nvPicPr>
        <p:blipFill>
          <a:blip r:embed="rId3"/>
          <a:stretch>
            <a:fillRect/>
          </a:stretch>
        </p:blipFill>
        <p:spPr>
          <a:xfrm>
            <a:off x="5791200" y="1545885"/>
            <a:ext cx="5726485" cy="4486843"/>
          </a:xfrm>
          <a:prstGeom prst="rect">
            <a:avLst/>
          </a:prstGeom>
        </p:spPr>
      </p:pic>
      <p:pic>
        <p:nvPicPr>
          <p:cNvPr id="4" name="Picture 3">
            <a:extLst>
              <a:ext uri="{FF2B5EF4-FFF2-40B4-BE49-F238E27FC236}">
                <a16:creationId xmlns:a16="http://schemas.microsoft.com/office/drawing/2014/main" id="{6670CFD9-B742-4513-B6CC-B96B2CA3A51B}"/>
              </a:ext>
            </a:extLst>
          </p:cNvPr>
          <p:cNvPicPr>
            <a:picLocks noChangeAspect="1"/>
          </p:cNvPicPr>
          <p:nvPr/>
        </p:nvPicPr>
        <p:blipFill rotWithShape="1">
          <a:blip r:embed="rId4"/>
          <a:srcRect l="15365" t="13619" r="63359" b="5500"/>
          <a:stretch/>
        </p:blipFill>
        <p:spPr>
          <a:xfrm>
            <a:off x="838200" y="1350216"/>
            <a:ext cx="3649615" cy="4682512"/>
          </a:xfrm>
          <a:prstGeom prst="rect">
            <a:avLst/>
          </a:prstGeom>
        </p:spPr>
      </p:pic>
    </p:spTree>
    <p:extLst>
      <p:ext uri="{BB962C8B-B14F-4D97-AF65-F5344CB8AC3E}">
        <p14:creationId xmlns:p14="http://schemas.microsoft.com/office/powerpoint/2010/main" val="32220711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BB9C5-FEF3-4DCB-95FA-E52144EAAFBC}"/>
              </a:ext>
            </a:extLst>
          </p:cNvPr>
          <p:cNvSpPr>
            <a:spLocks noGrp="1"/>
          </p:cNvSpPr>
          <p:nvPr>
            <p:ph type="title"/>
          </p:nvPr>
        </p:nvSpPr>
        <p:spPr/>
        <p:txBody>
          <a:bodyPr/>
          <a:lstStyle/>
          <a:p>
            <a:r>
              <a:rPr lang="en-US" dirty="0"/>
              <a:t>Climate Change Tree Atlas Results</a:t>
            </a:r>
          </a:p>
        </p:txBody>
      </p:sp>
      <p:sp>
        <p:nvSpPr>
          <p:cNvPr id="7" name="Rectangle 6">
            <a:extLst>
              <a:ext uri="{FF2B5EF4-FFF2-40B4-BE49-F238E27FC236}">
                <a16:creationId xmlns:a16="http://schemas.microsoft.com/office/drawing/2014/main" id="{389153E2-A4C5-465B-A602-493D8AA2C2B6}"/>
              </a:ext>
            </a:extLst>
          </p:cNvPr>
          <p:cNvSpPr/>
          <p:nvPr/>
        </p:nvSpPr>
        <p:spPr>
          <a:xfrm>
            <a:off x="0" y="6396335"/>
            <a:ext cx="12192000" cy="400110"/>
          </a:xfrm>
          <a:prstGeom prst="rect">
            <a:avLst/>
          </a:prstGeom>
          <a:solidFill>
            <a:schemeClr val="tx1">
              <a:lumMod val="75000"/>
              <a:lumOff val="25000"/>
            </a:schemeClr>
          </a:solidFill>
          <a:effectLst>
            <a:innerShdw blurRad="63500" dist="50800" dir="16200000">
              <a:prstClr val="black">
                <a:alpha val="50000"/>
              </a:prstClr>
            </a:innerShdw>
          </a:effectLst>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rial" charset="0"/>
                <a:ea typeface="ＭＳ Ｐゴシック" pitchFamily="34" charset="-128"/>
                <a:cs typeface="+mn-cs"/>
              </a:rPr>
              <a:t>https://forestadaptation.org/learn/resource-finder/tree-species-projections-ecological-sections-minnesota</a:t>
            </a:r>
          </a:p>
        </p:txBody>
      </p:sp>
      <p:graphicFrame>
        <p:nvGraphicFramePr>
          <p:cNvPr id="14" name="Table 3">
            <a:extLst>
              <a:ext uri="{FF2B5EF4-FFF2-40B4-BE49-F238E27FC236}">
                <a16:creationId xmlns:a16="http://schemas.microsoft.com/office/drawing/2014/main" id="{E1F07C94-1D71-490D-BC85-15CD41D5A03F}"/>
              </a:ext>
            </a:extLst>
          </p:cNvPr>
          <p:cNvGraphicFramePr>
            <a:graphicFrameLocks noGrp="1"/>
          </p:cNvGraphicFramePr>
          <p:nvPr>
            <p:extLst>
              <p:ext uri="{D42A27DB-BD31-4B8C-83A1-F6EECF244321}">
                <p14:modId xmlns:p14="http://schemas.microsoft.com/office/powerpoint/2010/main" val="4225044742"/>
              </p:ext>
            </p:extLst>
          </p:nvPr>
        </p:nvGraphicFramePr>
        <p:xfrm>
          <a:off x="609600" y="1495835"/>
          <a:ext cx="3149601" cy="2773680"/>
        </p:xfrm>
        <a:graphic>
          <a:graphicData uri="http://schemas.openxmlformats.org/drawingml/2006/table">
            <a:tbl>
              <a:tblPr firstRow="1" bandRow="1">
                <a:tableStyleId>{68D230F3-CF80-4859-8CE7-A43EE81993B5}</a:tableStyleId>
              </a:tblPr>
              <a:tblGrid>
                <a:gridCol w="3149601">
                  <a:extLst>
                    <a:ext uri="{9D8B030D-6E8A-4147-A177-3AD203B41FA5}">
                      <a16:colId xmlns:a16="http://schemas.microsoft.com/office/drawing/2014/main" val="872909656"/>
                    </a:ext>
                  </a:extLst>
                </a:gridCol>
              </a:tblGrid>
              <a:tr h="370840">
                <a:tc>
                  <a:txBody>
                    <a:bodyPr/>
                    <a:lstStyle/>
                    <a:p>
                      <a:r>
                        <a:rPr lang="en-US" sz="2000" dirty="0"/>
                        <a:t>Increasing Habitat</a:t>
                      </a:r>
                    </a:p>
                  </a:txBody>
                  <a:tcPr/>
                </a:tc>
                <a:extLst>
                  <a:ext uri="{0D108BD9-81ED-4DB2-BD59-A6C34878D82A}">
                    <a16:rowId xmlns:a16="http://schemas.microsoft.com/office/drawing/2014/main" val="1801197975"/>
                  </a:ext>
                </a:extLst>
              </a:tr>
              <a:tr h="370840">
                <a:tc>
                  <a:txBody>
                    <a:bodyPr/>
                    <a:lstStyle/>
                    <a:p>
                      <a:r>
                        <a:rPr lang="en-US" sz="2000" b="0" dirty="0"/>
                        <a:t>American basswood</a:t>
                      </a:r>
                    </a:p>
                  </a:txBody>
                  <a:tcPr/>
                </a:tc>
                <a:extLst>
                  <a:ext uri="{0D108BD9-81ED-4DB2-BD59-A6C34878D82A}">
                    <a16:rowId xmlns:a16="http://schemas.microsoft.com/office/drawing/2014/main" val="2778904929"/>
                  </a:ext>
                </a:extLst>
              </a:tr>
              <a:tr h="370840">
                <a:tc>
                  <a:txBody>
                    <a:bodyPr/>
                    <a:lstStyle/>
                    <a:p>
                      <a:r>
                        <a:rPr lang="en-US" sz="2000" b="0" dirty="0"/>
                        <a:t>Bitternut hickory</a:t>
                      </a:r>
                    </a:p>
                  </a:txBody>
                  <a:tcPr/>
                </a:tc>
                <a:extLst>
                  <a:ext uri="{0D108BD9-81ED-4DB2-BD59-A6C34878D82A}">
                    <a16:rowId xmlns:a16="http://schemas.microsoft.com/office/drawing/2014/main" val="2771426913"/>
                  </a:ext>
                </a:extLst>
              </a:tr>
              <a:tr h="370840">
                <a:tc>
                  <a:txBody>
                    <a:bodyPr/>
                    <a:lstStyle/>
                    <a:p>
                      <a:r>
                        <a:rPr lang="en-US" sz="2000" b="0" dirty="0"/>
                        <a:t>Bur oak</a:t>
                      </a:r>
                    </a:p>
                  </a:txBody>
                  <a:tcPr/>
                </a:tc>
                <a:extLst>
                  <a:ext uri="{0D108BD9-81ED-4DB2-BD59-A6C34878D82A}">
                    <a16:rowId xmlns:a16="http://schemas.microsoft.com/office/drawing/2014/main" val="3082493807"/>
                  </a:ext>
                </a:extLst>
              </a:tr>
              <a:tr h="370840">
                <a:tc>
                  <a:txBody>
                    <a:bodyPr/>
                    <a:lstStyle/>
                    <a:p>
                      <a:r>
                        <a:rPr lang="en-US" sz="2000" b="0" dirty="0"/>
                        <a:t>Eastern white pine</a:t>
                      </a:r>
                    </a:p>
                  </a:txBody>
                  <a:tcPr/>
                </a:tc>
                <a:extLst>
                  <a:ext uri="{0D108BD9-81ED-4DB2-BD59-A6C34878D82A}">
                    <a16:rowId xmlns:a16="http://schemas.microsoft.com/office/drawing/2014/main" val="2420545336"/>
                  </a:ext>
                </a:extLst>
              </a:tr>
              <a:tr h="370840">
                <a:tc>
                  <a:txBody>
                    <a:bodyPr/>
                    <a:lstStyle/>
                    <a:p>
                      <a:r>
                        <a:rPr lang="en-US" sz="2000" b="0" dirty="0"/>
                        <a:t>Northern red oak</a:t>
                      </a:r>
                    </a:p>
                  </a:txBody>
                  <a:tcPr/>
                </a:tc>
                <a:extLst>
                  <a:ext uri="{0D108BD9-81ED-4DB2-BD59-A6C34878D82A}">
                    <a16:rowId xmlns:a16="http://schemas.microsoft.com/office/drawing/2014/main" val="1081684608"/>
                  </a:ext>
                </a:extLst>
              </a:tr>
              <a:tr h="370840">
                <a:tc>
                  <a:txBody>
                    <a:bodyPr/>
                    <a:lstStyle/>
                    <a:p>
                      <a:r>
                        <a:rPr lang="en-US" sz="2000" b="0" dirty="0"/>
                        <a:t>Sugar maple</a:t>
                      </a:r>
                    </a:p>
                  </a:txBody>
                  <a:tcPr/>
                </a:tc>
                <a:extLst>
                  <a:ext uri="{0D108BD9-81ED-4DB2-BD59-A6C34878D82A}">
                    <a16:rowId xmlns:a16="http://schemas.microsoft.com/office/drawing/2014/main" val="245866958"/>
                  </a:ext>
                </a:extLst>
              </a:tr>
            </a:tbl>
          </a:graphicData>
        </a:graphic>
      </p:graphicFrame>
      <p:graphicFrame>
        <p:nvGraphicFramePr>
          <p:cNvPr id="16" name="Table 3">
            <a:extLst>
              <a:ext uri="{FF2B5EF4-FFF2-40B4-BE49-F238E27FC236}">
                <a16:creationId xmlns:a16="http://schemas.microsoft.com/office/drawing/2014/main" id="{108D3031-9FEC-40E1-89DD-5D60F32B6741}"/>
              </a:ext>
            </a:extLst>
          </p:cNvPr>
          <p:cNvGraphicFramePr>
            <a:graphicFrameLocks noGrp="1"/>
          </p:cNvGraphicFramePr>
          <p:nvPr>
            <p:extLst>
              <p:ext uri="{D42A27DB-BD31-4B8C-83A1-F6EECF244321}">
                <p14:modId xmlns:p14="http://schemas.microsoft.com/office/powerpoint/2010/main" val="1040089464"/>
              </p:ext>
            </p:extLst>
          </p:nvPr>
        </p:nvGraphicFramePr>
        <p:xfrm>
          <a:off x="8305800" y="1495835"/>
          <a:ext cx="3149601" cy="2377440"/>
        </p:xfrm>
        <a:graphic>
          <a:graphicData uri="http://schemas.openxmlformats.org/drawingml/2006/table">
            <a:tbl>
              <a:tblPr firstRow="1" bandRow="1">
                <a:tableStyleId>{3B4B98B0-60AC-42C2-AFA5-B58CD77FA1E5}</a:tableStyleId>
              </a:tblPr>
              <a:tblGrid>
                <a:gridCol w="3149601">
                  <a:extLst>
                    <a:ext uri="{9D8B030D-6E8A-4147-A177-3AD203B41FA5}">
                      <a16:colId xmlns:a16="http://schemas.microsoft.com/office/drawing/2014/main" val="872909656"/>
                    </a:ext>
                  </a:extLst>
                </a:gridCol>
              </a:tblGrid>
              <a:tr h="370840">
                <a:tc>
                  <a:txBody>
                    <a:bodyPr/>
                    <a:lstStyle/>
                    <a:p>
                      <a:r>
                        <a:rPr lang="en-US" sz="2000" dirty="0"/>
                        <a:t>New Migrants</a:t>
                      </a:r>
                    </a:p>
                  </a:txBody>
                  <a:tcPr/>
                </a:tc>
                <a:extLst>
                  <a:ext uri="{0D108BD9-81ED-4DB2-BD59-A6C34878D82A}">
                    <a16:rowId xmlns:a16="http://schemas.microsoft.com/office/drawing/2014/main" val="1801197975"/>
                  </a:ext>
                </a:extLst>
              </a:tr>
              <a:tr h="370840">
                <a:tc>
                  <a:txBody>
                    <a:bodyPr/>
                    <a:lstStyle/>
                    <a:p>
                      <a:r>
                        <a:rPr lang="en-US" sz="2000" dirty="0"/>
                        <a:t>Black walnut</a:t>
                      </a:r>
                    </a:p>
                  </a:txBody>
                  <a:tcPr/>
                </a:tc>
                <a:extLst>
                  <a:ext uri="{0D108BD9-81ED-4DB2-BD59-A6C34878D82A}">
                    <a16:rowId xmlns:a16="http://schemas.microsoft.com/office/drawing/2014/main" val="2771426913"/>
                  </a:ext>
                </a:extLst>
              </a:tr>
              <a:tr h="370840">
                <a:tc>
                  <a:txBody>
                    <a:bodyPr/>
                    <a:lstStyle/>
                    <a:p>
                      <a:r>
                        <a:rPr lang="en-US" sz="2000" dirty="0"/>
                        <a:t>Eastern hemlock</a:t>
                      </a:r>
                    </a:p>
                  </a:txBody>
                  <a:tcPr/>
                </a:tc>
                <a:extLst>
                  <a:ext uri="{0D108BD9-81ED-4DB2-BD59-A6C34878D82A}">
                    <a16:rowId xmlns:a16="http://schemas.microsoft.com/office/drawing/2014/main" val="1554600634"/>
                  </a:ext>
                </a:extLst>
              </a:tr>
              <a:tr h="370840">
                <a:tc>
                  <a:txBody>
                    <a:bodyPr/>
                    <a:lstStyle/>
                    <a:p>
                      <a:r>
                        <a:rPr lang="en-US" sz="2000" dirty="0"/>
                        <a:t>Shagbark hickory</a:t>
                      </a:r>
                    </a:p>
                  </a:txBody>
                  <a:tcPr/>
                </a:tc>
                <a:extLst>
                  <a:ext uri="{0D108BD9-81ED-4DB2-BD59-A6C34878D82A}">
                    <a16:rowId xmlns:a16="http://schemas.microsoft.com/office/drawing/2014/main" val="1043779146"/>
                  </a:ext>
                </a:extLst>
              </a:tr>
              <a:tr h="370840">
                <a:tc>
                  <a:txBody>
                    <a:bodyPr/>
                    <a:lstStyle/>
                    <a:p>
                      <a:r>
                        <a:rPr lang="en-US" sz="2000" dirty="0"/>
                        <a:t>Swamp white oak</a:t>
                      </a:r>
                    </a:p>
                  </a:txBody>
                  <a:tcPr/>
                </a:tc>
                <a:extLst>
                  <a:ext uri="{0D108BD9-81ED-4DB2-BD59-A6C34878D82A}">
                    <a16:rowId xmlns:a16="http://schemas.microsoft.com/office/drawing/2014/main" val="471496140"/>
                  </a:ext>
                </a:extLst>
              </a:tr>
              <a:tr h="370840">
                <a:tc>
                  <a:txBody>
                    <a:bodyPr/>
                    <a:lstStyle/>
                    <a:p>
                      <a:r>
                        <a:rPr lang="en-US" sz="2000" dirty="0"/>
                        <a:t>Sycamore</a:t>
                      </a:r>
                    </a:p>
                  </a:txBody>
                  <a:tcPr/>
                </a:tc>
                <a:extLst>
                  <a:ext uri="{0D108BD9-81ED-4DB2-BD59-A6C34878D82A}">
                    <a16:rowId xmlns:a16="http://schemas.microsoft.com/office/drawing/2014/main" val="2572757482"/>
                  </a:ext>
                </a:extLst>
              </a:tr>
            </a:tbl>
          </a:graphicData>
        </a:graphic>
      </p:graphicFrame>
      <p:graphicFrame>
        <p:nvGraphicFramePr>
          <p:cNvPr id="3" name="Table 2">
            <a:extLst>
              <a:ext uri="{FF2B5EF4-FFF2-40B4-BE49-F238E27FC236}">
                <a16:creationId xmlns:a16="http://schemas.microsoft.com/office/drawing/2014/main" id="{2EBF2D77-F1FE-4928-A0AF-D3010BCACD98}"/>
              </a:ext>
            </a:extLst>
          </p:cNvPr>
          <p:cNvGraphicFramePr>
            <a:graphicFrameLocks noGrp="1"/>
          </p:cNvGraphicFramePr>
          <p:nvPr>
            <p:extLst>
              <p:ext uri="{D42A27DB-BD31-4B8C-83A1-F6EECF244321}">
                <p14:modId xmlns:p14="http://schemas.microsoft.com/office/powerpoint/2010/main" val="2750053925"/>
              </p:ext>
            </p:extLst>
          </p:nvPr>
        </p:nvGraphicFramePr>
        <p:xfrm>
          <a:off x="4457700" y="1505770"/>
          <a:ext cx="3149601" cy="1981200"/>
        </p:xfrm>
        <a:graphic>
          <a:graphicData uri="http://schemas.openxmlformats.org/drawingml/2006/table">
            <a:tbl>
              <a:tblPr firstRow="1" bandRow="1">
                <a:tableStyleId>{5FD0F851-EC5A-4D38-B0AD-8093EC10F338}</a:tableStyleId>
              </a:tblPr>
              <a:tblGrid>
                <a:gridCol w="3149601">
                  <a:extLst>
                    <a:ext uri="{9D8B030D-6E8A-4147-A177-3AD203B41FA5}">
                      <a16:colId xmlns:a16="http://schemas.microsoft.com/office/drawing/2014/main" val="4123786515"/>
                    </a:ext>
                  </a:extLst>
                </a:gridCol>
              </a:tblGrid>
              <a:tr h="370840">
                <a:tc>
                  <a:txBody>
                    <a:bodyPr/>
                    <a:lstStyle/>
                    <a:p>
                      <a:r>
                        <a:rPr lang="en-US" sz="2000" dirty="0"/>
                        <a:t>Deceasing Habitat</a:t>
                      </a:r>
                    </a:p>
                  </a:txBody>
                  <a:tcPr/>
                </a:tc>
                <a:extLst>
                  <a:ext uri="{0D108BD9-81ED-4DB2-BD59-A6C34878D82A}">
                    <a16:rowId xmlns:a16="http://schemas.microsoft.com/office/drawing/2014/main" val="3771258793"/>
                  </a:ext>
                </a:extLst>
              </a:tr>
              <a:tr h="370840">
                <a:tc>
                  <a:txBody>
                    <a:bodyPr/>
                    <a:lstStyle/>
                    <a:p>
                      <a:r>
                        <a:rPr lang="en-US" sz="2000" b="0" dirty="0"/>
                        <a:t>Balsam poplar</a:t>
                      </a:r>
                    </a:p>
                  </a:txBody>
                  <a:tcPr/>
                </a:tc>
                <a:extLst>
                  <a:ext uri="{0D108BD9-81ED-4DB2-BD59-A6C34878D82A}">
                    <a16:rowId xmlns:a16="http://schemas.microsoft.com/office/drawing/2014/main" val="2333996823"/>
                  </a:ext>
                </a:extLst>
              </a:tr>
              <a:tr h="370840">
                <a:tc>
                  <a:txBody>
                    <a:bodyPr/>
                    <a:lstStyle/>
                    <a:p>
                      <a:r>
                        <a:rPr lang="en-US" sz="2000" b="0" dirty="0"/>
                        <a:t>Black spruce</a:t>
                      </a:r>
                    </a:p>
                  </a:txBody>
                  <a:tcPr/>
                </a:tc>
                <a:extLst>
                  <a:ext uri="{0D108BD9-81ED-4DB2-BD59-A6C34878D82A}">
                    <a16:rowId xmlns:a16="http://schemas.microsoft.com/office/drawing/2014/main" val="3999811187"/>
                  </a:ext>
                </a:extLst>
              </a:tr>
              <a:tr h="370840">
                <a:tc>
                  <a:txBody>
                    <a:bodyPr/>
                    <a:lstStyle/>
                    <a:p>
                      <a:r>
                        <a:rPr lang="en-US" sz="2000" b="0" dirty="0"/>
                        <a:t>Jack pine</a:t>
                      </a:r>
                    </a:p>
                  </a:txBody>
                  <a:tcPr/>
                </a:tc>
                <a:extLst>
                  <a:ext uri="{0D108BD9-81ED-4DB2-BD59-A6C34878D82A}">
                    <a16:rowId xmlns:a16="http://schemas.microsoft.com/office/drawing/2014/main" val="1412087304"/>
                  </a:ext>
                </a:extLst>
              </a:tr>
              <a:tr h="370840">
                <a:tc>
                  <a:txBody>
                    <a:bodyPr/>
                    <a:lstStyle/>
                    <a:p>
                      <a:r>
                        <a:rPr lang="en-US" sz="2000" b="0" dirty="0"/>
                        <a:t>Quaking aspen</a:t>
                      </a:r>
                    </a:p>
                  </a:txBody>
                  <a:tcPr/>
                </a:tc>
                <a:extLst>
                  <a:ext uri="{0D108BD9-81ED-4DB2-BD59-A6C34878D82A}">
                    <a16:rowId xmlns:a16="http://schemas.microsoft.com/office/drawing/2014/main" val="716294083"/>
                  </a:ext>
                </a:extLst>
              </a:tr>
            </a:tbl>
          </a:graphicData>
        </a:graphic>
      </p:graphicFrame>
    </p:spTree>
    <p:extLst>
      <p:ext uri="{BB962C8B-B14F-4D97-AF65-F5344CB8AC3E}">
        <p14:creationId xmlns:p14="http://schemas.microsoft.com/office/powerpoint/2010/main" val="38147943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25"/>
          <p:cNvSpPr txBox="1">
            <a:spLocks noGrp="1"/>
          </p:cNvSpPr>
          <p:nvPr>
            <p:ph type="title"/>
          </p:nvPr>
        </p:nvSpPr>
        <p:spPr>
          <a:xfrm>
            <a:off x="0" y="359616"/>
            <a:ext cx="12192000" cy="9906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21B2B"/>
              </a:buClr>
              <a:buSzPts val="5400"/>
              <a:buFont typeface="Calibri"/>
              <a:buNone/>
            </a:pPr>
            <a:r>
              <a:rPr lang="en-US"/>
              <a:t>Changes in Forest Composition</a:t>
            </a:r>
            <a:endParaRPr/>
          </a:p>
        </p:txBody>
      </p:sp>
      <p:sp>
        <p:nvSpPr>
          <p:cNvPr id="486" name="Google Shape;486;p25"/>
          <p:cNvSpPr/>
          <p:nvPr/>
        </p:nvSpPr>
        <p:spPr>
          <a:xfrm>
            <a:off x="8395385" y="1945128"/>
            <a:ext cx="274320" cy="274320"/>
          </a:xfrm>
          <a:prstGeom prst="rect">
            <a:avLst/>
          </a:prstGeom>
          <a:solidFill>
            <a:schemeClr val="accent6">
              <a:lumMod val="50000"/>
            </a:schemeClr>
          </a:solidFill>
          <a:ln w="264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
        <p:nvSpPr>
          <p:cNvPr id="487" name="Google Shape;487;p25"/>
          <p:cNvSpPr txBox="1"/>
          <p:nvPr/>
        </p:nvSpPr>
        <p:spPr>
          <a:xfrm>
            <a:off x="8669705" y="1869431"/>
            <a:ext cx="1909762" cy="64633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a:ea typeface="Calibri"/>
                <a:cs typeface="Calibri"/>
                <a:sym typeface="Calibri"/>
              </a:rPr>
              <a:t>= species X quality habitat</a:t>
            </a:r>
            <a:endParaRPr kumimoji="0" sz="1800" b="0" i="0" u="none" strike="noStrike" kern="1200" cap="none" spc="0" normalizeH="0" baseline="0" noProof="0">
              <a:ln>
                <a:noFill/>
              </a:ln>
              <a:solidFill>
                <a:prstClr val="black"/>
              </a:solidFill>
              <a:effectLst/>
              <a:uLnTx/>
              <a:uFillTx/>
              <a:latin typeface="Arial" charset="0"/>
              <a:ea typeface="ＭＳ Ｐゴシック" pitchFamily="34" charset="-128"/>
              <a:cs typeface="+mn-cs"/>
            </a:endParaRPr>
          </a:p>
        </p:txBody>
      </p:sp>
      <p:sp>
        <p:nvSpPr>
          <p:cNvPr id="488" name="Google Shape;488;p25"/>
          <p:cNvSpPr txBox="1"/>
          <p:nvPr/>
        </p:nvSpPr>
        <p:spPr>
          <a:xfrm>
            <a:off x="2943524" y="3309693"/>
            <a:ext cx="6305550" cy="46166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a:ea typeface="Calibri"/>
                <a:cs typeface="Calibri"/>
                <a:sym typeface="Calibri"/>
              </a:rPr>
              <a:t>50% Reduction in Habitat:</a:t>
            </a:r>
            <a:endParaRPr kumimoji="0" sz="1800" b="0" i="0" u="none" strike="noStrike" kern="1200" cap="none" spc="0" normalizeH="0" baseline="0" noProof="0">
              <a:ln>
                <a:noFill/>
              </a:ln>
              <a:solidFill>
                <a:prstClr val="black"/>
              </a:solidFill>
              <a:effectLst/>
              <a:uLnTx/>
              <a:uFillTx/>
              <a:latin typeface="Arial" charset="0"/>
              <a:ea typeface="ＭＳ Ｐゴシック" pitchFamily="34" charset="-128"/>
              <a:cs typeface="+mn-cs"/>
            </a:endParaRPr>
          </a:p>
        </p:txBody>
      </p:sp>
      <p:sp>
        <p:nvSpPr>
          <p:cNvPr id="489" name="Google Shape;489;p25"/>
          <p:cNvSpPr txBox="1"/>
          <p:nvPr/>
        </p:nvSpPr>
        <p:spPr>
          <a:xfrm>
            <a:off x="2058120" y="6307069"/>
            <a:ext cx="3962400" cy="46166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a:ea typeface="Calibri"/>
                <a:cs typeface="Calibri"/>
                <a:sym typeface="Calibri"/>
              </a:rPr>
              <a:t>Habitat reduced equally</a:t>
            </a:r>
            <a:endParaRPr kumimoji="0" sz="1800" b="0" i="0" u="none" strike="noStrike" kern="1200" cap="none" spc="0" normalizeH="0" baseline="0" noProof="0">
              <a:ln>
                <a:noFill/>
              </a:ln>
              <a:solidFill>
                <a:prstClr val="black"/>
              </a:solidFill>
              <a:effectLst/>
              <a:uLnTx/>
              <a:uFillTx/>
              <a:latin typeface="Arial" charset="0"/>
              <a:ea typeface="ＭＳ Ｐゴシック" pitchFamily="34" charset="-128"/>
              <a:cs typeface="+mn-cs"/>
            </a:endParaRPr>
          </a:p>
        </p:txBody>
      </p:sp>
      <p:sp>
        <p:nvSpPr>
          <p:cNvPr id="490" name="Google Shape;490;p25"/>
          <p:cNvSpPr txBox="1"/>
          <p:nvPr/>
        </p:nvSpPr>
        <p:spPr>
          <a:xfrm>
            <a:off x="5959100" y="6307068"/>
            <a:ext cx="3962400" cy="46166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a:ea typeface="Calibri"/>
                <a:cs typeface="Calibri"/>
                <a:sym typeface="Calibri"/>
              </a:rPr>
              <a:t>Best habitats remain</a:t>
            </a:r>
            <a:endParaRPr kumimoji="0" sz="1800" b="0" i="0" u="none" strike="noStrike" kern="1200" cap="none" spc="0" normalizeH="0" baseline="0" noProof="0">
              <a:ln>
                <a:noFill/>
              </a:ln>
              <a:solidFill>
                <a:prstClr val="black"/>
              </a:solidFill>
              <a:effectLst/>
              <a:uLnTx/>
              <a:uFillTx/>
              <a:latin typeface="Arial" charset="0"/>
              <a:ea typeface="ＭＳ Ｐゴシック" pitchFamily="34" charset="-128"/>
              <a:cs typeface="+mn-cs"/>
            </a:endParaRPr>
          </a:p>
        </p:txBody>
      </p:sp>
      <p:cxnSp>
        <p:nvCxnSpPr>
          <p:cNvPr id="491" name="Google Shape;491;p25"/>
          <p:cNvCxnSpPr/>
          <p:nvPr/>
        </p:nvCxnSpPr>
        <p:spPr>
          <a:xfrm flipH="1">
            <a:off x="4158779" y="3838695"/>
            <a:ext cx="628650" cy="590550"/>
          </a:xfrm>
          <a:prstGeom prst="straightConnector1">
            <a:avLst/>
          </a:prstGeom>
          <a:noFill/>
          <a:ln w="38100" cap="flat" cmpd="sng">
            <a:solidFill>
              <a:schemeClr val="dk1"/>
            </a:solidFill>
            <a:prstDash val="solid"/>
            <a:round/>
            <a:headEnd type="none" w="sm" len="sm"/>
            <a:tailEnd type="stealth" w="med" len="med"/>
          </a:ln>
        </p:spPr>
      </p:cxnSp>
      <p:cxnSp>
        <p:nvCxnSpPr>
          <p:cNvPr id="492" name="Google Shape;492;p25"/>
          <p:cNvCxnSpPr/>
          <p:nvPr/>
        </p:nvCxnSpPr>
        <p:spPr>
          <a:xfrm>
            <a:off x="6928452" y="3838695"/>
            <a:ext cx="628650" cy="590550"/>
          </a:xfrm>
          <a:prstGeom prst="straightConnector1">
            <a:avLst/>
          </a:prstGeom>
          <a:noFill/>
          <a:ln w="38100" cap="flat" cmpd="sng">
            <a:solidFill>
              <a:schemeClr val="dk1"/>
            </a:solidFill>
            <a:prstDash val="solid"/>
            <a:round/>
            <a:headEnd type="none" w="sm" len="sm"/>
            <a:tailEnd type="stealth" w="med" len="med"/>
          </a:ln>
        </p:spPr>
      </p:cxnSp>
      <p:pic>
        <p:nvPicPr>
          <p:cNvPr id="493" name="Google Shape;493;p25"/>
          <p:cNvPicPr preferRelativeResize="0"/>
          <p:nvPr/>
        </p:nvPicPr>
        <p:blipFill rotWithShape="1">
          <a:blip r:embed="rId3">
            <a:alphaModFix/>
          </a:blip>
          <a:srcRect l="8679" r="12339"/>
          <a:stretch/>
        </p:blipFill>
        <p:spPr>
          <a:xfrm>
            <a:off x="4348163" y="1867426"/>
            <a:ext cx="3495675" cy="1182688"/>
          </a:xfrm>
          <a:prstGeom prst="rect">
            <a:avLst/>
          </a:prstGeom>
          <a:noFill/>
          <a:ln>
            <a:noFill/>
          </a:ln>
        </p:spPr>
      </p:pic>
      <p:sp>
        <p:nvSpPr>
          <p:cNvPr id="494" name="Google Shape;494;p25"/>
          <p:cNvSpPr/>
          <p:nvPr/>
        </p:nvSpPr>
        <p:spPr>
          <a:xfrm>
            <a:off x="4348163" y="1577976"/>
            <a:ext cx="3495675" cy="1638300"/>
          </a:xfrm>
          <a:prstGeom prst="rect">
            <a:avLst/>
          </a:prstGeom>
          <a:noFill/>
          <a:ln w="38100" cap="flat" cmpd="sng">
            <a:solidFill>
              <a:srgbClr val="26262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Calibri"/>
              <a:cs typeface="Calibri"/>
              <a:sym typeface="Calibri"/>
            </a:endParaRPr>
          </a:p>
        </p:txBody>
      </p:sp>
      <p:pic>
        <p:nvPicPr>
          <p:cNvPr id="495" name="Google Shape;495;p25"/>
          <p:cNvPicPr preferRelativeResize="0"/>
          <p:nvPr/>
        </p:nvPicPr>
        <p:blipFill rotWithShape="1">
          <a:blip r:embed="rId4">
            <a:alphaModFix/>
          </a:blip>
          <a:srcRect l="10453" r="12345"/>
          <a:stretch/>
        </p:blipFill>
        <p:spPr>
          <a:xfrm>
            <a:off x="2285006" y="4892944"/>
            <a:ext cx="3411991" cy="1182688"/>
          </a:xfrm>
          <a:prstGeom prst="rect">
            <a:avLst/>
          </a:prstGeom>
          <a:noFill/>
          <a:ln>
            <a:noFill/>
          </a:ln>
        </p:spPr>
      </p:pic>
      <p:sp>
        <p:nvSpPr>
          <p:cNvPr id="496" name="Google Shape;496;p25"/>
          <p:cNvSpPr/>
          <p:nvPr/>
        </p:nvSpPr>
        <p:spPr>
          <a:xfrm>
            <a:off x="2285006" y="4665138"/>
            <a:ext cx="3411990" cy="1638300"/>
          </a:xfrm>
          <a:prstGeom prst="rect">
            <a:avLst/>
          </a:prstGeom>
          <a:noFill/>
          <a:ln w="38100" cap="flat" cmpd="sng">
            <a:solidFill>
              <a:srgbClr val="26262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Calibri"/>
              <a:cs typeface="Calibri"/>
              <a:sym typeface="Calibri"/>
            </a:endParaRPr>
          </a:p>
        </p:txBody>
      </p:sp>
      <p:pic>
        <p:nvPicPr>
          <p:cNvPr id="497" name="Google Shape;497;p25"/>
          <p:cNvPicPr preferRelativeResize="0"/>
          <p:nvPr/>
        </p:nvPicPr>
        <p:blipFill rotWithShape="1">
          <a:blip r:embed="rId5">
            <a:alphaModFix/>
          </a:blip>
          <a:srcRect l="8908" r="9617"/>
          <a:stretch/>
        </p:blipFill>
        <p:spPr>
          <a:xfrm>
            <a:off x="6212595" y="5081857"/>
            <a:ext cx="3411991" cy="804862"/>
          </a:xfrm>
          <a:prstGeom prst="rect">
            <a:avLst/>
          </a:prstGeom>
          <a:noFill/>
          <a:ln>
            <a:noFill/>
          </a:ln>
        </p:spPr>
      </p:pic>
      <p:sp>
        <p:nvSpPr>
          <p:cNvPr id="498" name="Google Shape;498;p25"/>
          <p:cNvSpPr/>
          <p:nvPr/>
        </p:nvSpPr>
        <p:spPr>
          <a:xfrm>
            <a:off x="6234944" y="4665138"/>
            <a:ext cx="3410712" cy="1638300"/>
          </a:xfrm>
          <a:prstGeom prst="rect">
            <a:avLst/>
          </a:prstGeom>
          <a:noFill/>
          <a:ln w="38100" cap="flat" cmpd="sng">
            <a:solidFill>
              <a:srgbClr val="26262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pic>
        <p:nvPicPr>
          <p:cNvPr id="448" name="Google Shape;448;p54" descr="Image result for bottomless culvert"/>
          <p:cNvPicPr preferRelativeResize="0"/>
          <p:nvPr/>
        </p:nvPicPr>
        <p:blipFill rotWithShape="1">
          <a:blip r:embed="rId3">
            <a:alphaModFix/>
          </a:blip>
          <a:srcRect l="15250"/>
          <a:stretch/>
        </p:blipFill>
        <p:spPr>
          <a:xfrm>
            <a:off x="64160" y="2019056"/>
            <a:ext cx="2977488" cy="2633552"/>
          </a:xfrm>
          <a:prstGeom prst="rect">
            <a:avLst/>
          </a:prstGeom>
          <a:noFill/>
          <a:ln>
            <a:noFill/>
          </a:ln>
        </p:spPr>
      </p:pic>
      <p:sp>
        <p:nvSpPr>
          <p:cNvPr id="450" name="Google Shape;450;p54"/>
          <p:cNvSpPr txBox="1"/>
          <p:nvPr/>
        </p:nvSpPr>
        <p:spPr>
          <a:xfrm>
            <a:off x="590550" y="4832993"/>
            <a:ext cx="11136585" cy="1781770"/>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a:ea typeface="Calibri"/>
                <a:cs typeface="Calibri"/>
                <a:sym typeface="Calibri"/>
              </a:rPr>
              <a:t>Ecosystem-based adaptation actions build on </a:t>
            </a:r>
            <a:r>
              <a:rPr kumimoji="0" lang="en-US" sz="3600" b="0" i="0" u="none" strike="noStrike" kern="1200" cap="none" spc="0" normalizeH="0" baseline="0" noProof="0" dirty="0">
                <a:ln>
                  <a:noFill/>
                </a:ln>
                <a:solidFill>
                  <a:schemeClr val="accent1"/>
                </a:solidFill>
                <a:effectLst/>
                <a:uLnTx/>
                <a:uFillTx/>
                <a:latin typeface="Calibri"/>
                <a:ea typeface="Calibri"/>
                <a:cs typeface="Calibri"/>
                <a:sym typeface="Calibri"/>
              </a:rPr>
              <a:t>sustainable management</a:t>
            </a:r>
            <a:r>
              <a:rPr kumimoji="0" lang="en-US" sz="3600" b="0" i="0" u="none" strike="noStrike" kern="1200" cap="none" spc="0" normalizeH="0" baseline="0" noProof="0" dirty="0">
                <a:ln>
                  <a:noFill/>
                </a:ln>
                <a:solidFill>
                  <a:prstClr val="black"/>
                </a:solidFill>
                <a:effectLst/>
                <a:uLnTx/>
                <a:uFillTx/>
                <a:latin typeface="Calibri"/>
                <a:ea typeface="Calibri"/>
                <a:cs typeface="Calibri"/>
                <a:sym typeface="Calibri"/>
              </a:rPr>
              <a:t>, </a:t>
            </a:r>
            <a:r>
              <a:rPr kumimoji="0" lang="en-US" sz="3600" b="0" i="0" u="none" strike="noStrike" kern="1200" cap="none" spc="0" normalizeH="0" baseline="0" noProof="0" dirty="0">
                <a:ln>
                  <a:noFill/>
                </a:ln>
                <a:solidFill>
                  <a:schemeClr val="accent1"/>
                </a:solidFill>
                <a:effectLst/>
                <a:uLnTx/>
                <a:uFillTx/>
                <a:latin typeface="Calibri"/>
                <a:ea typeface="Calibri"/>
                <a:cs typeface="Calibri"/>
                <a:sym typeface="Calibri"/>
              </a:rPr>
              <a:t>conservation</a:t>
            </a:r>
            <a:r>
              <a:rPr kumimoji="0" lang="en-US" sz="3600" b="0" i="0" u="none" strike="noStrike" kern="1200" cap="none" spc="0" normalizeH="0" baseline="0" noProof="0" dirty="0">
                <a:ln>
                  <a:noFill/>
                </a:ln>
                <a:solidFill>
                  <a:prstClr val="black"/>
                </a:solidFill>
                <a:effectLst/>
                <a:uLnTx/>
                <a:uFillTx/>
                <a:latin typeface="Calibri"/>
                <a:ea typeface="Calibri"/>
                <a:cs typeface="Calibri"/>
                <a:sym typeface="Calibri"/>
              </a:rPr>
              <a:t>, and </a:t>
            </a:r>
            <a:r>
              <a:rPr kumimoji="0" lang="en-US" sz="3600" b="0" i="0" u="none" strike="noStrike" kern="1200" cap="none" spc="0" normalizeH="0" baseline="0" noProof="0" dirty="0">
                <a:ln>
                  <a:noFill/>
                </a:ln>
                <a:solidFill>
                  <a:schemeClr val="accent1"/>
                </a:solidFill>
                <a:effectLst/>
                <a:uLnTx/>
                <a:uFillTx/>
                <a:latin typeface="Calibri"/>
                <a:ea typeface="Calibri"/>
                <a:cs typeface="Calibri"/>
                <a:sym typeface="Calibri"/>
              </a:rPr>
              <a:t>restoration</a:t>
            </a:r>
            <a:r>
              <a:rPr kumimoji="0" lang="en-US" sz="3600" b="0" i="0" u="none" strike="noStrike" kern="1200" cap="none" spc="0" normalizeH="0" baseline="0" noProof="0" dirty="0">
                <a:ln>
                  <a:noFill/>
                </a:ln>
                <a:solidFill>
                  <a:prstClr val="black"/>
                </a:solidFill>
                <a:effectLst/>
                <a:uLnTx/>
                <a:uFillTx/>
                <a:latin typeface="Calibri"/>
                <a:ea typeface="Calibri"/>
                <a:cs typeface="Calibri"/>
                <a:sym typeface="Calibri"/>
              </a:rPr>
              <a:t>.</a:t>
            </a:r>
          </a:p>
        </p:txBody>
      </p:sp>
      <p:pic>
        <p:nvPicPr>
          <p:cNvPr id="451" name="Google Shape;451;p54"/>
          <p:cNvPicPr preferRelativeResize="0"/>
          <p:nvPr/>
        </p:nvPicPr>
        <p:blipFill rotWithShape="1">
          <a:blip r:embed="rId4">
            <a:alphaModFix/>
          </a:blip>
          <a:srcRect/>
          <a:stretch/>
        </p:blipFill>
        <p:spPr>
          <a:xfrm>
            <a:off x="5240247" y="2019056"/>
            <a:ext cx="4704592" cy="2646333"/>
          </a:xfrm>
          <a:prstGeom prst="rect">
            <a:avLst/>
          </a:prstGeom>
          <a:noFill/>
          <a:ln w="57150" cap="flat" cmpd="sng">
            <a:solidFill>
              <a:schemeClr val="lt1"/>
            </a:solidFill>
            <a:prstDash val="solid"/>
            <a:round/>
            <a:headEnd type="none" w="sm" len="sm"/>
            <a:tailEnd type="none" w="sm" len="sm"/>
          </a:ln>
        </p:spPr>
      </p:pic>
      <p:pic>
        <p:nvPicPr>
          <p:cNvPr id="452" name="Google Shape;452;p54" descr="Image result for fs kirtland warbler"/>
          <p:cNvPicPr preferRelativeResize="0"/>
          <p:nvPr/>
        </p:nvPicPr>
        <p:blipFill rotWithShape="1">
          <a:blip r:embed="rId5">
            <a:alphaModFix/>
          </a:blip>
          <a:srcRect l="21369" t="3920" r="3889" b="5418"/>
          <a:stretch/>
        </p:blipFill>
        <p:spPr>
          <a:xfrm>
            <a:off x="3086901" y="2019056"/>
            <a:ext cx="2825586" cy="2650024"/>
          </a:xfrm>
          <a:prstGeom prst="rect">
            <a:avLst/>
          </a:prstGeom>
          <a:noFill/>
          <a:ln w="57150" cap="flat" cmpd="sng">
            <a:solidFill>
              <a:schemeClr val="lt1"/>
            </a:solidFill>
            <a:prstDash val="solid"/>
            <a:round/>
            <a:headEnd type="none" w="sm" len="sm"/>
            <a:tailEnd type="none" w="sm" len="sm"/>
          </a:ln>
        </p:spPr>
      </p:pic>
      <p:pic>
        <p:nvPicPr>
          <p:cNvPr id="453" name="Google Shape;453;p54"/>
          <p:cNvPicPr preferRelativeResize="0"/>
          <p:nvPr/>
        </p:nvPicPr>
        <p:blipFill rotWithShape="1">
          <a:blip r:embed="rId6">
            <a:alphaModFix/>
          </a:blip>
          <a:srcRect l="-124" t="18073" r="-1"/>
          <a:stretch/>
        </p:blipFill>
        <p:spPr>
          <a:xfrm>
            <a:off x="9305595" y="2019056"/>
            <a:ext cx="2829960" cy="2652225"/>
          </a:xfrm>
          <a:prstGeom prst="rect">
            <a:avLst/>
          </a:prstGeom>
          <a:noFill/>
          <a:ln w="57150" cap="flat" cmpd="sng">
            <a:solidFill>
              <a:schemeClr val="lt1"/>
            </a:solidFill>
            <a:prstDash val="solid"/>
            <a:round/>
            <a:headEnd type="none" w="sm" len="sm"/>
            <a:tailEnd type="none" w="sm" len="sm"/>
          </a:ln>
        </p:spPr>
      </p:pic>
      <p:sp>
        <p:nvSpPr>
          <p:cNvPr id="9" name="Rectangle 3"/>
          <p:cNvSpPr>
            <a:spLocks noGrp="1"/>
          </p:cNvSpPr>
          <p:nvPr>
            <p:ph idx="1"/>
          </p:nvPr>
        </p:nvSpPr>
        <p:spPr>
          <a:xfrm>
            <a:off x="939800" y="651991"/>
            <a:ext cx="10312400" cy="1361173"/>
          </a:xfrm>
          <a:prstGeom prst="rect">
            <a:avLst/>
          </a:prstGeom>
        </p:spPr>
        <p:txBody>
          <a:bodyPr>
            <a:normAutofit/>
          </a:bodyPr>
          <a:lstStyle/>
          <a:p>
            <a:pPr marL="0" indent="0" algn="ctr" defTabSz="114300">
              <a:buNone/>
            </a:pPr>
            <a:r>
              <a:rPr lang="en-US" sz="4000" b="1" dirty="0">
                <a:solidFill>
                  <a:schemeClr val="accent1"/>
                </a:solidFill>
              </a:rPr>
              <a:t>Adaptation</a:t>
            </a:r>
            <a:r>
              <a:rPr lang="en-US" sz="4000" dirty="0">
                <a:solidFill>
                  <a:srgbClr val="0070C0"/>
                </a:solidFill>
              </a:rPr>
              <a:t> </a:t>
            </a:r>
            <a:r>
              <a:rPr lang="en-US" sz="4000" dirty="0"/>
              <a:t>is the adjustment of systems in preparation or in response to climate change. </a:t>
            </a:r>
          </a:p>
          <a:p>
            <a:pPr marL="0" indent="0" algn="ctr" defTabSz="114300">
              <a:buNone/>
            </a:pPr>
            <a:endParaRPr lang="en-US" sz="4000" dirty="0">
              <a:solidFill>
                <a:srgbClr val="0070C0"/>
              </a:solidFill>
            </a:endParaRPr>
          </a:p>
        </p:txBody>
      </p:sp>
    </p:spTree>
    <p:extLst>
      <p:ext uri="{BB962C8B-B14F-4D97-AF65-F5344CB8AC3E}">
        <p14:creationId xmlns:p14="http://schemas.microsoft.com/office/powerpoint/2010/main" val="41842056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26"/>
          <p:cNvSpPr txBox="1">
            <a:spLocks noGrp="1"/>
          </p:cNvSpPr>
          <p:nvPr>
            <p:ph type="title"/>
          </p:nvPr>
        </p:nvSpPr>
        <p:spPr>
          <a:xfrm>
            <a:off x="-1" y="357498"/>
            <a:ext cx="12192000" cy="9906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21B2B"/>
              </a:buClr>
              <a:buSzPts val="5400"/>
              <a:buFont typeface="Calibri"/>
              <a:buNone/>
            </a:pPr>
            <a:r>
              <a:rPr lang="en-US"/>
              <a:t>Changes in Forest Composition</a:t>
            </a:r>
            <a:endParaRPr/>
          </a:p>
        </p:txBody>
      </p:sp>
      <p:sp>
        <p:nvSpPr>
          <p:cNvPr id="504" name="Google Shape;504;p26"/>
          <p:cNvSpPr txBox="1">
            <a:spLocks noGrp="1"/>
          </p:cNvSpPr>
          <p:nvPr>
            <p:ph type="body" idx="1"/>
          </p:nvPr>
        </p:nvSpPr>
        <p:spPr>
          <a:xfrm>
            <a:off x="609600" y="1447800"/>
            <a:ext cx="6371771" cy="5029200"/>
          </a:xfrm>
          <a:prstGeom prst="rect">
            <a:avLst/>
          </a:prstGeom>
          <a:noFill/>
          <a:ln>
            <a:noFill/>
          </a:ln>
        </p:spPr>
        <p:txBody>
          <a:bodyPr spcFirstLastPara="1" wrap="square" lIns="91425" tIns="45700" rIns="91425" bIns="45700" anchor="t" anchorCtr="0">
            <a:normAutofit/>
          </a:bodyPr>
          <a:lstStyle/>
          <a:p>
            <a:pPr lvl="0" algn="l" rtl="0">
              <a:spcBef>
                <a:spcPts val="0"/>
              </a:spcBef>
              <a:spcAft>
                <a:spcPts val="0"/>
              </a:spcAft>
              <a:buSzPts val="1960"/>
              <a:buFont typeface="Arial" panose="020B0604020202020204" pitchFamily="34" charset="0"/>
              <a:buChar char="•"/>
            </a:pPr>
            <a:r>
              <a:rPr lang="en-US" sz="2800" dirty="0"/>
              <a:t>Many common tree species are projected to have reduced suitability in the future</a:t>
            </a:r>
            <a:endParaRPr dirty="0"/>
          </a:p>
          <a:p>
            <a:pPr lvl="0" algn="l" rtl="0">
              <a:spcBef>
                <a:spcPts val="860"/>
              </a:spcBef>
              <a:spcAft>
                <a:spcPts val="0"/>
              </a:spcAft>
              <a:buSzPts val="1960"/>
              <a:buFont typeface="Arial" panose="020B0604020202020204" pitchFamily="34" charset="0"/>
              <a:buChar char="•"/>
            </a:pPr>
            <a:r>
              <a:rPr lang="en-US" sz="2800" dirty="0"/>
              <a:t>Changes will occur slowly—not instant dieback</a:t>
            </a:r>
            <a:endParaRPr dirty="0"/>
          </a:p>
          <a:p>
            <a:pPr lvl="0" algn="l" rtl="0">
              <a:spcBef>
                <a:spcPts val="860"/>
              </a:spcBef>
              <a:spcAft>
                <a:spcPts val="0"/>
              </a:spcAft>
              <a:buSzPts val="1960"/>
              <a:buFont typeface="Arial" panose="020B0604020202020204" pitchFamily="34" charset="0"/>
              <a:buChar char="•"/>
            </a:pPr>
            <a:r>
              <a:rPr lang="en-US" sz="2800" dirty="0"/>
              <a:t>Mature and established trees should fare better</a:t>
            </a:r>
            <a:endParaRPr dirty="0"/>
          </a:p>
          <a:p>
            <a:pPr lvl="0" algn="l" rtl="0">
              <a:spcBef>
                <a:spcPts val="860"/>
              </a:spcBef>
              <a:spcAft>
                <a:spcPts val="0"/>
              </a:spcAft>
              <a:buSzPts val="1960"/>
              <a:buFont typeface="Arial" panose="020B0604020202020204" pitchFamily="34" charset="0"/>
              <a:buChar char="•"/>
            </a:pPr>
            <a:r>
              <a:rPr lang="en-US" sz="2800" dirty="0"/>
              <a:t>Immense lags to occupy habitats</a:t>
            </a:r>
            <a:endParaRPr dirty="0"/>
          </a:p>
          <a:p>
            <a:pPr lvl="0" algn="l" rtl="0">
              <a:spcBef>
                <a:spcPts val="860"/>
              </a:spcBef>
              <a:spcAft>
                <a:spcPts val="0"/>
              </a:spcAft>
              <a:buSzPts val="1960"/>
              <a:buFont typeface="Arial" panose="020B0604020202020204" pitchFamily="34" charset="0"/>
              <a:buChar char="•"/>
            </a:pPr>
            <a:r>
              <a:rPr lang="en-US" sz="2800" dirty="0"/>
              <a:t>Critical factors: competition, management, &amp; disturbance</a:t>
            </a:r>
            <a:endParaRPr dirty="0"/>
          </a:p>
          <a:p>
            <a:pPr marL="182880" lvl="0" indent="-58419" algn="l" rtl="0">
              <a:spcBef>
                <a:spcPts val="860"/>
              </a:spcBef>
              <a:spcAft>
                <a:spcPts val="0"/>
              </a:spcAft>
              <a:buClr>
                <a:srgbClr val="303030"/>
              </a:buClr>
              <a:buSzPts val="1960"/>
              <a:buNone/>
            </a:pPr>
            <a:endParaRPr sz="2800" dirty="0"/>
          </a:p>
          <a:p>
            <a:pPr marL="182880" lvl="0" indent="-58419" algn="l" rtl="0">
              <a:spcBef>
                <a:spcPts val="560"/>
              </a:spcBef>
              <a:spcAft>
                <a:spcPts val="0"/>
              </a:spcAft>
              <a:buClr>
                <a:srgbClr val="303030"/>
              </a:buClr>
              <a:buSzPts val="1960"/>
              <a:buNone/>
            </a:pPr>
            <a:endParaRPr sz="2800" dirty="0"/>
          </a:p>
        </p:txBody>
      </p:sp>
      <p:pic>
        <p:nvPicPr>
          <p:cNvPr id="1026" name="Picture 2" descr="Changes Ahead">
            <a:extLst>
              <a:ext uri="{FF2B5EF4-FFF2-40B4-BE49-F238E27FC236}">
                <a16:creationId xmlns:a16="http://schemas.microsoft.com/office/drawing/2014/main" id="{618C5ACF-600A-49FB-8194-1A13C503BFA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1606"/>
          <a:stretch/>
        </p:blipFill>
        <p:spPr bwMode="auto">
          <a:xfrm>
            <a:off x="7315200" y="1600200"/>
            <a:ext cx="4501899" cy="4343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ardrop 26"/>
          <p:cNvSpPr>
            <a:spLocks noChangeAspect="1"/>
          </p:cNvSpPr>
          <p:nvPr/>
        </p:nvSpPr>
        <p:spPr>
          <a:xfrm rot="8100000">
            <a:off x="5817326" y="3852040"/>
            <a:ext cx="693420" cy="693420"/>
          </a:xfrm>
          <a:prstGeom prst="teardrop">
            <a:avLst>
              <a:gd name="adj" fmla="val 158221"/>
            </a:avLst>
          </a:prstGeom>
          <a:solidFill>
            <a:srgbClr val="418AB3">
              <a:lumMod val="75000"/>
            </a:srgbClr>
          </a:solidFill>
          <a:ln w="25400" cap="flat" cmpd="sng" algn="ctr">
            <a:noFill/>
            <a:prstDash val="soli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Kalinga"/>
              <a:ea typeface="ＭＳ Ｐゴシック" pitchFamily="34" charset="-128"/>
              <a:cs typeface="+mn-cs"/>
            </a:endParaRPr>
          </a:p>
        </p:txBody>
      </p:sp>
      <p:sp>
        <p:nvSpPr>
          <p:cNvPr id="2" name="Title 1"/>
          <p:cNvSpPr>
            <a:spLocks noGrp="1"/>
          </p:cNvSpPr>
          <p:nvPr>
            <p:ph type="title"/>
          </p:nvPr>
        </p:nvSpPr>
        <p:spPr/>
        <p:txBody>
          <a:bodyPr>
            <a:normAutofit/>
          </a:bodyPr>
          <a:lstStyle/>
          <a:p>
            <a:r>
              <a:rPr lang="en-US" dirty="0"/>
              <a:t>A “Threat Multiplier”</a:t>
            </a:r>
          </a:p>
        </p:txBody>
      </p:sp>
      <p:sp>
        <p:nvSpPr>
          <p:cNvPr id="5" name="TextBox 4"/>
          <p:cNvSpPr txBox="1"/>
          <p:nvPr/>
        </p:nvSpPr>
        <p:spPr>
          <a:xfrm>
            <a:off x="2971800" y="6409541"/>
            <a:ext cx="9144000" cy="400110"/>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2000" b="0" i="1" u="none" strike="noStrike" kern="1200" cap="none" spc="0" normalizeH="0" baseline="0" noProof="0" dirty="0">
                <a:ln>
                  <a:noFill/>
                </a:ln>
                <a:solidFill>
                  <a:prstClr val="black"/>
                </a:solidFill>
                <a:effectLst/>
                <a:uLnTx/>
                <a:uFillTx/>
                <a:latin typeface="Arial" charset="0"/>
                <a:ea typeface="ＭＳ Ｐゴシック" pitchFamily="34" charset="-128"/>
                <a:cs typeface="+mn-cs"/>
              </a:rPr>
              <a:t>Bartlett Tree Experts</a:t>
            </a:r>
            <a:endParaRPr kumimoji="0" lang="en-US" sz="20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endParaRPr>
          </a:p>
        </p:txBody>
      </p:sp>
      <p:pic>
        <p:nvPicPr>
          <p:cNvPr id="7" name="Picture 2" descr="Related imag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713005" y="1340064"/>
            <a:ext cx="2707679" cy="5323295"/>
          </a:xfrm>
          <a:prstGeom prst="rect">
            <a:avLst/>
          </a:prstGeom>
          <a:noFill/>
          <a:extLst>
            <a:ext uri="{909E8E84-426E-40DD-AFC4-6F175D3DCCD1}">
              <a14:hiddenFill xmlns:a14="http://schemas.microsoft.com/office/drawing/2010/main">
                <a:solidFill>
                  <a:srgbClr val="FFFFFF"/>
                </a:solidFill>
              </a14:hiddenFill>
            </a:ext>
          </a:extLst>
        </p:spPr>
      </p:pic>
      <p:sp>
        <p:nvSpPr>
          <p:cNvPr id="8" name="Teardrop 7"/>
          <p:cNvSpPr>
            <a:spLocks noChangeAspect="1"/>
          </p:cNvSpPr>
          <p:nvPr/>
        </p:nvSpPr>
        <p:spPr>
          <a:xfrm rot="8100000">
            <a:off x="9676728" y="1909871"/>
            <a:ext cx="694944" cy="694944"/>
          </a:xfrm>
          <a:prstGeom prst="teardrop">
            <a:avLst>
              <a:gd name="adj" fmla="val 158221"/>
            </a:avLst>
          </a:prstGeom>
          <a:solidFill>
            <a:srgbClr val="F5C040"/>
          </a:solidFill>
          <a:ln w="25400" cap="flat" cmpd="sng" algn="ctr">
            <a:noFill/>
            <a:prstDash val="soli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Kalinga"/>
              <a:ea typeface="ＭＳ Ｐゴシック" pitchFamily="34" charset="-128"/>
              <a:cs typeface="+mn-cs"/>
            </a:endParaRPr>
          </a:p>
        </p:txBody>
      </p:sp>
      <p:sp>
        <p:nvSpPr>
          <p:cNvPr id="9" name="Teardrop 8"/>
          <p:cNvSpPr>
            <a:spLocks noChangeAspect="1"/>
          </p:cNvSpPr>
          <p:nvPr/>
        </p:nvSpPr>
        <p:spPr>
          <a:xfrm rot="8100000">
            <a:off x="8990612" y="1269157"/>
            <a:ext cx="693420" cy="693420"/>
          </a:xfrm>
          <a:prstGeom prst="teardrop">
            <a:avLst>
              <a:gd name="adj" fmla="val 158221"/>
            </a:avLst>
          </a:prstGeom>
          <a:solidFill>
            <a:srgbClr val="5BD078"/>
          </a:solidFill>
          <a:ln w="25400" cap="flat" cmpd="sng" algn="ctr">
            <a:noFill/>
            <a:prstDash val="soli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Kalinga"/>
              <a:ea typeface="ＭＳ Ｐゴシック" pitchFamily="34" charset="-128"/>
              <a:cs typeface="+mn-cs"/>
            </a:endParaRPr>
          </a:p>
        </p:txBody>
      </p:sp>
      <p:pic>
        <p:nvPicPr>
          <p:cNvPr id="10" name="Picture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229629" y="1340064"/>
            <a:ext cx="215389" cy="594360"/>
          </a:xfrm>
          <a:prstGeom prst="rect">
            <a:avLst/>
          </a:prstGeom>
        </p:spPr>
      </p:pic>
      <p:pic>
        <p:nvPicPr>
          <p:cNvPr id="11" name="Picture 1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49880" y="1983023"/>
            <a:ext cx="548640" cy="548641"/>
          </a:xfrm>
          <a:prstGeom prst="rect">
            <a:avLst/>
          </a:prstGeom>
        </p:spPr>
      </p:pic>
      <p:sp>
        <p:nvSpPr>
          <p:cNvPr id="12" name="Rectangle 11"/>
          <p:cNvSpPr/>
          <p:nvPr/>
        </p:nvSpPr>
        <p:spPr>
          <a:xfrm>
            <a:off x="8549374" y="1799480"/>
            <a:ext cx="442227" cy="2223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TextBox 12"/>
          <p:cNvSpPr txBox="1"/>
          <p:nvPr/>
        </p:nvSpPr>
        <p:spPr>
          <a:xfrm>
            <a:off x="8729511" y="2557046"/>
            <a:ext cx="994256" cy="338554"/>
          </a:xfrm>
          <a:prstGeom prst="rect">
            <a:avLst/>
          </a:prstGeom>
          <a:solidFill>
            <a:schemeClr val="bg1"/>
          </a:solid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2F2B20"/>
                </a:solidFill>
                <a:effectLst/>
                <a:uLnTx/>
                <a:uFillTx/>
                <a:latin typeface="Arial" charset="0"/>
                <a:ea typeface="ＭＳ Ｐゴシック" pitchFamily="34" charset="-128"/>
                <a:cs typeface="+mn-cs"/>
              </a:rPr>
              <a:t>Drought</a:t>
            </a:r>
          </a:p>
        </p:txBody>
      </p:sp>
      <p:sp>
        <p:nvSpPr>
          <p:cNvPr id="14" name="Rectangle 13"/>
          <p:cNvSpPr/>
          <p:nvPr/>
        </p:nvSpPr>
        <p:spPr>
          <a:xfrm>
            <a:off x="6532078" y="4236851"/>
            <a:ext cx="990600" cy="2954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TextBox 14"/>
          <p:cNvSpPr txBox="1"/>
          <p:nvPr/>
        </p:nvSpPr>
        <p:spPr>
          <a:xfrm>
            <a:off x="6645519" y="4046002"/>
            <a:ext cx="994256" cy="338554"/>
          </a:xfrm>
          <a:prstGeom prst="rect">
            <a:avLst/>
          </a:prstGeom>
          <a:solidFill>
            <a:schemeClr val="bg1"/>
          </a:solid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2F2B20"/>
                </a:solidFill>
                <a:effectLst/>
                <a:uLnTx/>
                <a:uFillTx/>
                <a:latin typeface="Arial" charset="0"/>
                <a:ea typeface="ＭＳ Ｐゴシック" pitchFamily="34" charset="-128"/>
                <a:cs typeface="+mn-cs"/>
              </a:rPr>
              <a:t>Injury</a:t>
            </a:r>
          </a:p>
        </p:txBody>
      </p:sp>
      <p:sp>
        <p:nvSpPr>
          <p:cNvPr id="16" name="Rectangle 15"/>
          <p:cNvSpPr/>
          <p:nvPr/>
        </p:nvSpPr>
        <p:spPr>
          <a:xfrm>
            <a:off x="8218017" y="4480801"/>
            <a:ext cx="990600" cy="2954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TextBox 16"/>
          <p:cNvSpPr txBox="1"/>
          <p:nvPr/>
        </p:nvSpPr>
        <p:spPr>
          <a:xfrm>
            <a:off x="8553336" y="4929978"/>
            <a:ext cx="1182928" cy="584775"/>
          </a:xfrm>
          <a:prstGeom prst="rect">
            <a:avLst/>
          </a:prstGeom>
          <a:solidFill>
            <a:schemeClr val="bg1"/>
          </a:solid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2F2B20"/>
                </a:solidFill>
                <a:effectLst/>
                <a:uLnTx/>
                <a:uFillTx/>
                <a:latin typeface="Arial" charset="0"/>
                <a:ea typeface="ＭＳ Ｐゴシック" pitchFamily="34" charset="-128"/>
                <a:cs typeface="+mn-cs"/>
              </a:rPr>
              <a:t>Pests and Disease</a:t>
            </a:r>
          </a:p>
        </p:txBody>
      </p:sp>
      <p:sp>
        <p:nvSpPr>
          <p:cNvPr id="18" name="Oval 17"/>
          <p:cNvSpPr/>
          <p:nvPr/>
        </p:nvSpPr>
        <p:spPr>
          <a:xfrm>
            <a:off x="5893429" y="3907027"/>
            <a:ext cx="548640" cy="548640"/>
          </a:xfrm>
          <a:prstGeom prst="ellipse">
            <a:avLst/>
          </a:prstGeom>
          <a:solidFill>
            <a:srgbClr val="FFFFFF"/>
          </a:solidFill>
          <a:ln w="12700" cap="flat" cmpd="sng" algn="ctr">
            <a:solidFill>
              <a:srgbClr val="418AB3">
                <a:lumMod val="75000"/>
              </a:srgbClr>
            </a:solidFill>
            <a:prstDash val="solid"/>
          </a:ln>
          <a:effectLst/>
        </p:spPr>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orbel" panose="020B0503020204020204"/>
              <a:ea typeface="ＭＳ Ｐゴシック" pitchFamily="34" charset="-128"/>
              <a:cs typeface="+mn-cs"/>
            </a:endParaRPr>
          </a:p>
        </p:txBody>
      </p:sp>
      <p:sp>
        <p:nvSpPr>
          <p:cNvPr id="19" name="Teardrop 18"/>
          <p:cNvSpPr>
            <a:spLocks noChangeAspect="1"/>
          </p:cNvSpPr>
          <p:nvPr/>
        </p:nvSpPr>
        <p:spPr>
          <a:xfrm rot="8100000">
            <a:off x="6323967" y="4420768"/>
            <a:ext cx="693420" cy="693420"/>
          </a:xfrm>
          <a:prstGeom prst="teardrop">
            <a:avLst>
              <a:gd name="adj" fmla="val 158221"/>
            </a:avLst>
          </a:prstGeom>
          <a:solidFill>
            <a:srgbClr val="DF5327">
              <a:lumMod val="75000"/>
            </a:srgbClr>
          </a:solidFill>
          <a:ln w="25400" cap="flat" cmpd="sng" algn="ctr">
            <a:noFill/>
            <a:prstDash val="soli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Kalinga"/>
              <a:ea typeface="ＭＳ Ｐゴシック" pitchFamily="34" charset="-128"/>
              <a:cs typeface="+mn-cs"/>
            </a:endParaRPr>
          </a:p>
        </p:txBody>
      </p:sp>
      <p:sp>
        <p:nvSpPr>
          <p:cNvPr id="20" name="Oval 19"/>
          <p:cNvSpPr/>
          <p:nvPr/>
        </p:nvSpPr>
        <p:spPr>
          <a:xfrm>
            <a:off x="6400070" y="4475755"/>
            <a:ext cx="548640" cy="548640"/>
          </a:xfrm>
          <a:prstGeom prst="ellipse">
            <a:avLst/>
          </a:prstGeom>
          <a:solidFill>
            <a:srgbClr val="FFFFFF"/>
          </a:solidFill>
          <a:ln w="12700" cap="flat" cmpd="sng" algn="ctr">
            <a:noFill/>
            <a:prstDash val="solid"/>
          </a:ln>
          <a:effectLst/>
        </p:spPr>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orbel" panose="020B0503020204020204"/>
              <a:ea typeface="ＭＳ Ｐゴシック" pitchFamily="34" charset="-128"/>
              <a:cs typeface="+mn-cs"/>
            </a:endParaRPr>
          </a:p>
        </p:txBody>
      </p:sp>
      <p:pic>
        <p:nvPicPr>
          <p:cNvPr id="21" name="Picture 2" descr="Image result for hard hat icon"/>
          <p:cNvPicPr>
            <a:picLocks noChangeAspect="1" noChangeArrowheads="1"/>
          </p:cNvPicPr>
          <p:nvPr/>
        </p:nvPicPr>
        <p:blipFill>
          <a:blip r:embed="rId5" cstate="email">
            <a:duotone>
              <a:srgbClr val="DF5327">
                <a:shade val="45000"/>
                <a:satMod val="135000"/>
              </a:srgbClr>
              <a:prstClr val="white"/>
            </a:duotone>
            <a:extLst>
              <a:ext uri="{28A0092B-C50C-407E-A947-70E740481C1C}">
                <a14:useLocalDpi xmlns:a14="http://schemas.microsoft.com/office/drawing/2010/main"/>
              </a:ext>
            </a:extLst>
          </a:blip>
          <a:srcRect/>
          <a:stretch>
            <a:fillRect/>
          </a:stretch>
        </p:blipFill>
        <p:spPr bwMode="auto">
          <a:xfrm>
            <a:off x="6425351" y="4470676"/>
            <a:ext cx="509463" cy="50946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0" descr="https://d30y9cdsu7xlg0.cloudfront.net/png/7702-200.png"/>
          <p:cNvPicPr>
            <a:picLocks noChangeAspect="1" noChangeArrowheads="1"/>
          </p:cNvPicPr>
          <p:nvPr/>
        </p:nvPicPr>
        <p:blipFill>
          <a:blip r:embed="rId6" cstate="email">
            <a:duotone>
              <a:srgbClr val="418AB3">
                <a:shade val="45000"/>
                <a:satMod val="135000"/>
              </a:srgbClr>
              <a:prstClr val="white"/>
            </a:duotone>
            <a:extLst>
              <a:ext uri="{28A0092B-C50C-407E-A947-70E740481C1C}">
                <a14:useLocalDpi xmlns:a14="http://schemas.microsoft.com/office/drawing/2010/main"/>
              </a:ext>
            </a:extLst>
          </a:blip>
          <a:srcRect/>
          <a:stretch>
            <a:fillRect/>
          </a:stretch>
        </p:blipFill>
        <p:spPr bwMode="auto">
          <a:xfrm>
            <a:off x="5969071" y="3988509"/>
            <a:ext cx="402657" cy="402657"/>
          </a:xfrm>
          <a:prstGeom prst="rect">
            <a:avLst/>
          </a:prstGeom>
          <a:noFill/>
          <a:extLst>
            <a:ext uri="{909E8E84-426E-40DD-AFC4-6F175D3DCCD1}">
              <a14:hiddenFill xmlns:a14="http://schemas.microsoft.com/office/drawing/2010/main">
                <a:solidFill>
                  <a:srgbClr val="FFFFFF"/>
                </a:solidFill>
              </a14:hiddenFill>
            </a:ext>
          </a:extLst>
        </p:spPr>
      </p:pic>
      <p:sp>
        <p:nvSpPr>
          <p:cNvPr id="23" name="Teardrop 22"/>
          <p:cNvSpPr>
            <a:spLocks noChangeAspect="1"/>
          </p:cNvSpPr>
          <p:nvPr/>
        </p:nvSpPr>
        <p:spPr>
          <a:xfrm rot="8100000">
            <a:off x="9317041" y="4076279"/>
            <a:ext cx="572178" cy="572178"/>
          </a:xfrm>
          <a:prstGeom prst="teardrop">
            <a:avLst>
              <a:gd name="adj" fmla="val 113827"/>
            </a:avLst>
          </a:prstGeom>
          <a:solidFill>
            <a:srgbClr val="A6B727">
              <a:lumMod val="75000"/>
            </a:srgbClr>
          </a:solidFill>
          <a:ln w="25400" cap="flat" cmpd="sng" algn="ctr">
            <a:noFill/>
            <a:prstDash val="soli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Kalinga"/>
              <a:ea typeface="ＭＳ Ｐゴシック" pitchFamily="34" charset="-128"/>
              <a:cs typeface="+mn-cs"/>
            </a:endParaRPr>
          </a:p>
        </p:txBody>
      </p:sp>
      <p:pic>
        <p:nvPicPr>
          <p:cNvPr id="24" name="Picture 23"/>
          <p:cNvPicPr>
            <a:picLocks noChangeAspect="1"/>
          </p:cNvPicPr>
          <p:nvPr/>
        </p:nvPicPr>
        <p:blipFill>
          <a:blip r:embed="rId7" cstate="email">
            <a:duotone>
              <a:srgbClr val="A5D028">
                <a:shade val="45000"/>
                <a:satMod val="135000"/>
              </a:srgbClr>
              <a:prstClr val="white"/>
            </a:duotone>
            <a:extLst>
              <a:ext uri="{28A0092B-C50C-407E-A947-70E740481C1C}">
                <a14:useLocalDpi xmlns:a14="http://schemas.microsoft.com/office/drawing/2010/main"/>
              </a:ext>
            </a:extLst>
          </a:blip>
          <a:stretch>
            <a:fillRect/>
          </a:stretch>
        </p:blipFill>
        <p:spPr>
          <a:xfrm>
            <a:off x="9296400" y="4114800"/>
            <a:ext cx="523429" cy="501467"/>
          </a:xfrm>
          <a:prstGeom prst="rect">
            <a:avLst/>
          </a:prstGeom>
        </p:spPr>
      </p:pic>
      <p:sp>
        <p:nvSpPr>
          <p:cNvPr id="25" name="Teardrop 24"/>
          <p:cNvSpPr>
            <a:spLocks noChangeAspect="1"/>
          </p:cNvSpPr>
          <p:nvPr/>
        </p:nvSpPr>
        <p:spPr>
          <a:xfrm rot="8100000">
            <a:off x="9788294" y="4686219"/>
            <a:ext cx="693420" cy="693420"/>
          </a:xfrm>
          <a:prstGeom prst="teardrop">
            <a:avLst>
              <a:gd name="adj" fmla="val 158221"/>
            </a:avLst>
          </a:prstGeom>
          <a:solidFill>
            <a:srgbClr val="A6B727">
              <a:lumMod val="75000"/>
            </a:srgbClr>
          </a:solidFill>
          <a:ln w="25400" cap="flat" cmpd="sng" algn="ctr">
            <a:noFill/>
            <a:prstDash val="soli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Kalinga"/>
              <a:ea typeface="ＭＳ Ｐゴシック" pitchFamily="34" charset="-128"/>
              <a:cs typeface="+mn-cs"/>
            </a:endParaRPr>
          </a:p>
        </p:txBody>
      </p:sp>
      <p:pic>
        <p:nvPicPr>
          <p:cNvPr id="26" name="Picture 25"/>
          <p:cNvPicPr>
            <a:picLocks noChangeAspect="1"/>
          </p:cNvPicPr>
          <p:nvPr/>
        </p:nvPicPr>
        <p:blipFill>
          <a:blip r:embed="rId7" cstate="email">
            <a:duotone>
              <a:srgbClr val="A5D028">
                <a:shade val="45000"/>
                <a:satMod val="135000"/>
              </a:srgbClr>
              <a:prstClr val="white"/>
            </a:duotone>
            <a:extLst>
              <a:ext uri="{28A0092B-C50C-407E-A947-70E740481C1C}">
                <a14:useLocalDpi xmlns:a14="http://schemas.microsoft.com/office/drawing/2010/main"/>
              </a:ext>
            </a:extLst>
          </a:blip>
          <a:stretch>
            <a:fillRect/>
          </a:stretch>
        </p:blipFill>
        <p:spPr>
          <a:xfrm>
            <a:off x="9873291" y="4802050"/>
            <a:ext cx="523429" cy="501467"/>
          </a:xfrm>
          <a:prstGeom prst="rect">
            <a:avLst/>
          </a:prstGeom>
        </p:spPr>
      </p:pic>
      <p:sp>
        <p:nvSpPr>
          <p:cNvPr id="28" name="Rectangle 2"/>
          <p:cNvSpPr>
            <a:spLocks noGrp="1" noChangeArrowheads="1"/>
          </p:cNvSpPr>
          <p:nvPr>
            <p:ph idx="1"/>
          </p:nvPr>
        </p:nvSpPr>
        <p:spPr>
          <a:xfrm>
            <a:off x="1828801" y="1143000"/>
            <a:ext cx="4320651" cy="5181600"/>
          </a:xfrm>
        </p:spPr>
        <p:txBody>
          <a:bodyPr>
            <a:normAutofit/>
          </a:bodyPr>
          <a:lstStyle/>
          <a:p>
            <a:pPr>
              <a:lnSpc>
                <a:spcPct val="110000"/>
              </a:lnSpc>
            </a:pPr>
            <a:r>
              <a:rPr lang="en-US" altLang="en-US" sz="2800" dirty="0"/>
              <a:t>Interactions can trigger big changes</a:t>
            </a:r>
          </a:p>
          <a:p>
            <a:pPr lvl="1">
              <a:lnSpc>
                <a:spcPct val="110000"/>
              </a:lnSpc>
            </a:pPr>
            <a:r>
              <a:rPr lang="en-US" altLang="en-US" sz="2400" dirty="0"/>
              <a:t>Stress</a:t>
            </a:r>
          </a:p>
          <a:p>
            <a:pPr lvl="1">
              <a:lnSpc>
                <a:spcPct val="110000"/>
              </a:lnSpc>
            </a:pPr>
            <a:r>
              <a:rPr lang="en-US" altLang="en-US" sz="2400" dirty="0"/>
              <a:t>Disturbance</a:t>
            </a:r>
          </a:p>
          <a:p>
            <a:pPr lvl="1">
              <a:lnSpc>
                <a:spcPct val="110000"/>
              </a:lnSpc>
            </a:pPr>
            <a:r>
              <a:rPr lang="en-US" altLang="en-US" sz="2400" dirty="0"/>
              <a:t>Invasive species</a:t>
            </a:r>
          </a:p>
          <a:p>
            <a:pPr lvl="1">
              <a:lnSpc>
                <a:spcPct val="110000"/>
              </a:lnSpc>
            </a:pPr>
            <a:r>
              <a:rPr lang="en-US" altLang="en-US" sz="2400" dirty="0"/>
              <a:t>Insect pests</a:t>
            </a:r>
          </a:p>
          <a:p>
            <a:pPr lvl="1">
              <a:lnSpc>
                <a:spcPct val="110000"/>
              </a:lnSpc>
            </a:pPr>
            <a:r>
              <a:rPr lang="en-US" altLang="en-US" sz="2400" dirty="0"/>
              <a:t>Forest diseases</a:t>
            </a:r>
          </a:p>
        </p:txBody>
      </p:sp>
    </p:spTree>
    <p:extLst>
      <p:ext uri="{BB962C8B-B14F-4D97-AF65-F5344CB8AC3E}">
        <p14:creationId xmlns:p14="http://schemas.microsoft.com/office/powerpoint/2010/main" val="30877078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More Drought Stress</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13668" y="1100769"/>
            <a:ext cx="6364665" cy="5304914"/>
          </a:xfrm>
          <a:prstGeom prst="rect">
            <a:avLst/>
          </a:prstGeom>
        </p:spPr>
      </p:pic>
      <p:sp>
        <p:nvSpPr>
          <p:cNvPr id="7" name="TextBox 6"/>
          <p:cNvSpPr txBox="1"/>
          <p:nvPr/>
        </p:nvSpPr>
        <p:spPr>
          <a:xfrm>
            <a:off x="1524000" y="6477000"/>
            <a:ext cx="9144000" cy="400110"/>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2000" b="0" i="1" u="none" strike="noStrike" kern="1200" cap="none" spc="0" normalizeH="0" baseline="0" noProof="0" dirty="0" err="1">
                <a:ln>
                  <a:noFill/>
                </a:ln>
                <a:solidFill>
                  <a:srgbClr val="EFECE7"/>
                </a:solidFill>
                <a:effectLst/>
                <a:uLnTx/>
                <a:uFillTx/>
                <a:latin typeface="Arial" charset="0"/>
                <a:ea typeface="ＭＳ Ｐゴシック" pitchFamily="34" charset="-128"/>
                <a:cs typeface="+mn-cs"/>
              </a:rPr>
              <a:t>Liqiang</a:t>
            </a:r>
            <a:r>
              <a:rPr kumimoji="0" lang="en-US" sz="2000" b="0" i="1" u="none" strike="noStrike" kern="1200" cap="none" spc="0" normalizeH="0" baseline="0" noProof="0" dirty="0">
                <a:ln>
                  <a:noFill/>
                </a:ln>
                <a:solidFill>
                  <a:srgbClr val="EFECE7"/>
                </a:solidFill>
                <a:effectLst/>
                <a:uLnTx/>
                <a:uFillTx/>
                <a:latin typeface="Arial" charset="0"/>
                <a:ea typeface="ＭＳ Ｐゴシック" pitchFamily="34" charset="-128"/>
                <a:cs typeface="+mn-cs"/>
              </a:rPr>
              <a:t> Sun and Ken Kunkel, Cooperative Institute for Climate and Satellites</a:t>
            </a:r>
          </a:p>
        </p:txBody>
      </p:sp>
    </p:spTree>
    <p:extLst>
      <p:ext uri="{BB962C8B-B14F-4D97-AF65-F5344CB8AC3E}">
        <p14:creationId xmlns:p14="http://schemas.microsoft.com/office/powerpoint/2010/main" val="3575537479"/>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More Drought Stress</a:t>
            </a:r>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b="47778"/>
          <a:stretch/>
        </p:blipFill>
        <p:spPr>
          <a:xfrm>
            <a:off x="2330070" y="1114474"/>
            <a:ext cx="7531860" cy="5210299"/>
          </a:xfrm>
          <a:prstGeom prst="rect">
            <a:avLst/>
          </a:prstGeom>
        </p:spPr>
      </p:pic>
      <p:sp>
        <p:nvSpPr>
          <p:cNvPr id="6" name="Action Button: Home 5">
            <a:hlinkClick r:id="rId4" action="ppaction://hlinksldjump" highlightClick="1"/>
          </p:cNvPr>
          <p:cNvSpPr/>
          <p:nvPr/>
        </p:nvSpPr>
        <p:spPr>
          <a:xfrm>
            <a:off x="1636544" y="6172201"/>
            <a:ext cx="268457" cy="305145"/>
          </a:xfrm>
          <a:prstGeom prst="actionButtonHom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2F2B2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7162714"/>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p Arrow 8"/>
          <p:cNvSpPr/>
          <p:nvPr/>
        </p:nvSpPr>
        <p:spPr>
          <a:xfrm>
            <a:off x="3352800" y="2362200"/>
            <a:ext cx="457200" cy="3609975"/>
          </a:xfrm>
          <a:prstGeom prst="up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Rectangle 5"/>
          <p:cNvSpPr/>
          <p:nvPr/>
        </p:nvSpPr>
        <p:spPr>
          <a:xfrm>
            <a:off x="2912806" y="5791200"/>
            <a:ext cx="5011994" cy="6858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302C20"/>
              </a:solidFill>
              <a:effectLst/>
              <a:uLnTx/>
              <a:uFillTx/>
              <a:latin typeface="Calibri" panose="020F0502020204030204"/>
              <a:ea typeface="+mn-ea"/>
              <a:cs typeface="+mn-cs"/>
            </a:endParaRPr>
          </a:p>
        </p:txBody>
      </p:sp>
      <p:sp>
        <p:nvSpPr>
          <p:cNvPr id="2" name="Title 1"/>
          <p:cNvSpPr>
            <a:spLocks noGrp="1"/>
          </p:cNvSpPr>
          <p:nvPr>
            <p:ph type="title"/>
          </p:nvPr>
        </p:nvSpPr>
        <p:spPr/>
        <p:txBody>
          <a:bodyPr>
            <a:normAutofit/>
          </a:bodyPr>
          <a:lstStyle/>
          <a:p>
            <a:r>
              <a:rPr lang="en-US" dirty="0"/>
              <a:t>More Drought Stress</a:t>
            </a:r>
          </a:p>
        </p:txBody>
      </p:sp>
      <p:sp>
        <p:nvSpPr>
          <p:cNvPr id="13" name="TextBox 12"/>
          <p:cNvSpPr txBox="1"/>
          <p:nvPr/>
        </p:nvSpPr>
        <p:spPr>
          <a:xfrm>
            <a:off x="2514600" y="5105400"/>
            <a:ext cx="2133600" cy="52322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2F2B20"/>
                </a:solidFill>
                <a:effectLst/>
                <a:uLnTx/>
                <a:uFillTx/>
                <a:latin typeface="Arial" charset="0"/>
                <a:ea typeface="ＭＳ Ｐゴシック" pitchFamily="34" charset="-128"/>
                <a:cs typeface="+mn-cs"/>
              </a:rPr>
              <a:t>Water loss from soils (evaporation)</a:t>
            </a:r>
          </a:p>
        </p:txBody>
      </p:sp>
      <p:sp>
        <p:nvSpPr>
          <p:cNvPr id="15" name="Up Arrow 14"/>
          <p:cNvSpPr/>
          <p:nvPr/>
        </p:nvSpPr>
        <p:spPr>
          <a:xfrm>
            <a:off x="4267200" y="2362199"/>
            <a:ext cx="457200" cy="1600200"/>
          </a:xfrm>
          <a:prstGeom prst="up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Content Placeholder 9"/>
          <p:cNvSpPr>
            <a:spLocks noGrp="1"/>
          </p:cNvSpPr>
          <p:nvPr>
            <p:ph idx="1"/>
          </p:nvPr>
        </p:nvSpPr>
        <p:spPr>
          <a:xfrm>
            <a:off x="1981200" y="1143001"/>
            <a:ext cx="8229600" cy="1524000"/>
          </a:xfrm>
        </p:spPr>
        <p:txBody>
          <a:bodyPr/>
          <a:lstStyle/>
          <a:p>
            <a:pPr marL="0" indent="0">
              <a:buNone/>
            </a:pPr>
            <a:r>
              <a:rPr lang="en-US" dirty="0"/>
              <a:t>Greater uncertainty about future precipitation, but great risk of summer moisture stress</a:t>
            </a:r>
          </a:p>
        </p:txBody>
      </p:sp>
      <p:sp>
        <p:nvSpPr>
          <p:cNvPr id="8" name="TextBox 7"/>
          <p:cNvSpPr txBox="1"/>
          <p:nvPr/>
        </p:nvSpPr>
        <p:spPr>
          <a:xfrm>
            <a:off x="3581400" y="2590800"/>
            <a:ext cx="2133600" cy="52322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2F2B20"/>
                </a:solidFill>
                <a:effectLst/>
                <a:uLnTx/>
                <a:uFillTx/>
                <a:latin typeface="Arial" charset="0"/>
                <a:ea typeface="ＭＳ Ｐゴシック" pitchFamily="34" charset="-128"/>
                <a:cs typeface="+mn-cs"/>
              </a:rPr>
              <a:t>Water loss from trees (transpiration)</a:t>
            </a:r>
          </a:p>
        </p:txBody>
      </p:sp>
      <p:pic>
        <p:nvPicPr>
          <p:cNvPr id="4102" name="Picture 6" descr="http://gallery.yopriceville.com/var/albums/Free-Clipart-Pictures/Trees-PNG-Clipart/Green_Painted_Tree_Clipart.png?m=137586832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079147" y="3057525"/>
            <a:ext cx="2626453" cy="2914650"/>
          </a:xfrm>
          <a:prstGeom prst="rect">
            <a:avLst/>
          </a:prstGeom>
          <a:noFill/>
          <a:extLst>
            <a:ext uri="{909E8E84-426E-40DD-AFC4-6F175D3DCCD1}">
              <a14:hiddenFill xmlns:a14="http://schemas.microsoft.com/office/drawing/2010/main">
                <a:solidFill>
                  <a:srgbClr val="FFFFFF"/>
                </a:solidFill>
              </a14:hiddenFill>
            </a:ext>
          </a:extLst>
        </p:spPr>
      </p:pic>
      <p:sp>
        <p:nvSpPr>
          <p:cNvPr id="11" name="Up Arrow 10"/>
          <p:cNvSpPr/>
          <p:nvPr/>
        </p:nvSpPr>
        <p:spPr>
          <a:xfrm rot="10800000">
            <a:off x="8001001" y="5808970"/>
            <a:ext cx="457200" cy="637520"/>
          </a:xfrm>
          <a:prstGeom prst="upArrow">
            <a:avLst/>
          </a:prstGeom>
          <a:solidFill>
            <a:srgbClr val="5EA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302C20"/>
              </a:solidFill>
              <a:effectLst/>
              <a:uLnTx/>
              <a:uFillTx/>
              <a:latin typeface="Calibri" panose="020F0502020204030204"/>
              <a:ea typeface="+mn-ea"/>
              <a:cs typeface="+mn-cs"/>
            </a:endParaRPr>
          </a:p>
        </p:txBody>
      </p:sp>
      <p:sp>
        <p:nvSpPr>
          <p:cNvPr id="12" name="TextBox 11"/>
          <p:cNvSpPr txBox="1"/>
          <p:nvPr/>
        </p:nvSpPr>
        <p:spPr>
          <a:xfrm>
            <a:off x="8229600" y="5829300"/>
            <a:ext cx="1295400" cy="52322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2F2B20"/>
                </a:solidFill>
                <a:effectLst/>
                <a:uLnTx/>
                <a:uFillTx/>
                <a:latin typeface="Arial" charset="0"/>
                <a:ea typeface="ＭＳ Ｐゴシック" pitchFamily="34" charset="-128"/>
                <a:cs typeface="+mn-cs"/>
              </a:rPr>
              <a:t>Groundwater recharge</a:t>
            </a:r>
          </a:p>
        </p:txBody>
      </p:sp>
      <p:sp>
        <p:nvSpPr>
          <p:cNvPr id="14" name="Up Arrow 13"/>
          <p:cNvSpPr/>
          <p:nvPr/>
        </p:nvSpPr>
        <p:spPr>
          <a:xfrm rot="5400000">
            <a:off x="6781800" y="4876800"/>
            <a:ext cx="457200" cy="1828800"/>
          </a:xfrm>
          <a:prstGeom prst="upArrow">
            <a:avLst/>
          </a:prstGeom>
          <a:solidFill>
            <a:srgbClr val="5EA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302C20"/>
              </a:solidFill>
              <a:effectLst/>
              <a:uLnTx/>
              <a:uFillTx/>
              <a:latin typeface="Calibri" panose="020F0502020204030204"/>
              <a:ea typeface="+mn-ea"/>
              <a:cs typeface="+mn-cs"/>
            </a:endParaRPr>
          </a:p>
        </p:txBody>
      </p:sp>
      <p:sp>
        <p:nvSpPr>
          <p:cNvPr id="16" name="TextBox 15"/>
          <p:cNvSpPr txBox="1"/>
          <p:nvPr/>
        </p:nvSpPr>
        <p:spPr>
          <a:xfrm>
            <a:off x="6324600" y="5410201"/>
            <a:ext cx="1966586" cy="30777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2F2B20"/>
                </a:solidFill>
                <a:effectLst/>
                <a:uLnTx/>
                <a:uFillTx/>
                <a:latin typeface="Arial" charset="0"/>
                <a:ea typeface="ＭＳ Ｐゴシック" pitchFamily="34" charset="-128"/>
                <a:cs typeface="+mn-cs"/>
              </a:rPr>
              <a:t>Runoff</a:t>
            </a:r>
          </a:p>
        </p:txBody>
      </p:sp>
      <p:sp>
        <p:nvSpPr>
          <p:cNvPr id="17" name="Up Arrow 16"/>
          <p:cNvSpPr/>
          <p:nvPr/>
        </p:nvSpPr>
        <p:spPr>
          <a:xfrm rot="10800000">
            <a:off x="6622092" y="2362200"/>
            <a:ext cx="457200" cy="2133601"/>
          </a:xfrm>
          <a:prstGeom prst="upArrow">
            <a:avLst/>
          </a:prstGeom>
          <a:pattFill prst="wdDnDiag">
            <a:fgClr>
              <a:srgbClr val="368DF6"/>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302C20"/>
              </a:solidFill>
              <a:effectLst/>
              <a:uLnTx/>
              <a:uFillTx/>
              <a:latin typeface="Calibri" panose="020F0502020204030204"/>
              <a:ea typeface="+mn-ea"/>
              <a:cs typeface="+mn-cs"/>
            </a:endParaRPr>
          </a:p>
        </p:txBody>
      </p:sp>
      <p:sp>
        <p:nvSpPr>
          <p:cNvPr id="18" name="TextBox 17"/>
          <p:cNvSpPr txBox="1"/>
          <p:nvPr/>
        </p:nvSpPr>
        <p:spPr>
          <a:xfrm>
            <a:off x="6948814" y="2590801"/>
            <a:ext cx="1966586" cy="30777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2F2B20"/>
                </a:solidFill>
                <a:effectLst/>
                <a:uLnTx/>
                <a:uFillTx/>
                <a:latin typeface="Arial" charset="0"/>
                <a:ea typeface="ＭＳ Ｐゴシック" pitchFamily="34" charset="-128"/>
                <a:cs typeface="+mn-cs"/>
              </a:rPr>
              <a:t>Precipitation</a:t>
            </a:r>
          </a:p>
        </p:txBody>
      </p:sp>
      <p:sp>
        <p:nvSpPr>
          <p:cNvPr id="20" name="Up Arrow 19"/>
          <p:cNvSpPr/>
          <p:nvPr/>
        </p:nvSpPr>
        <p:spPr>
          <a:xfrm rot="10800000">
            <a:off x="8134058" y="2381248"/>
            <a:ext cx="457200" cy="2955728"/>
          </a:xfrm>
          <a:prstGeom prst="upArrow">
            <a:avLst/>
          </a:prstGeom>
          <a:solidFill>
            <a:srgbClr val="368D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302C20"/>
              </a:solidFill>
              <a:effectLst/>
              <a:uLnTx/>
              <a:uFillTx/>
              <a:latin typeface="Calibri" panose="020F0502020204030204"/>
              <a:ea typeface="+mn-ea"/>
              <a:cs typeface="+mn-cs"/>
            </a:endParaRPr>
          </a:p>
        </p:txBody>
      </p:sp>
      <p:sp>
        <p:nvSpPr>
          <p:cNvPr id="22" name="TextBox 21"/>
          <p:cNvSpPr txBox="1"/>
          <p:nvPr/>
        </p:nvSpPr>
        <p:spPr>
          <a:xfrm>
            <a:off x="8570937" y="2597789"/>
            <a:ext cx="1966586" cy="30777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2F2B20"/>
                </a:solidFill>
                <a:effectLst/>
                <a:uLnTx/>
                <a:uFillTx/>
                <a:latin typeface="Arial" charset="0"/>
                <a:ea typeface="ＭＳ Ｐゴシック" pitchFamily="34" charset="-128"/>
                <a:cs typeface="+mn-cs"/>
              </a:rPr>
              <a:t>Intense precipitation</a:t>
            </a:r>
          </a:p>
        </p:txBody>
      </p:sp>
    </p:spTree>
    <p:extLst>
      <p:ext uri="{BB962C8B-B14F-4D97-AF65-F5344CB8AC3E}">
        <p14:creationId xmlns:p14="http://schemas.microsoft.com/office/powerpoint/2010/main" val="1418119564"/>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Streamflow Changes</a:t>
            </a:r>
          </a:p>
        </p:txBody>
      </p:sp>
      <p:sp>
        <p:nvSpPr>
          <p:cNvPr id="5" name="Content Placeholder 4"/>
          <p:cNvSpPr>
            <a:spLocks noGrp="1"/>
          </p:cNvSpPr>
          <p:nvPr>
            <p:ph idx="1"/>
          </p:nvPr>
        </p:nvSpPr>
        <p:spPr>
          <a:xfrm>
            <a:off x="1639740" y="1348098"/>
            <a:ext cx="4267200" cy="5181600"/>
          </a:xfrm>
        </p:spPr>
        <p:txBody>
          <a:bodyPr>
            <a:normAutofit/>
          </a:bodyPr>
          <a:lstStyle/>
          <a:p>
            <a:r>
              <a:rPr lang="en-US" sz="2800" dirty="0"/>
              <a:t>High-flow days become much more common in winter and spring</a:t>
            </a:r>
          </a:p>
          <a:p>
            <a:endParaRPr lang="en-US" sz="2800" dirty="0"/>
          </a:p>
          <a:p>
            <a:r>
              <a:rPr lang="en-US" sz="2800" dirty="0"/>
              <a:t>Low-flow days become much more common in summer and fall</a:t>
            </a:r>
          </a:p>
          <a:p>
            <a:endParaRPr lang="en-US" sz="2800" dirty="0"/>
          </a:p>
          <a:p>
            <a:pPr marL="0" indent="0">
              <a:buNone/>
            </a:pPr>
            <a:endParaRPr lang="en-US" sz="2800" dirty="0"/>
          </a:p>
          <a:p>
            <a:endParaRPr lang="en-US" sz="2800" dirty="0"/>
          </a:p>
        </p:txBody>
      </p:sp>
      <p:sp>
        <p:nvSpPr>
          <p:cNvPr id="3" name="Rectangle 2"/>
          <p:cNvSpPr/>
          <p:nvPr/>
        </p:nvSpPr>
        <p:spPr>
          <a:xfrm>
            <a:off x="6095999" y="6460601"/>
            <a:ext cx="6045245" cy="369332"/>
          </a:xfrm>
          <a:prstGeom prst="rect">
            <a:avLst/>
          </a:prstGeom>
        </p:spPr>
        <p:txBody>
          <a:bodyPr wrap="none">
            <a:spAutoFit/>
          </a:bodyPr>
          <a:lstStyle/>
          <a:p>
            <a:r>
              <a:rPr lang="en-US" i="1" dirty="0"/>
              <a:t> </a:t>
            </a:r>
            <a:r>
              <a:rPr lang="en-US" dirty="0" err="1"/>
              <a:t>Cherkauer</a:t>
            </a:r>
            <a:r>
              <a:rPr lang="en-US" dirty="0"/>
              <a:t> and Sinha 2010, also Christiansen et al. 2014</a:t>
            </a:r>
          </a:p>
        </p:txBody>
      </p:sp>
      <p:grpSp>
        <p:nvGrpSpPr>
          <p:cNvPr id="4" name="Group 3"/>
          <p:cNvGrpSpPr/>
          <p:nvPr/>
        </p:nvGrpSpPr>
        <p:grpSpPr>
          <a:xfrm>
            <a:off x="6400800" y="1280031"/>
            <a:ext cx="3670952" cy="5181601"/>
            <a:chOff x="3485824" y="989568"/>
            <a:chExt cx="3747152" cy="5487432"/>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54247"/>
            <a:stretch/>
          </p:blipFill>
          <p:spPr bwMode="auto">
            <a:xfrm>
              <a:off x="3485824" y="990600"/>
              <a:ext cx="2152976" cy="548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6122"/>
            <a:stretch/>
          </p:blipFill>
          <p:spPr bwMode="auto">
            <a:xfrm>
              <a:off x="5638800" y="989568"/>
              <a:ext cx="1594176" cy="548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6" name="Rounded Rectangle 5"/>
          <p:cNvSpPr/>
          <p:nvPr/>
        </p:nvSpPr>
        <p:spPr>
          <a:xfrm>
            <a:off x="7486138" y="1143000"/>
            <a:ext cx="2047712" cy="2687370"/>
          </a:xfrm>
          <a:prstGeom prst="roundRect">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7" name="Rectangle 6"/>
          <p:cNvSpPr/>
          <p:nvPr/>
        </p:nvSpPr>
        <p:spPr>
          <a:xfrm>
            <a:off x="8382000" y="6096001"/>
            <a:ext cx="381000" cy="289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Action Button: Home 9">
            <a:hlinkClick r:id="rId4" action="ppaction://hlinksldjump" highlightClick="1"/>
          </p:cNvPr>
          <p:cNvSpPr/>
          <p:nvPr/>
        </p:nvSpPr>
        <p:spPr>
          <a:xfrm>
            <a:off x="1636544" y="6172201"/>
            <a:ext cx="268457" cy="305145"/>
          </a:xfrm>
          <a:prstGeom prst="actionButtonHom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rgbClr val="2F2B20"/>
              </a:solidFill>
            </a:endParaRPr>
          </a:p>
        </p:txBody>
      </p:sp>
    </p:spTree>
    <p:extLst>
      <p:ext uri="{BB962C8B-B14F-4D97-AF65-F5344CB8AC3E}">
        <p14:creationId xmlns:p14="http://schemas.microsoft.com/office/powerpoint/2010/main" val="37467305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Wildfire Risk</a:t>
            </a:r>
          </a:p>
        </p:txBody>
      </p:sp>
      <p:sp>
        <p:nvSpPr>
          <p:cNvPr id="7" name="TextBox 6"/>
          <p:cNvSpPr txBox="1"/>
          <p:nvPr/>
        </p:nvSpPr>
        <p:spPr>
          <a:xfrm>
            <a:off x="1524000" y="6477001"/>
            <a:ext cx="9144000" cy="307777"/>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err="1">
                <a:ln>
                  <a:noFill/>
                </a:ln>
                <a:solidFill>
                  <a:srgbClr val="FFFFFF"/>
                </a:solidFill>
                <a:effectLst/>
                <a:uLnTx/>
                <a:uFillTx/>
                <a:latin typeface="Arial" charset="0"/>
                <a:ea typeface="ＭＳ Ｐゴシック" pitchFamily="34" charset="-128"/>
                <a:cs typeface="+mn-cs"/>
              </a:rPr>
              <a:t>Guyette</a:t>
            </a:r>
            <a:r>
              <a:rPr kumimoji="0" lang="en-US" sz="1400" b="0" i="0" u="none" strike="noStrike" kern="1200" cap="none" spc="0" normalizeH="0" baseline="0" noProof="0" dirty="0">
                <a:ln>
                  <a:noFill/>
                </a:ln>
                <a:solidFill>
                  <a:srgbClr val="FFFFFF"/>
                </a:solidFill>
                <a:effectLst/>
                <a:uLnTx/>
                <a:uFillTx/>
                <a:latin typeface="Arial" charset="0"/>
                <a:ea typeface="ＭＳ Ｐゴシック" pitchFamily="34" charset="-128"/>
                <a:cs typeface="+mn-cs"/>
              </a:rPr>
              <a:t> et al. 2014, Tang et al. 2014, Miranda et al. 2012, Moritz et al. 2012, Nowacki et al. 2014, Kerr et al. 2017</a:t>
            </a:r>
          </a:p>
        </p:txBody>
      </p:sp>
      <p:sp>
        <p:nvSpPr>
          <p:cNvPr id="18" name="Content Placeholder 3"/>
          <p:cNvSpPr>
            <a:spLocks noGrp="1"/>
          </p:cNvSpPr>
          <p:nvPr>
            <p:ph sz="half" idx="1"/>
          </p:nvPr>
        </p:nvSpPr>
        <p:spPr>
          <a:xfrm>
            <a:off x="1752600" y="1219200"/>
            <a:ext cx="4267200" cy="5191900"/>
          </a:xfrm>
        </p:spPr>
        <p:txBody>
          <a:bodyPr/>
          <a:lstStyle/>
          <a:p>
            <a:pPr marL="0" indent="0">
              <a:buNone/>
            </a:pPr>
            <a:r>
              <a:rPr lang="en-US" sz="2800" b="1" dirty="0"/>
              <a:t>Fire may increase, because:</a:t>
            </a:r>
          </a:p>
          <a:p>
            <a:r>
              <a:rPr lang="en-US" dirty="0"/>
              <a:t>Warmer/drier summers</a:t>
            </a:r>
          </a:p>
          <a:p>
            <a:r>
              <a:rPr lang="en-US" dirty="0"/>
              <a:t>Increased mortality from stress, pests, events</a:t>
            </a:r>
          </a:p>
          <a:p>
            <a:r>
              <a:rPr lang="en-US" dirty="0"/>
              <a:t>More frequent weather conditions that promote large fires</a:t>
            </a:r>
          </a:p>
        </p:txBody>
      </p:sp>
      <p:pic>
        <p:nvPicPr>
          <p:cNvPr id="6146" name="Picture 2" descr="C:\Users\sdhandler\Documents\NIACS\Northwoods\MI\EVAS\MI figures tables photos\Photos\KBB - Winston Road Rx.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057401" y="4279900"/>
            <a:ext cx="3657299" cy="21717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rotWithShape="1">
          <a:blip r:embed="rId4"/>
          <a:srcRect r="56303" b="51343"/>
          <a:stretch/>
        </p:blipFill>
        <p:spPr>
          <a:xfrm>
            <a:off x="6172201" y="1828800"/>
            <a:ext cx="4300703" cy="3460750"/>
          </a:xfrm>
          <a:prstGeom prst="rect">
            <a:avLst/>
          </a:prstGeom>
        </p:spPr>
      </p:pic>
      <p:sp>
        <p:nvSpPr>
          <p:cNvPr id="4" name="TextBox 3"/>
          <p:cNvSpPr txBox="1"/>
          <p:nvPr/>
        </p:nvSpPr>
        <p:spPr>
          <a:xfrm>
            <a:off x="6720798" y="5314950"/>
            <a:ext cx="3559629"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2F2B20"/>
                </a:solidFill>
                <a:effectLst/>
                <a:uLnTx/>
                <a:uFillTx/>
                <a:latin typeface="Arial" charset="0"/>
                <a:ea typeface="ＭＳ Ｐゴシック" pitchFamily="34" charset="-128"/>
                <a:cs typeface="+mn-cs"/>
              </a:rPr>
              <a:t>FWI = Fire Weather Index values</a:t>
            </a:r>
          </a:p>
        </p:txBody>
      </p:sp>
    </p:spTree>
    <p:extLst>
      <p:ext uri="{BB962C8B-B14F-4D97-AF65-F5344CB8AC3E}">
        <p14:creationId xmlns:p14="http://schemas.microsoft.com/office/powerpoint/2010/main" val="8249168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Wildfire Risk</a:t>
            </a:r>
          </a:p>
        </p:txBody>
      </p:sp>
      <p:sp>
        <p:nvSpPr>
          <p:cNvPr id="7" name="TextBox 6"/>
          <p:cNvSpPr txBox="1"/>
          <p:nvPr/>
        </p:nvSpPr>
        <p:spPr>
          <a:xfrm>
            <a:off x="1524000" y="6477001"/>
            <a:ext cx="9144000" cy="584775"/>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1600" b="0" i="1" u="none" strike="noStrike" kern="1200" cap="none" spc="0" normalizeH="0" baseline="0" noProof="0" dirty="0">
                <a:ln>
                  <a:noFill/>
                </a:ln>
                <a:solidFill>
                  <a:srgbClr val="FFFFFF"/>
                </a:solidFill>
                <a:effectLst/>
                <a:uLnTx/>
                <a:uFillTx/>
                <a:latin typeface="Arial" charset="0"/>
                <a:ea typeface="ＭＳ Ｐゴシック" pitchFamily="34" charset="-128"/>
                <a:cs typeface="+mn-cs"/>
              </a:rPr>
              <a:t>Source: </a:t>
            </a:r>
            <a:r>
              <a:rPr kumimoji="0" lang="en-US" sz="1600" b="0" i="0" u="none" strike="noStrike" kern="1200" cap="none" spc="0" normalizeH="0" baseline="0" noProof="0" dirty="0" err="1">
                <a:ln>
                  <a:noFill/>
                </a:ln>
                <a:solidFill>
                  <a:srgbClr val="FFFFFF"/>
                </a:solidFill>
                <a:effectLst/>
                <a:uLnTx/>
                <a:uFillTx/>
                <a:latin typeface="Arial" charset="0"/>
                <a:ea typeface="ＭＳ Ｐゴシック" pitchFamily="34" charset="-128"/>
                <a:cs typeface="+mn-cs"/>
              </a:rPr>
              <a:t>Guyette</a:t>
            </a:r>
            <a:r>
              <a:rPr kumimoji="0" lang="en-US" sz="1600" b="0" i="0" u="none" strike="noStrike" kern="1200" cap="none" spc="0" normalizeH="0" baseline="0" noProof="0" dirty="0">
                <a:ln>
                  <a:noFill/>
                </a:ln>
                <a:solidFill>
                  <a:srgbClr val="FFFFFF"/>
                </a:solidFill>
                <a:effectLst/>
                <a:uLnTx/>
                <a:uFillTx/>
                <a:latin typeface="Arial" charset="0"/>
                <a:ea typeface="ＭＳ Ｐゴシック" pitchFamily="34" charset="-128"/>
                <a:cs typeface="+mn-cs"/>
              </a:rPr>
              <a:t> et al. 2014, Tang et al. 2014, Miranda et al. 2012, Moritz et al. 2012, Nowacki et al. 2014</a:t>
            </a:r>
          </a:p>
        </p:txBody>
      </p:sp>
      <p:sp>
        <p:nvSpPr>
          <p:cNvPr id="18" name="Content Placeholder 3"/>
          <p:cNvSpPr>
            <a:spLocks noGrp="1"/>
          </p:cNvSpPr>
          <p:nvPr>
            <p:ph sz="half" idx="1"/>
          </p:nvPr>
        </p:nvSpPr>
        <p:spPr>
          <a:xfrm>
            <a:off x="1752600" y="1219200"/>
            <a:ext cx="4267200" cy="5191900"/>
          </a:xfrm>
        </p:spPr>
        <p:txBody>
          <a:bodyPr/>
          <a:lstStyle/>
          <a:p>
            <a:pPr marL="0" indent="0">
              <a:buNone/>
            </a:pPr>
            <a:r>
              <a:rPr lang="en-US" sz="2800" b="1" dirty="0"/>
              <a:t>Fire may increase, because:</a:t>
            </a:r>
          </a:p>
          <a:p>
            <a:r>
              <a:rPr lang="en-US" dirty="0"/>
              <a:t>Warmer/drier summers</a:t>
            </a:r>
          </a:p>
          <a:p>
            <a:r>
              <a:rPr lang="en-US" dirty="0"/>
              <a:t>Increased mortality from stress, pests, events</a:t>
            </a:r>
          </a:p>
          <a:p>
            <a:r>
              <a:rPr lang="en-US" dirty="0"/>
              <a:t>More frequent weather conditions that promote large fires</a:t>
            </a:r>
          </a:p>
        </p:txBody>
      </p:sp>
      <p:sp>
        <p:nvSpPr>
          <p:cNvPr id="20" name="Content Placeholder 4"/>
          <p:cNvSpPr txBox="1">
            <a:spLocks/>
          </p:cNvSpPr>
          <p:nvPr/>
        </p:nvSpPr>
        <p:spPr>
          <a:xfrm>
            <a:off x="6172200" y="1219200"/>
            <a:ext cx="4346331" cy="519190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2F2B20"/>
                </a:solidFill>
                <a:effectLst/>
                <a:uLnTx/>
                <a:uFillTx/>
                <a:latin typeface="Calibri" panose="020F0502020204030204"/>
                <a:ea typeface="+mn-ea"/>
                <a:cs typeface="+mn-cs"/>
              </a:rPr>
              <a:t>…or maybe not, because:</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2F2B20"/>
                </a:solidFill>
                <a:effectLst/>
                <a:uLnTx/>
                <a:uFillTx/>
                <a:latin typeface="Calibri" panose="020F0502020204030204"/>
                <a:ea typeface="+mn-ea"/>
                <a:cs typeface="+mn-cs"/>
              </a:rPr>
              <a:t>Fire suppression will continue</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2F2B20"/>
                </a:solidFill>
                <a:effectLst/>
                <a:uLnTx/>
                <a:uFillTx/>
                <a:latin typeface="Calibri" panose="020F0502020204030204"/>
                <a:ea typeface="+mn-ea"/>
                <a:cs typeface="+mn-cs"/>
              </a:rPr>
              <a:t>Spring/early summer moisture</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2F2B20"/>
                </a:solidFill>
                <a:effectLst/>
                <a:uLnTx/>
                <a:uFillTx/>
                <a:latin typeface="Calibri" panose="020F0502020204030204"/>
                <a:ea typeface="+mn-ea"/>
                <a:cs typeface="+mn-cs"/>
              </a:rPr>
              <a:t>Current regeneration of more mesic species</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2F2B20"/>
                </a:solidFill>
                <a:effectLst/>
                <a:uLnTx/>
                <a:uFillTx/>
                <a:latin typeface="Calibri" panose="020F0502020204030204"/>
                <a:ea typeface="+mn-ea"/>
                <a:cs typeface="+mn-cs"/>
              </a:rPr>
              <a:t>Spatial patterns of land use and fragmentation</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rgbClr val="2F2B20"/>
              </a:solidFill>
              <a:effectLst/>
              <a:uLnTx/>
              <a:uFillTx/>
              <a:latin typeface="Calibri" panose="020F0502020204030204"/>
              <a:ea typeface="+mn-ea"/>
              <a:cs typeface="+mn-cs"/>
            </a:endParaRPr>
          </a:p>
        </p:txBody>
      </p:sp>
      <p:pic>
        <p:nvPicPr>
          <p:cNvPr id="6146" name="Picture 2" descr="C:\Users\sdhandler\Documents\NIACS\Northwoods\MI\EVAS\MI figures tables photos\Photos\KBB - Winston Road Rx.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057401" y="4279900"/>
            <a:ext cx="3657299" cy="2171700"/>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sdhandler\Documents\NIACS\Northwoods\MI\EVAS\MI figures tables photos\Photos\Hoving - fire and management shot IMG_2415.JP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6477294" y="4279900"/>
            <a:ext cx="3657306" cy="2171700"/>
          </a:xfrm>
          <a:prstGeom prst="rect">
            <a:avLst/>
          </a:prstGeom>
          <a:noFill/>
          <a:extLst>
            <a:ext uri="{909E8E84-426E-40DD-AFC4-6F175D3DCCD1}">
              <a14:hiddenFill xmlns:a14="http://schemas.microsoft.com/office/drawing/2010/main">
                <a:solidFill>
                  <a:srgbClr val="FFFFFF"/>
                </a:solidFill>
              </a14:hiddenFill>
            </a:ext>
          </a:extLst>
        </p:spPr>
      </p:pic>
      <p:sp>
        <p:nvSpPr>
          <p:cNvPr id="8" name="Action Button: Home 7">
            <a:hlinkClick r:id="rId5" action="ppaction://hlinksldjump" highlightClick="1"/>
          </p:cNvPr>
          <p:cNvSpPr/>
          <p:nvPr/>
        </p:nvSpPr>
        <p:spPr>
          <a:xfrm>
            <a:off x="1636544" y="6172201"/>
            <a:ext cx="268457" cy="305145"/>
          </a:xfrm>
          <a:prstGeom prst="actionButtonHom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2F2B2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09666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BF843-DDD4-466C-B204-7A893B143722}"/>
              </a:ext>
            </a:extLst>
          </p:cNvPr>
          <p:cNvSpPr>
            <a:spLocks noGrp="1"/>
          </p:cNvSpPr>
          <p:nvPr>
            <p:ph type="title"/>
          </p:nvPr>
        </p:nvSpPr>
        <p:spPr/>
        <p:txBody>
          <a:bodyPr/>
          <a:lstStyle/>
          <a:p>
            <a:r>
              <a:rPr lang="en-US" dirty="0"/>
              <a:t>Prescribed Fire Application</a:t>
            </a:r>
          </a:p>
        </p:txBody>
      </p:sp>
      <p:sp>
        <p:nvSpPr>
          <p:cNvPr id="3" name="Content Placeholder 2">
            <a:extLst>
              <a:ext uri="{FF2B5EF4-FFF2-40B4-BE49-F238E27FC236}">
                <a16:creationId xmlns:a16="http://schemas.microsoft.com/office/drawing/2014/main" id="{053C534F-FA23-4D5E-BFC7-5BE0D69B20EE}"/>
              </a:ext>
            </a:extLst>
          </p:cNvPr>
          <p:cNvSpPr>
            <a:spLocks noGrp="1"/>
          </p:cNvSpPr>
          <p:nvPr>
            <p:ph idx="1"/>
          </p:nvPr>
        </p:nvSpPr>
        <p:spPr>
          <a:xfrm>
            <a:off x="609600" y="1447800"/>
            <a:ext cx="7010400" cy="5029200"/>
          </a:xfrm>
        </p:spPr>
        <p:txBody>
          <a:bodyPr/>
          <a:lstStyle/>
          <a:p>
            <a:pPr marL="0" indent="0">
              <a:buNone/>
            </a:pPr>
            <a:r>
              <a:rPr lang="en-US" b="1" dirty="0"/>
              <a:t>Will it be easier or harder to use this tool?</a:t>
            </a:r>
          </a:p>
          <a:p>
            <a:r>
              <a:rPr lang="en-US" dirty="0"/>
              <a:t>Warmer, drier conditions may support prescribed fire and lengthen the window of opportunity for burning. </a:t>
            </a:r>
          </a:p>
          <a:p>
            <a:r>
              <a:rPr lang="en-US" dirty="0"/>
              <a:t>Conversely, widespread tree mortality, wetter conditions, and on-going </a:t>
            </a:r>
            <a:r>
              <a:rPr lang="en-US" dirty="0" err="1"/>
              <a:t>mesophication</a:t>
            </a:r>
            <a:r>
              <a:rPr lang="en-US" dirty="0"/>
              <a:t> could limit local prescribed fire implementation. </a:t>
            </a:r>
          </a:p>
          <a:p>
            <a:r>
              <a:rPr lang="en-US" dirty="0"/>
              <a:t>Prescribed fire depends on advanced planning and staff availability, so erratic conditions will be a serious challenge.</a:t>
            </a:r>
          </a:p>
        </p:txBody>
      </p:sp>
      <p:pic>
        <p:nvPicPr>
          <p:cNvPr id="4" name="Picture 6" descr="PRESCRIBED BURN">
            <a:extLst>
              <a:ext uri="{FF2B5EF4-FFF2-40B4-BE49-F238E27FC236}">
                <a16:creationId xmlns:a16="http://schemas.microsoft.com/office/drawing/2014/main" id="{C028F7FC-796D-4ED2-AA32-BCD0C24F26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5894" y="1600200"/>
            <a:ext cx="3682706" cy="27584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Users\sdhandler\Documents\NIACS\Northwoods\MI\EVAS\MI figures tables photos\Photos\Hoving - fire and management shot IMG_2415.JPG">
            <a:extLst>
              <a:ext uri="{FF2B5EF4-FFF2-40B4-BE49-F238E27FC236}">
                <a16:creationId xmlns:a16="http://schemas.microsoft.com/office/drawing/2014/main" id="{6B9BD9B5-9B07-4066-ADF7-02436C682650}"/>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975894" y="4539746"/>
            <a:ext cx="3682706" cy="2186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12314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Extreme Wind Events</a:t>
            </a:r>
          </a:p>
        </p:txBody>
      </p:sp>
      <p:sp>
        <p:nvSpPr>
          <p:cNvPr id="7" name="TextBox 6"/>
          <p:cNvSpPr txBox="1"/>
          <p:nvPr/>
        </p:nvSpPr>
        <p:spPr>
          <a:xfrm>
            <a:off x="1524000" y="6477000"/>
            <a:ext cx="9144000" cy="400110"/>
          </a:xfrm>
          <a:prstGeom prst="rect">
            <a:avLst/>
          </a:prstGeom>
          <a:noFill/>
        </p:spPr>
        <p:txBody>
          <a:bodyPr wrap="square" rtlCol="0">
            <a:spAutoFit/>
          </a:bodyPr>
          <a:lstStyle/>
          <a:p>
            <a:pPr algn="r"/>
            <a:endParaRPr lang="en-US" sz="2000" dirty="0">
              <a:solidFill>
                <a:srgbClr val="FFFFFF"/>
              </a:solidFill>
            </a:endParaRPr>
          </a:p>
        </p:txBody>
      </p:sp>
      <p:sp>
        <p:nvSpPr>
          <p:cNvPr id="8" name="TextBox 7"/>
          <p:cNvSpPr txBox="1"/>
          <p:nvPr/>
        </p:nvSpPr>
        <p:spPr>
          <a:xfrm>
            <a:off x="2819400" y="6476214"/>
            <a:ext cx="9144000" cy="338554"/>
          </a:xfrm>
          <a:prstGeom prst="rect">
            <a:avLst/>
          </a:prstGeom>
          <a:noFill/>
        </p:spPr>
        <p:txBody>
          <a:bodyPr wrap="square" rtlCol="0">
            <a:spAutoFit/>
          </a:bodyPr>
          <a:lstStyle/>
          <a:p>
            <a:pPr algn="r"/>
            <a:r>
              <a:rPr lang="en-US" sz="1600" dirty="0"/>
              <a:t>Gastineau and </a:t>
            </a:r>
            <a:r>
              <a:rPr lang="en-US" sz="1600" dirty="0" err="1"/>
              <a:t>Soden</a:t>
            </a:r>
            <a:r>
              <a:rPr lang="en-US" sz="1600" dirty="0"/>
              <a:t> 2009, Kumar et al. 2015, </a:t>
            </a:r>
            <a:r>
              <a:rPr lang="en-US" sz="1600" dirty="0" err="1"/>
              <a:t>Karnauskas</a:t>
            </a:r>
            <a:r>
              <a:rPr lang="en-US" sz="1600" dirty="0"/>
              <a:t> et al. 2018 </a:t>
            </a:r>
          </a:p>
        </p:txBody>
      </p:sp>
      <p:sp>
        <p:nvSpPr>
          <p:cNvPr id="9" name="Content Placeholder 3"/>
          <p:cNvSpPr txBox="1">
            <a:spLocks/>
          </p:cNvSpPr>
          <p:nvPr/>
        </p:nvSpPr>
        <p:spPr>
          <a:xfrm>
            <a:off x="675861" y="1828800"/>
            <a:ext cx="5724939" cy="45823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Aft>
                <a:spcPts val="600"/>
              </a:spcAft>
            </a:pPr>
            <a:r>
              <a:rPr lang="en-US" sz="2800" dirty="0"/>
              <a:t>Extreme events are rare and hard to model. </a:t>
            </a:r>
          </a:p>
          <a:p>
            <a:pPr>
              <a:spcAft>
                <a:spcPts val="600"/>
              </a:spcAft>
            </a:pPr>
            <a:r>
              <a:rPr lang="en-US" sz="2800" dirty="0"/>
              <a:t>Uncertainty is very high</a:t>
            </a:r>
          </a:p>
          <a:p>
            <a:pPr>
              <a:spcAft>
                <a:spcPts val="600"/>
              </a:spcAft>
            </a:pPr>
            <a:r>
              <a:rPr lang="en-US" sz="2800" dirty="0"/>
              <a:t>High wind events may increase in northern latitudes (above 40-50⁰)</a:t>
            </a:r>
          </a:p>
          <a:p>
            <a:pPr>
              <a:spcAft>
                <a:spcPts val="600"/>
              </a:spcAft>
            </a:pPr>
            <a:r>
              <a:rPr lang="en-US" sz="2800" dirty="0"/>
              <a:t>Average wind speeds may decrease slightly across the central US</a:t>
            </a:r>
          </a:p>
          <a:p>
            <a:pPr>
              <a:spcAft>
                <a:spcPts val="600"/>
              </a:spcAft>
            </a:pPr>
            <a:r>
              <a:rPr lang="en-US" sz="2800" dirty="0"/>
              <a:t>Regeneration may not follow the usual pattern</a:t>
            </a:r>
          </a:p>
        </p:txBody>
      </p:sp>
      <p:pic>
        <p:nvPicPr>
          <p:cNvPr id="1028" name="Picture 4" descr="Image result for wisconsin 2019 derech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1847" y="1496701"/>
            <a:ext cx="3696188" cy="277214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www.washingtonpost.com/resizer/vYGYL17DdikdZSSE9ld-2eY2WhE=/1484x0/arc-anglerfish-washpost-prod-washpost.s3.amazonaws.com/public/VDSBFZY2XRDVJOHF7RPPEHWU24.jf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29600" y="3725132"/>
            <a:ext cx="3490705" cy="2648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13357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itle 1"/>
          <p:cNvSpPr>
            <a:spLocks noGrp="1"/>
          </p:cNvSpPr>
          <p:nvPr>
            <p:ph type="title"/>
          </p:nvPr>
        </p:nvSpPr>
        <p:spPr>
          <a:xfrm>
            <a:off x="1752600" y="152400"/>
            <a:ext cx="8763000" cy="1066800"/>
          </a:xfrm>
        </p:spPr>
        <p:txBody>
          <a:bodyPr>
            <a:noAutofit/>
          </a:bodyPr>
          <a:lstStyle/>
          <a:p>
            <a:r>
              <a:rPr lang="en-US" sz="4000" dirty="0">
                <a:solidFill>
                  <a:srgbClr val="0B5EA2"/>
                </a:solidFill>
                <a:latin typeface="+mn-lt"/>
              </a:rPr>
              <a:t>Forest Adaptation Resources </a:t>
            </a:r>
          </a:p>
        </p:txBody>
      </p:sp>
      <p:sp>
        <p:nvSpPr>
          <p:cNvPr id="2" name="Rectangle 1"/>
          <p:cNvSpPr/>
          <p:nvPr/>
        </p:nvSpPr>
        <p:spPr>
          <a:xfrm>
            <a:off x="4191001" y="6488668"/>
            <a:ext cx="6861943" cy="369332"/>
          </a:xfrm>
          <a:prstGeom prst="rect">
            <a:avLst/>
          </a:prstGeom>
        </p:spPr>
        <p:txBody>
          <a:bodyPr wrap="none">
            <a:spAutoFit/>
          </a:bodyPr>
          <a:lstStyle/>
          <a:p>
            <a:r>
              <a:rPr lang="en-US" dirty="0">
                <a:solidFill>
                  <a:srgbClr val="FFFFFF"/>
                </a:solidFill>
                <a:cs typeface="Arial" charset="0"/>
              </a:rPr>
              <a:t>www.nrs.fs.fed.us/pubs/40543 and www.AdaptationWorkbook.org</a:t>
            </a:r>
            <a:endParaRPr lang="en-US" dirty="0">
              <a:solidFill>
                <a:srgbClr val="FFFFFF"/>
              </a:solidFill>
            </a:endParaRPr>
          </a:p>
        </p:txBody>
      </p:sp>
      <p:sp>
        <p:nvSpPr>
          <p:cNvPr id="6" name="Content Placeholder 2"/>
          <p:cNvSpPr>
            <a:spLocks noGrp="1"/>
          </p:cNvSpPr>
          <p:nvPr>
            <p:ph idx="1"/>
          </p:nvPr>
        </p:nvSpPr>
        <p:spPr>
          <a:xfrm>
            <a:off x="533400" y="1317367"/>
            <a:ext cx="6535757" cy="4985266"/>
          </a:xfrm>
        </p:spPr>
        <p:txBody>
          <a:bodyPr>
            <a:normAutofit/>
          </a:bodyPr>
          <a:lstStyle/>
          <a:p>
            <a:pPr marL="0" indent="0">
              <a:spcBef>
                <a:spcPts val="600"/>
              </a:spcBef>
              <a:spcAft>
                <a:spcPts val="1200"/>
              </a:spcAft>
              <a:buNone/>
            </a:pPr>
            <a:r>
              <a:rPr lang="en-US" sz="2600" b="1" i="1" dirty="0">
                <a:solidFill>
                  <a:srgbClr val="0070C0"/>
                </a:solidFill>
              </a:rPr>
              <a:t>A flexible workbook and menu to address diverse needs</a:t>
            </a:r>
          </a:p>
          <a:p>
            <a:pPr marL="344488" indent="-344488" fontAlgn="base">
              <a:spcBef>
                <a:spcPct val="0"/>
              </a:spcBef>
              <a:spcAft>
                <a:spcPts val="1200"/>
              </a:spcAft>
              <a:buSzPts val="2400"/>
              <a:defRPr/>
            </a:pPr>
            <a:r>
              <a:rPr lang="en-US" sz="2600" dirty="0">
                <a:solidFill>
                  <a:srgbClr val="000000"/>
                </a:solidFill>
                <a:cs typeface="Calibri" pitchFamily="34" charset="0"/>
              </a:rPr>
              <a:t>Designed for a variety of land owners with </a:t>
            </a:r>
            <a:r>
              <a:rPr lang="en-US" sz="2600" dirty="0">
                <a:cs typeface="Calibri" pitchFamily="34" charset="0"/>
              </a:rPr>
              <a:t>diverse goals</a:t>
            </a:r>
          </a:p>
          <a:p>
            <a:pPr marL="344488" indent="-344488" fontAlgn="base">
              <a:spcBef>
                <a:spcPct val="0"/>
              </a:spcBef>
              <a:spcAft>
                <a:spcPts val="1200"/>
              </a:spcAft>
              <a:buSzPts val="2400"/>
              <a:defRPr/>
            </a:pPr>
            <a:r>
              <a:rPr lang="en-US" sz="2600" dirty="0">
                <a:cs typeface="Calibri" pitchFamily="34" charset="0"/>
              </a:rPr>
              <a:t>Does not make recommendations</a:t>
            </a:r>
          </a:p>
          <a:p>
            <a:pPr marL="344488" indent="-344488" fontAlgn="base">
              <a:spcBef>
                <a:spcPct val="0"/>
              </a:spcBef>
              <a:spcAft>
                <a:spcPts val="1200"/>
              </a:spcAft>
              <a:buSzPts val="2400"/>
              <a:defRPr/>
            </a:pPr>
            <a:r>
              <a:rPr lang="en-US" sz="2600" dirty="0">
                <a:cs typeface="Calibri" pitchFamily="34" charset="0"/>
              </a:rPr>
              <a:t>Menu of adaptation strategies and approaches for forest management</a:t>
            </a:r>
          </a:p>
          <a:p>
            <a:pPr marL="344488" indent="-344488" fontAlgn="base">
              <a:spcBef>
                <a:spcPct val="0"/>
              </a:spcBef>
              <a:spcAft>
                <a:spcPts val="1200"/>
              </a:spcAft>
              <a:buSzPts val="2400"/>
              <a:defRPr/>
            </a:pPr>
            <a:r>
              <a:rPr lang="en-US" sz="2600" dirty="0">
                <a:cs typeface="Calibri" pitchFamily="34" charset="0"/>
              </a:rPr>
              <a:t>Online version! </a:t>
            </a:r>
          </a:p>
          <a:p>
            <a:pPr marL="0" indent="0">
              <a:buNone/>
            </a:pPr>
            <a:endParaRPr lang="en-US" dirty="0"/>
          </a:p>
          <a:p>
            <a:endParaRPr lang="en-US" dirty="0"/>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37582" y="4287596"/>
            <a:ext cx="3917635" cy="2080227"/>
          </a:xfrm>
          <a:prstGeom prst="rect">
            <a:avLst/>
          </a:prstGeom>
        </p:spPr>
      </p:pic>
      <p:pic>
        <p:nvPicPr>
          <p:cNvPr id="8" name="Pictur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29600" y="1405235"/>
            <a:ext cx="2133600" cy="2761516"/>
          </a:xfrm>
          <a:prstGeom prst="rect">
            <a:avLst/>
          </a:prstGeom>
          <a:ln>
            <a:noFill/>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2260623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Invasive Species</a:t>
            </a:r>
          </a:p>
        </p:txBody>
      </p:sp>
      <p:sp>
        <p:nvSpPr>
          <p:cNvPr id="5" name="Content Placeholder 4"/>
          <p:cNvSpPr>
            <a:spLocks noGrp="1"/>
          </p:cNvSpPr>
          <p:nvPr>
            <p:ph idx="1"/>
          </p:nvPr>
        </p:nvSpPr>
        <p:spPr>
          <a:xfrm>
            <a:off x="746312" y="1676400"/>
            <a:ext cx="6477000" cy="5181600"/>
          </a:xfrm>
        </p:spPr>
        <p:txBody>
          <a:bodyPr/>
          <a:lstStyle/>
          <a:p>
            <a:pPr>
              <a:spcBef>
                <a:spcPts val="1600"/>
              </a:spcBef>
              <a:buFont typeface="Arial" panose="020B0604020202020204" pitchFamily="34" charset="0"/>
              <a:buChar char="•"/>
            </a:pPr>
            <a:r>
              <a:rPr lang="en-US" sz="2800" dirty="0"/>
              <a:t>Stress and disturbance creates more opportunity.</a:t>
            </a:r>
          </a:p>
          <a:p>
            <a:pPr>
              <a:spcBef>
                <a:spcPts val="1600"/>
              </a:spcBef>
              <a:buFont typeface="Arial" panose="020B0604020202020204" pitchFamily="34" charset="0"/>
              <a:buChar char="•"/>
            </a:pPr>
            <a:r>
              <a:rPr lang="en-US" sz="2800" dirty="0"/>
              <a:t>Invasive species may be better able to take advantage of new conditions (expanded ranges, elevated CO</a:t>
            </a:r>
            <a:r>
              <a:rPr lang="en-US" sz="2800" baseline="-25000" dirty="0"/>
              <a:t>2</a:t>
            </a:r>
            <a:r>
              <a:rPr lang="en-US" sz="2800" dirty="0"/>
              <a:t>, etc.)</a:t>
            </a:r>
          </a:p>
          <a:p>
            <a:pPr marL="0" indent="0">
              <a:buNone/>
            </a:pPr>
            <a:endParaRPr lang="en-US" dirty="0"/>
          </a:p>
        </p:txBody>
      </p:sp>
      <p:pic>
        <p:nvPicPr>
          <p:cNvPr id="4" name="Picture 3"/>
          <p:cNvPicPr>
            <a:picLocks noChangeAspect="1"/>
          </p:cNvPicPr>
          <p:nvPr/>
        </p:nvPicPr>
        <p:blipFill>
          <a:blip r:embed="rId2"/>
          <a:stretch>
            <a:fillRect/>
          </a:stretch>
        </p:blipFill>
        <p:spPr>
          <a:xfrm>
            <a:off x="7971865" y="4040737"/>
            <a:ext cx="3657599" cy="2447408"/>
          </a:xfrm>
          <a:prstGeom prst="rect">
            <a:avLst/>
          </a:prstGeom>
        </p:spPr>
      </p:pic>
      <p:pic>
        <p:nvPicPr>
          <p:cNvPr id="8" name="Picture 4" descr="garlic mustard plant in bloom">
            <a:extLst>
              <a:ext uri="{FF2B5EF4-FFF2-40B4-BE49-F238E27FC236}">
                <a16:creationId xmlns:a16="http://schemas.microsoft.com/office/drawing/2014/main" id="{49DC1AA7-58C0-4A29-853F-285BD54DDE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47212" y="1490279"/>
            <a:ext cx="3657599" cy="2426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5206755"/>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702" t="27985" r="3787" b="3161"/>
          <a:stretch/>
        </p:blipFill>
        <p:spPr bwMode="auto">
          <a:xfrm>
            <a:off x="5771503" y="1481330"/>
            <a:ext cx="3276600" cy="1600200"/>
          </a:xfrm>
          <a:prstGeom prst="rect">
            <a:avLst/>
          </a:prstGeom>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Pests and Diseases</a:t>
            </a:r>
          </a:p>
        </p:txBody>
      </p:sp>
      <p:sp>
        <p:nvSpPr>
          <p:cNvPr id="5" name="Content Placeholder 4"/>
          <p:cNvSpPr>
            <a:spLocks noGrp="1"/>
          </p:cNvSpPr>
          <p:nvPr>
            <p:ph idx="1"/>
          </p:nvPr>
        </p:nvSpPr>
        <p:spPr>
          <a:xfrm>
            <a:off x="591951" y="1539049"/>
            <a:ext cx="4589649" cy="5181600"/>
          </a:xfrm>
        </p:spPr>
        <p:txBody>
          <a:bodyPr/>
          <a:lstStyle/>
          <a:p>
            <a:pPr>
              <a:spcBef>
                <a:spcPts val="1600"/>
              </a:spcBef>
              <a:buFont typeface="Arial" panose="020B0604020202020204" pitchFamily="34" charset="0"/>
              <a:buChar char="•"/>
            </a:pPr>
            <a:r>
              <a:rPr lang="en-US" sz="2800" dirty="0"/>
              <a:t>Existing pests and diseases cause more damage</a:t>
            </a:r>
          </a:p>
          <a:p>
            <a:pPr>
              <a:spcBef>
                <a:spcPts val="1600"/>
              </a:spcBef>
              <a:buFont typeface="Arial" panose="020B0604020202020204" pitchFamily="34" charset="0"/>
              <a:buChar char="•"/>
            </a:pPr>
            <a:r>
              <a:rPr lang="en-US" sz="2800" dirty="0"/>
              <a:t>Pests and diseases may expand to new locations</a:t>
            </a:r>
          </a:p>
          <a:p>
            <a:pPr>
              <a:spcBef>
                <a:spcPts val="1600"/>
              </a:spcBef>
              <a:buFont typeface="Arial" panose="020B0604020202020204" pitchFamily="34" charset="0"/>
              <a:buChar char="•"/>
            </a:pPr>
            <a:r>
              <a:rPr lang="en-US" sz="2800" dirty="0"/>
              <a:t>Seasonal timing may shift</a:t>
            </a:r>
          </a:p>
          <a:p>
            <a:pPr marL="0" indent="0">
              <a:buNone/>
            </a:pPr>
            <a:endParaRPr lang="en-US" dirty="0"/>
          </a:p>
        </p:txBody>
      </p:sp>
      <p:pic>
        <p:nvPicPr>
          <p:cNvPr id="2050" name="Picture 2" descr="Smart Gardening to prevent oak wilt - Gardening in Michigan">
            <a:extLst>
              <a:ext uri="{FF2B5EF4-FFF2-40B4-BE49-F238E27FC236}">
                <a16:creationId xmlns:a16="http://schemas.microsoft.com/office/drawing/2014/main" id="{63FB2ADE-7AAD-4C1F-9C63-61E2AD21D2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3930" y="4323438"/>
            <a:ext cx="3200400" cy="239721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8D89375C-1BC7-4466-AF03-789612460C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86800" y="2819400"/>
            <a:ext cx="3200400" cy="2240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190213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52400"/>
            <a:ext cx="12192001" cy="990600"/>
          </a:xfrm>
        </p:spPr>
        <p:txBody>
          <a:bodyPr>
            <a:normAutofit/>
          </a:bodyPr>
          <a:lstStyle/>
          <a:p>
            <a:r>
              <a:rPr lang="en-US" dirty="0"/>
              <a:t>Forest Type Vulnerability </a:t>
            </a:r>
          </a:p>
        </p:txBody>
      </p:sp>
      <p:sp>
        <p:nvSpPr>
          <p:cNvPr id="7" name="Rectangle 6"/>
          <p:cNvSpPr/>
          <p:nvPr/>
        </p:nvSpPr>
        <p:spPr>
          <a:xfrm>
            <a:off x="5410200" y="6488668"/>
            <a:ext cx="6705600" cy="369332"/>
          </a:xfrm>
          <a:prstGeom prst="rect">
            <a:avLst/>
          </a:prstGeom>
        </p:spPr>
        <p:txBody>
          <a:bodyPr wrap="square">
            <a:spAutoFit/>
          </a:bodyPr>
          <a:lstStyle/>
          <a:p>
            <a:pPr algn="r"/>
            <a:r>
              <a:rPr lang="en-US" i="1" dirty="0"/>
              <a:t>Download: </a:t>
            </a:r>
            <a:r>
              <a:rPr lang="en-US" b="1" dirty="0"/>
              <a:t>www.forestadaptation.org</a:t>
            </a:r>
          </a:p>
        </p:txBody>
      </p:sp>
      <p:pic>
        <p:nvPicPr>
          <p:cNvPr id="10" name="Picture 3"/>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3968714" y="914400"/>
            <a:ext cx="3841679"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own Arrow 3"/>
          <p:cNvSpPr/>
          <p:nvPr/>
        </p:nvSpPr>
        <p:spPr>
          <a:xfrm rot="2775542">
            <a:off x="3816312" y="2032091"/>
            <a:ext cx="304800" cy="1371453"/>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solidFill>
                <a:srgbClr val="FFFFFF"/>
              </a:solidFill>
            </a:endParaRPr>
          </a:p>
        </p:txBody>
      </p:sp>
      <p:sp>
        <p:nvSpPr>
          <p:cNvPr id="11" name="Down Arrow 10"/>
          <p:cNvSpPr/>
          <p:nvPr/>
        </p:nvSpPr>
        <p:spPr>
          <a:xfrm>
            <a:off x="5638800" y="2667000"/>
            <a:ext cx="304800" cy="625388"/>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solidFill>
                <a:srgbClr val="FFFFFF"/>
              </a:solidFill>
            </a:endParaRPr>
          </a:p>
        </p:txBody>
      </p:sp>
      <p:sp>
        <p:nvSpPr>
          <p:cNvPr id="12" name="Down Arrow 11"/>
          <p:cNvSpPr/>
          <p:nvPr/>
        </p:nvSpPr>
        <p:spPr>
          <a:xfrm rot="18172264">
            <a:off x="7552356" y="2584984"/>
            <a:ext cx="304800" cy="730665"/>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solidFill>
                <a:srgbClr val="FFFFFF"/>
              </a:solidFill>
            </a:endParaRPr>
          </a:p>
        </p:txBody>
      </p:sp>
      <p:sp>
        <p:nvSpPr>
          <p:cNvPr id="5" name="TextBox 4"/>
          <p:cNvSpPr txBox="1"/>
          <p:nvPr/>
        </p:nvSpPr>
        <p:spPr>
          <a:xfrm>
            <a:off x="4792368" y="3352800"/>
            <a:ext cx="2137124" cy="707886"/>
          </a:xfrm>
          <a:prstGeom prst="rect">
            <a:avLst/>
          </a:prstGeom>
          <a:noFill/>
        </p:spPr>
        <p:txBody>
          <a:bodyPr wrap="none" rtlCol="0">
            <a:spAutoFit/>
          </a:bodyPr>
          <a:lstStyle/>
          <a:p>
            <a:r>
              <a:rPr lang="en-US" sz="2000" dirty="0">
                <a:solidFill>
                  <a:srgbClr val="FF0000"/>
                </a:solidFill>
              </a:rPr>
              <a:t>Lowland conifer</a:t>
            </a:r>
          </a:p>
          <a:p>
            <a:r>
              <a:rPr lang="en-US" sz="2000" dirty="0">
                <a:solidFill>
                  <a:srgbClr val="FF0000"/>
                </a:solidFill>
              </a:rPr>
              <a:t>Upland spruce-fir</a:t>
            </a:r>
          </a:p>
        </p:txBody>
      </p:sp>
      <p:sp>
        <p:nvSpPr>
          <p:cNvPr id="14" name="TextBox 13"/>
          <p:cNvSpPr txBox="1"/>
          <p:nvPr/>
        </p:nvSpPr>
        <p:spPr>
          <a:xfrm>
            <a:off x="4792368" y="3962400"/>
            <a:ext cx="2599032" cy="1938992"/>
          </a:xfrm>
          <a:prstGeom prst="rect">
            <a:avLst/>
          </a:prstGeom>
          <a:noFill/>
        </p:spPr>
        <p:txBody>
          <a:bodyPr wrap="square" rtlCol="0">
            <a:spAutoFit/>
          </a:bodyPr>
          <a:lstStyle/>
          <a:p>
            <a:r>
              <a:rPr lang="en-US" sz="2000" dirty="0">
                <a:solidFill>
                  <a:srgbClr val="FFAB07"/>
                </a:solidFill>
              </a:rPr>
              <a:t>Aspen-birch</a:t>
            </a:r>
          </a:p>
          <a:p>
            <a:r>
              <a:rPr lang="en-US" sz="2000" dirty="0">
                <a:solidFill>
                  <a:srgbClr val="FFAB07"/>
                </a:solidFill>
              </a:rPr>
              <a:t>Lowland/riparian hardwoods</a:t>
            </a:r>
          </a:p>
          <a:p>
            <a:r>
              <a:rPr lang="en-US" sz="2000" dirty="0">
                <a:solidFill>
                  <a:srgbClr val="FFAB07"/>
                </a:solidFill>
              </a:rPr>
              <a:t>Red pine</a:t>
            </a:r>
          </a:p>
          <a:p>
            <a:r>
              <a:rPr lang="en-US" sz="2000" dirty="0">
                <a:solidFill>
                  <a:srgbClr val="72AD75"/>
                </a:solidFill>
              </a:rPr>
              <a:t>Northern hardwoods</a:t>
            </a:r>
          </a:p>
          <a:p>
            <a:r>
              <a:rPr lang="en-US" sz="2000" dirty="0">
                <a:solidFill>
                  <a:srgbClr val="72AD75"/>
                </a:solidFill>
              </a:rPr>
              <a:t>Jack pine</a:t>
            </a:r>
          </a:p>
        </p:txBody>
      </p:sp>
      <p:sp>
        <p:nvSpPr>
          <p:cNvPr id="15" name="TextBox 14"/>
          <p:cNvSpPr txBox="1"/>
          <p:nvPr/>
        </p:nvSpPr>
        <p:spPr>
          <a:xfrm>
            <a:off x="4792368" y="5769114"/>
            <a:ext cx="2599032" cy="707886"/>
          </a:xfrm>
          <a:prstGeom prst="rect">
            <a:avLst/>
          </a:prstGeom>
          <a:noFill/>
        </p:spPr>
        <p:txBody>
          <a:bodyPr wrap="square" rtlCol="0">
            <a:spAutoFit/>
          </a:bodyPr>
          <a:lstStyle/>
          <a:p>
            <a:r>
              <a:rPr lang="en-US" sz="2000" dirty="0">
                <a:solidFill>
                  <a:srgbClr val="046D8B"/>
                </a:solidFill>
              </a:rPr>
              <a:t>Oak</a:t>
            </a:r>
          </a:p>
          <a:p>
            <a:r>
              <a:rPr lang="en-US" sz="2000" dirty="0">
                <a:solidFill>
                  <a:srgbClr val="046D8B"/>
                </a:solidFill>
              </a:rPr>
              <a:t>White pine</a:t>
            </a:r>
          </a:p>
        </p:txBody>
      </p:sp>
      <p:sp>
        <p:nvSpPr>
          <p:cNvPr id="17" name="TextBox 16"/>
          <p:cNvSpPr txBox="1"/>
          <p:nvPr/>
        </p:nvSpPr>
        <p:spPr>
          <a:xfrm>
            <a:off x="1981200" y="3352801"/>
            <a:ext cx="2735044" cy="1015663"/>
          </a:xfrm>
          <a:prstGeom prst="rect">
            <a:avLst/>
          </a:prstGeom>
          <a:noFill/>
        </p:spPr>
        <p:txBody>
          <a:bodyPr wrap="none" rtlCol="0">
            <a:spAutoFit/>
          </a:bodyPr>
          <a:lstStyle/>
          <a:p>
            <a:r>
              <a:rPr lang="en-US" sz="2000" dirty="0">
                <a:solidFill>
                  <a:srgbClr val="FF0000"/>
                </a:solidFill>
              </a:rPr>
              <a:t>Acid peatland</a:t>
            </a:r>
          </a:p>
          <a:p>
            <a:r>
              <a:rPr lang="en-US" sz="2000" dirty="0">
                <a:solidFill>
                  <a:srgbClr val="FF0000"/>
                </a:solidFill>
              </a:rPr>
              <a:t>Forested rich peatland</a:t>
            </a:r>
          </a:p>
          <a:p>
            <a:r>
              <a:rPr lang="en-US" sz="2000" dirty="0">
                <a:solidFill>
                  <a:srgbClr val="FF0000"/>
                </a:solidFill>
              </a:rPr>
              <a:t>Wet forest</a:t>
            </a:r>
          </a:p>
        </p:txBody>
      </p:sp>
      <p:sp>
        <p:nvSpPr>
          <p:cNvPr id="18" name="TextBox 17"/>
          <p:cNvSpPr txBox="1"/>
          <p:nvPr/>
        </p:nvSpPr>
        <p:spPr>
          <a:xfrm>
            <a:off x="1981200" y="4267200"/>
            <a:ext cx="2599032" cy="1938992"/>
          </a:xfrm>
          <a:prstGeom prst="rect">
            <a:avLst/>
          </a:prstGeom>
          <a:noFill/>
        </p:spPr>
        <p:txBody>
          <a:bodyPr wrap="square" rtlCol="0">
            <a:spAutoFit/>
          </a:bodyPr>
          <a:lstStyle/>
          <a:p>
            <a:r>
              <a:rPr lang="en-US" sz="2000" dirty="0">
                <a:solidFill>
                  <a:srgbClr val="FFAB07"/>
                </a:solidFill>
              </a:rPr>
              <a:t>Managed aspen</a:t>
            </a:r>
          </a:p>
          <a:p>
            <a:r>
              <a:rPr lang="en-US" sz="2000" dirty="0">
                <a:solidFill>
                  <a:srgbClr val="FFAB07"/>
                </a:solidFill>
              </a:rPr>
              <a:t>Managed red pine</a:t>
            </a:r>
          </a:p>
          <a:p>
            <a:r>
              <a:rPr lang="en-US" sz="2000" dirty="0">
                <a:solidFill>
                  <a:srgbClr val="72AD75"/>
                </a:solidFill>
              </a:rPr>
              <a:t>Fire-dependent forest</a:t>
            </a:r>
          </a:p>
          <a:p>
            <a:r>
              <a:rPr lang="en-US" sz="2000" dirty="0">
                <a:solidFill>
                  <a:srgbClr val="72AD75"/>
                </a:solidFill>
              </a:rPr>
              <a:t>Mesic hardwood forest</a:t>
            </a:r>
          </a:p>
        </p:txBody>
      </p:sp>
      <p:sp>
        <p:nvSpPr>
          <p:cNvPr id="19" name="TextBox 18"/>
          <p:cNvSpPr txBox="1"/>
          <p:nvPr/>
        </p:nvSpPr>
        <p:spPr>
          <a:xfrm>
            <a:off x="1967337" y="6076890"/>
            <a:ext cx="2599032" cy="400110"/>
          </a:xfrm>
          <a:prstGeom prst="rect">
            <a:avLst/>
          </a:prstGeom>
          <a:noFill/>
        </p:spPr>
        <p:txBody>
          <a:bodyPr wrap="square" rtlCol="0">
            <a:spAutoFit/>
          </a:bodyPr>
          <a:lstStyle/>
          <a:p>
            <a:r>
              <a:rPr lang="en-US" sz="2000" dirty="0">
                <a:solidFill>
                  <a:srgbClr val="046D8B"/>
                </a:solidFill>
              </a:rPr>
              <a:t>Floodplain forest</a:t>
            </a:r>
          </a:p>
        </p:txBody>
      </p:sp>
      <p:sp>
        <p:nvSpPr>
          <p:cNvPr id="20" name="TextBox 19"/>
          <p:cNvSpPr txBox="1"/>
          <p:nvPr/>
        </p:nvSpPr>
        <p:spPr>
          <a:xfrm>
            <a:off x="7611768" y="3352800"/>
            <a:ext cx="2137124" cy="400110"/>
          </a:xfrm>
          <a:prstGeom prst="rect">
            <a:avLst/>
          </a:prstGeom>
          <a:noFill/>
        </p:spPr>
        <p:txBody>
          <a:bodyPr wrap="none" rtlCol="0">
            <a:spAutoFit/>
          </a:bodyPr>
          <a:lstStyle/>
          <a:p>
            <a:r>
              <a:rPr lang="en-US" sz="2000" dirty="0">
                <a:solidFill>
                  <a:srgbClr val="FF0000"/>
                </a:solidFill>
              </a:rPr>
              <a:t>Upland spruce-fir</a:t>
            </a:r>
          </a:p>
        </p:txBody>
      </p:sp>
      <p:sp>
        <p:nvSpPr>
          <p:cNvPr id="21" name="TextBox 20"/>
          <p:cNvSpPr txBox="1"/>
          <p:nvPr/>
        </p:nvSpPr>
        <p:spPr>
          <a:xfrm>
            <a:off x="7611768" y="3657601"/>
            <a:ext cx="2599032" cy="2246769"/>
          </a:xfrm>
          <a:prstGeom prst="rect">
            <a:avLst/>
          </a:prstGeom>
          <a:noFill/>
        </p:spPr>
        <p:txBody>
          <a:bodyPr wrap="square" rtlCol="0">
            <a:spAutoFit/>
          </a:bodyPr>
          <a:lstStyle/>
          <a:p>
            <a:r>
              <a:rPr lang="en-US" sz="2000" dirty="0">
                <a:solidFill>
                  <a:srgbClr val="FFAB07"/>
                </a:solidFill>
              </a:rPr>
              <a:t>Lowland conifer</a:t>
            </a:r>
          </a:p>
          <a:p>
            <a:r>
              <a:rPr lang="en-US" sz="2000" dirty="0">
                <a:solidFill>
                  <a:srgbClr val="FFAB07"/>
                </a:solidFill>
              </a:rPr>
              <a:t>Red pine/ white pine Jack pine</a:t>
            </a:r>
          </a:p>
          <a:p>
            <a:r>
              <a:rPr lang="en-US" sz="2000" dirty="0">
                <a:solidFill>
                  <a:srgbClr val="72AD75"/>
                </a:solidFill>
              </a:rPr>
              <a:t>Aspen-birch</a:t>
            </a:r>
          </a:p>
          <a:p>
            <a:r>
              <a:rPr lang="en-US" sz="2000" dirty="0">
                <a:solidFill>
                  <a:srgbClr val="72AD75"/>
                </a:solidFill>
              </a:rPr>
              <a:t>Northern hardwoods</a:t>
            </a:r>
          </a:p>
          <a:p>
            <a:r>
              <a:rPr lang="en-US" sz="2000" dirty="0">
                <a:solidFill>
                  <a:srgbClr val="72AD75"/>
                </a:solidFill>
              </a:rPr>
              <a:t>Lowland/riparian hardwoods</a:t>
            </a:r>
          </a:p>
        </p:txBody>
      </p:sp>
      <p:sp>
        <p:nvSpPr>
          <p:cNvPr id="22" name="TextBox 21"/>
          <p:cNvSpPr txBox="1"/>
          <p:nvPr/>
        </p:nvSpPr>
        <p:spPr>
          <a:xfrm>
            <a:off x="7611768" y="5791200"/>
            <a:ext cx="2599032" cy="707886"/>
          </a:xfrm>
          <a:prstGeom prst="rect">
            <a:avLst/>
          </a:prstGeom>
          <a:noFill/>
        </p:spPr>
        <p:txBody>
          <a:bodyPr wrap="square" rtlCol="0">
            <a:spAutoFit/>
          </a:bodyPr>
          <a:lstStyle/>
          <a:p>
            <a:r>
              <a:rPr lang="en-US" sz="2000" dirty="0">
                <a:solidFill>
                  <a:srgbClr val="046D8B"/>
                </a:solidFill>
              </a:rPr>
              <a:t>Oak associations</a:t>
            </a:r>
          </a:p>
          <a:p>
            <a:r>
              <a:rPr lang="en-US" sz="2000" dirty="0">
                <a:solidFill>
                  <a:srgbClr val="046D8B"/>
                </a:solidFill>
              </a:rPr>
              <a:t>Barrens</a:t>
            </a:r>
          </a:p>
        </p:txBody>
      </p:sp>
      <p:sp>
        <p:nvSpPr>
          <p:cNvPr id="23" name="Action Button: Home 22">
            <a:hlinkClick r:id="rId3" action="ppaction://hlinksldjump" highlightClick="1"/>
          </p:cNvPr>
          <p:cNvSpPr/>
          <p:nvPr/>
        </p:nvSpPr>
        <p:spPr>
          <a:xfrm>
            <a:off x="1636544" y="6172201"/>
            <a:ext cx="268457" cy="305145"/>
          </a:xfrm>
          <a:prstGeom prst="actionButtonHom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rgbClr val="2F2B20"/>
              </a:solidFill>
            </a:endParaRPr>
          </a:p>
        </p:txBody>
      </p:sp>
    </p:spTree>
    <p:extLst>
      <p:ext uri="{BB962C8B-B14F-4D97-AF65-F5344CB8AC3E}">
        <p14:creationId xmlns:p14="http://schemas.microsoft.com/office/powerpoint/2010/main" val="38616778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P spid="15" grpId="0"/>
      <p:bldP spid="17" grpId="0"/>
      <p:bldP spid="18" grpId="0"/>
      <p:bldP spid="19" grpId="0"/>
      <p:bldP spid="20" grpId="0"/>
      <p:bldP spid="21" grpId="0"/>
      <p:bldP spid="22"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Regional to Site-Specific</a:t>
            </a:r>
          </a:p>
        </p:txBody>
      </p:sp>
      <p:sp>
        <p:nvSpPr>
          <p:cNvPr id="7" name="Content Placeholder 4"/>
          <p:cNvSpPr txBox="1">
            <a:spLocks/>
          </p:cNvSpPr>
          <p:nvPr/>
        </p:nvSpPr>
        <p:spPr>
          <a:xfrm>
            <a:off x="2019298" y="1066800"/>
            <a:ext cx="8115303" cy="5181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1600"/>
              </a:spcBef>
            </a:pPr>
            <a:r>
              <a:rPr lang="en-US" sz="2800" dirty="0">
                <a:solidFill>
                  <a:srgbClr val="2F2B20"/>
                </a:solidFill>
              </a:rPr>
              <a:t>Research and assessments describe </a:t>
            </a:r>
            <a:r>
              <a:rPr lang="en-US" sz="2800" b="1" u="sng" dirty="0">
                <a:solidFill>
                  <a:srgbClr val="2F2B20"/>
                </a:solidFill>
              </a:rPr>
              <a:t>broad trends</a:t>
            </a:r>
            <a:r>
              <a:rPr lang="en-US" sz="2800" dirty="0">
                <a:solidFill>
                  <a:srgbClr val="2F2B20"/>
                </a:solidFill>
              </a:rPr>
              <a:t> but </a:t>
            </a:r>
            <a:r>
              <a:rPr lang="en-US" sz="2800" b="1" u="sng" dirty="0">
                <a:solidFill>
                  <a:srgbClr val="2F2B20"/>
                </a:solidFill>
              </a:rPr>
              <a:t>local conditions</a:t>
            </a:r>
            <a:r>
              <a:rPr lang="en-US" sz="2800" dirty="0">
                <a:solidFill>
                  <a:srgbClr val="2F2B20"/>
                </a:solidFill>
              </a:rPr>
              <a:t> and </a:t>
            </a:r>
            <a:r>
              <a:rPr lang="en-US" sz="2800" b="1" u="sng" dirty="0">
                <a:solidFill>
                  <a:srgbClr val="2F2B20"/>
                </a:solidFill>
              </a:rPr>
              <a:t>management</a:t>
            </a:r>
            <a:r>
              <a:rPr lang="en-US" sz="2800" dirty="0">
                <a:solidFill>
                  <a:srgbClr val="2F2B20"/>
                </a:solidFill>
              </a:rPr>
              <a:t> make the difference. </a:t>
            </a:r>
          </a:p>
          <a:p>
            <a:pPr marL="0" indent="0">
              <a:spcBef>
                <a:spcPts val="1600"/>
              </a:spcBef>
              <a:buNone/>
            </a:pPr>
            <a:endParaRPr lang="en-US" sz="2800" dirty="0">
              <a:solidFill>
                <a:srgbClr val="2F2B20"/>
              </a:solidFill>
            </a:endParaRPr>
          </a:p>
          <a:p>
            <a:pPr marL="0" indent="0">
              <a:buNone/>
            </a:pPr>
            <a:endParaRPr lang="en-US" dirty="0">
              <a:solidFill>
                <a:srgbClr val="2F2B20"/>
              </a:solidFill>
            </a:endParaRPr>
          </a:p>
        </p:txBody>
      </p:sp>
      <p:pic>
        <p:nvPicPr>
          <p:cNvPr id="8" name="Picture 7"/>
          <p:cNvPicPr>
            <a:picLocks noChangeAspect="1"/>
          </p:cNvPicPr>
          <p:nvPr/>
        </p:nvPicPr>
        <p:blipFill rotWithShape="1">
          <a:blip r:embed="rId2" cstate="email">
            <a:extLst>
              <a:ext uri="{28A0092B-C50C-407E-A947-70E740481C1C}">
                <a14:useLocalDpi xmlns:a14="http://schemas.microsoft.com/office/drawing/2010/main" val="0"/>
              </a:ext>
            </a:extLst>
          </a:blip>
          <a:srcRect l="2237" t="2580" r="2237" b="6013"/>
          <a:stretch/>
        </p:blipFill>
        <p:spPr>
          <a:xfrm>
            <a:off x="3200402" y="3038952"/>
            <a:ext cx="5714999" cy="3438048"/>
          </a:xfrm>
          <a:prstGeom prst="rect">
            <a:avLst/>
          </a:prstGeom>
        </p:spPr>
      </p:pic>
    </p:spTree>
    <p:extLst>
      <p:ext uri="{BB962C8B-B14F-4D97-AF65-F5344CB8AC3E}">
        <p14:creationId xmlns:p14="http://schemas.microsoft.com/office/powerpoint/2010/main" val="35679801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Next Steps</a:t>
            </a:r>
          </a:p>
        </p:txBody>
      </p:sp>
      <p:sp>
        <p:nvSpPr>
          <p:cNvPr id="8" name="Rectangle 7"/>
          <p:cNvSpPr/>
          <p:nvPr/>
        </p:nvSpPr>
        <p:spPr>
          <a:xfrm>
            <a:off x="7879994" y="6479903"/>
            <a:ext cx="2788007" cy="369332"/>
          </a:xfrm>
          <a:prstGeom prst="rect">
            <a:avLst/>
          </a:prstGeom>
        </p:spPr>
        <p:txBody>
          <a:bodyPr wrap="none">
            <a:spAutoFit/>
          </a:bodyPr>
          <a:lstStyle/>
          <a:p>
            <a:pPr algn="r"/>
            <a:r>
              <a:rPr lang="en-US" dirty="0">
                <a:solidFill>
                  <a:srgbClr val="FFFFFF">
                    <a:lumMod val="85000"/>
                  </a:srgbClr>
                </a:solidFill>
              </a:rPr>
              <a:t>www.forestadaptation.org</a:t>
            </a:r>
          </a:p>
        </p:txBody>
      </p:sp>
      <p:sp>
        <p:nvSpPr>
          <p:cNvPr id="5" name="Content Placeholder 4"/>
          <p:cNvSpPr txBox="1">
            <a:spLocks/>
          </p:cNvSpPr>
          <p:nvPr/>
        </p:nvSpPr>
        <p:spPr>
          <a:xfrm>
            <a:off x="762000" y="1219200"/>
            <a:ext cx="10210800" cy="5181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1600"/>
              </a:spcBef>
            </a:pPr>
            <a:r>
              <a:rPr lang="en-US" dirty="0">
                <a:solidFill>
                  <a:srgbClr val="2F2B20"/>
                </a:solidFill>
              </a:rPr>
              <a:t>Stephen will share today’s presentation and recording</a:t>
            </a:r>
          </a:p>
          <a:p>
            <a:pPr>
              <a:spcBef>
                <a:spcPts val="1600"/>
              </a:spcBef>
            </a:pPr>
            <a:r>
              <a:rPr lang="en-US" dirty="0">
                <a:solidFill>
                  <a:srgbClr val="2F2B20"/>
                </a:solidFill>
              </a:rPr>
              <a:t>Stephen will share pre-work worksheets</a:t>
            </a:r>
          </a:p>
          <a:p>
            <a:pPr>
              <a:spcBef>
                <a:spcPts val="1600"/>
              </a:spcBef>
            </a:pPr>
            <a:r>
              <a:rPr lang="en-US" dirty="0">
                <a:solidFill>
                  <a:srgbClr val="2F2B20"/>
                </a:solidFill>
              </a:rPr>
              <a:t>Complete pre-work by Thursday</a:t>
            </a:r>
          </a:p>
          <a:p>
            <a:pPr>
              <a:spcBef>
                <a:spcPts val="1600"/>
              </a:spcBef>
            </a:pPr>
            <a:r>
              <a:rPr lang="en-US" dirty="0">
                <a:solidFill>
                  <a:srgbClr val="2F2B20"/>
                </a:solidFill>
              </a:rPr>
              <a:t>Adaptation Workbook session on Thursday</a:t>
            </a:r>
          </a:p>
          <a:p>
            <a:pPr>
              <a:spcBef>
                <a:spcPts val="1600"/>
              </a:spcBef>
            </a:pPr>
            <a:r>
              <a:rPr lang="en-US" sz="3600" b="1" dirty="0">
                <a:solidFill>
                  <a:srgbClr val="2F2B20"/>
                </a:solidFill>
              </a:rPr>
              <a:t>Get in touch with questions!</a:t>
            </a:r>
          </a:p>
          <a:p>
            <a:pPr marL="0" indent="0">
              <a:buNone/>
            </a:pPr>
            <a:endParaRPr lang="en-US" dirty="0">
              <a:solidFill>
                <a:srgbClr val="2F2B20"/>
              </a:solidFill>
            </a:endParaRPr>
          </a:p>
        </p:txBody>
      </p:sp>
    </p:spTree>
    <p:extLst>
      <p:ext uri="{BB962C8B-B14F-4D97-AF65-F5344CB8AC3E}">
        <p14:creationId xmlns:p14="http://schemas.microsoft.com/office/powerpoint/2010/main" val="8835264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26" r="97"/>
          <a:stretch/>
        </p:blipFill>
        <p:spPr>
          <a:xfrm flipH="1">
            <a:off x="0" y="0"/>
            <a:ext cx="12192000" cy="6858000"/>
          </a:xfrm>
          <a:prstGeom prst="rect">
            <a:avLst/>
          </a:prstGeom>
        </p:spPr>
      </p:pic>
      <p:sp>
        <p:nvSpPr>
          <p:cNvPr id="5" name="Rectangle 4"/>
          <p:cNvSpPr/>
          <p:nvPr/>
        </p:nvSpPr>
        <p:spPr>
          <a:xfrm>
            <a:off x="413058" y="126238"/>
            <a:ext cx="4004301" cy="1107996"/>
          </a:xfrm>
          <a:prstGeom prst="rect">
            <a:avLst/>
          </a:prstGeom>
        </p:spPr>
        <p:txBody>
          <a:bodyPr wrap="none">
            <a:spAutoFit/>
          </a:bodyPr>
          <a:lstStyle/>
          <a:p>
            <a:pPr algn="ctr"/>
            <a:r>
              <a:rPr lang="en-US" sz="6600" dirty="0">
                <a:solidFill>
                  <a:schemeClr val="bg1"/>
                </a:solidFill>
                <a:effectLst>
                  <a:outerShdw blurRad="38100" dist="38100" dir="2700000" algn="tl">
                    <a:srgbClr val="000000">
                      <a:alpha val="43137"/>
                    </a:srgbClr>
                  </a:outerShdw>
                </a:effectLst>
              </a:rPr>
              <a:t>Thank you!</a:t>
            </a:r>
          </a:p>
        </p:txBody>
      </p:sp>
      <p:sp>
        <p:nvSpPr>
          <p:cNvPr id="6" name="Content Placeholder 5">
            <a:extLst>
              <a:ext uri="{FF2B5EF4-FFF2-40B4-BE49-F238E27FC236}">
                <a16:creationId xmlns:a16="http://schemas.microsoft.com/office/drawing/2014/main" id="{606D796D-5B6E-48C8-8924-BF6E3BE52910}"/>
              </a:ext>
            </a:extLst>
          </p:cNvPr>
          <p:cNvSpPr txBox="1">
            <a:spLocks/>
          </p:cNvSpPr>
          <p:nvPr/>
        </p:nvSpPr>
        <p:spPr>
          <a:xfrm>
            <a:off x="8001000" y="1264285"/>
            <a:ext cx="4064000" cy="4553483"/>
          </a:xfrm>
          <a:prstGeom prst="rect">
            <a:avLst/>
          </a:prstGeom>
          <a:solidFill>
            <a:schemeClr val="bg1">
              <a:alpha val="72000"/>
            </a:schemeClr>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Climate Hubs</a:t>
            </a:r>
          </a:p>
          <a:p>
            <a:pPr marL="0" indent="0">
              <a:buNone/>
            </a:pPr>
            <a:endParaRPr lang="en-US" dirty="0"/>
          </a:p>
          <a:p>
            <a:pPr marL="0" indent="0">
              <a:buNone/>
            </a:pPr>
            <a:r>
              <a:rPr lang="en-US" dirty="0"/>
              <a:t>Climate Change Resource Center</a:t>
            </a:r>
          </a:p>
          <a:p>
            <a:endParaRPr lang="en-US" dirty="0"/>
          </a:p>
          <a:p>
            <a:pPr marL="0" indent="0">
              <a:buNone/>
            </a:pPr>
            <a:r>
              <a:rPr lang="en-US" dirty="0"/>
              <a:t>Climate Change Atlas</a:t>
            </a:r>
          </a:p>
          <a:p>
            <a:pPr marL="0" indent="0">
              <a:buNone/>
            </a:pPr>
            <a:endParaRPr lang="en-US" dirty="0"/>
          </a:p>
          <a:p>
            <a:pPr marL="0" indent="0">
              <a:buNone/>
            </a:pPr>
            <a:r>
              <a:rPr lang="en-US" dirty="0"/>
              <a:t>NIACS Resources</a:t>
            </a:r>
          </a:p>
          <a:p>
            <a:pPr marL="0" indent="0">
              <a:buNone/>
            </a:pPr>
            <a:endParaRPr lang="en-US" dirty="0"/>
          </a:p>
        </p:txBody>
      </p:sp>
      <p:sp>
        <p:nvSpPr>
          <p:cNvPr id="7" name="Rectangle 6">
            <a:extLst>
              <a:ext uri="{FF2B5EF4-FFF2-40B4-BE49-F238E27FC236}">
                <a16:creationId xmlns:a16="http://schemas.microsoft.com/office/drawing/2014/main" id="{C2063CDA-23DA-4A75-91E5-331E9C4CA20F}"/>
              </a:ext>
            </a:extLst>
          </p:cNvPr>
          <p:cNvSpPr/>
          <p:nvPr/>
        </p:nvSpPr>
        <p:spPr>
          <a:xfrm>
            <a:off x="8001000" y="1734806"/>
            <a:ext cx="3762825" cy="400110"/>
          </a:xfrm>
          <a:prstGeom prst="rect">
            <a:avLst/>
          </a:prstGeom>
          <a:solidFill>
            <a:schemeClr val="bg1"/>
          </a:solidFill>
        </p:spPr>
        <p:txBody>
          <a:bodyPr wrap="none">
            <a:spAutoFit/>
          </a:bodyPr>
          <a:lstStyle/>
          <a:p>
            <a:r>
              <a:rPr lang="en-US" sz="2000" dirty="0">
                <a:solidFill>
                  <a:srgbClr val="0070C0"/>
                </a:solidFill>
              </a:rPr>
              <a:t>www.climatehubs.oce.usda.gov</a:t>
            </a:r>
          </a:p>
        </p:txBody>
      </p:sp>
      <p:sp>
        <p:nvSpPr>
          <p:cNvPr id="8" name="Rectangle 7">
            <a:extLst>
              <a:ext uri="{FF2B5EF4-FFF2-40B4-BE49-F238E27FC236}">
                <a16:creationId xmlns:a16="http://schemas.microsoft.com/office/drawing/2014/main" id="{8D842D9E-5498-4D5F-9AF1-77F550C4620D}"/>
              </a:ext>
            </a:extLst>
          </p:cNvPr>
          <p:cNvSpPr/>
          <p:nvPr/>
        </p:nvSpPr>
        <p:spPr>
          <a:xfrm>
            <a:off x="8000999" y="3089719"/>
            <a:ext cx="2648738" cy="400110"/>
          </a:xfrm>
          <a:prstGeom prst="rect">
            <a:avLst/>
          </a:prstGeom>
          <a:solidFill>
            <a:schemeClr val="bg1"/>
          </a:solidFill>
        </p:spPr>
        <p:txBody>
          <a:bodyPr wrap="none">
            <a:spAutoFit/>
          </a:bodyPr>
          <a:lstStyle/>
          <a:p>
            <a:r>
              <a:rPr lang="en-US" sz="2000" dirty="0">
                <a:solidFill>
                  <a:srgbClr val="0070C0"/>
                </a:solidFill>
              </a:rPr>
              <a:t>www.fs.usda.gov/ccrc</a:t>
            </a:r>
          </a:p>
        </p:txBody>
      </p:sp>
      <p:sp>
        <p:nvSpPr>
          <p:cNvPr id="9" name="Rectangle 8">
            <a:extLst>
              <a:ext uri="{FF2B5EF4-FFF2-40B4-BE49-F238E27FC236}">
                <a16:creationId xmlns:a16="http://schemas.microsoft.com/office/drawing/2014/main" id="{47384F75-AE28-4858-A0AE-1CC07B0CF257}"/>
              </a:ext>
            </a:extLst>
          </p:cNvPr>
          <p:cNvSpPr/>
          <p:nvPr/>
        </p:nvSpPr>
        <p:spPr>
          <a:xfrm>
            <a:off x="8001001" y="4209899"/>
            <a:ext cx="2874761" cy="400110"/>
          </a:xfrm>
          <a:prstGeom prst="rect">
            <a:avLst/>
          </a:prstGeom>
          <a:solidFill>
            <a:schemeClr val="bg1"/>
          </a:solidFill>
        </p:spPr>
        <p:txBody>
          <a:bodyPr wrap="none">
            <a:spAutoFit/>
          </a:bodyPr>
          <a:lstStyle/>
          <a:p>
            <a:r>
              <a:rPr lang="en-US" sz="2000" dirty="0">
                <a:solidFill>
                  <a:srgbClr val="0070C0"/>
                </a:solidFill>
              </a:rPr>
              <a:t>www.fs.fed.us/nrs/atlas/</a:t>
            </a:r>
          </a:p>
        </p:txBody>
      </p:sp>
      <p:sp>
        <p:nvSpPr>
          <p:cNvPr id="10" name="Oval 9">
            <a:extLst>
              <a:ext uri="{FF2B5EF4-FFF2-40B4-BE49-F238E27FC236}">
                <a16:creationId xmlns:a16="http://schemas.microsoft.com/office/drawing/2014/main" id="{AAED4729-32BC-40E4-BD3B-E57B88547C68}"/>
              </a:ext>
            </a:extLst>
          </p:cNvPr>
          <p:cNvSpPr/>
          <p:nvPr/>
        </p:nvSpPr>
        <p:spPr>
          <a:xfrm>
            <a:off x="-1596580" y="5181600"/>
            <a:ext cx="3731387" cy="27415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DD0E838C-C46F-43C8-9EB8-0001AC80117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77934" y="5639202"/>
            <a:ext cx="1182608" cy="946348"/>
          </a:xfrm>
          <a:prstGeom prst="rect">
            <a:avLst/>
          </a:prstGeom>
        </p:spPr>
      </p:pic>
      <p:pic>
        <p:nvPicPr>
          <p:cNvPr id="12" name="Picture 11">
            <a:extLst>
              <a:ext uri="{FF2B5EF4-FFF2-40B4-BE49-F238E27FC236}">
                <a16:creationId xmlns:a16="http://schemas.microsoft.com/office/drawing/2014/main" id="{659CABDF-8F93-4300-B9C5-F5EF445AAE7F}"/>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0754" y="5639202"/>
            <a:ext cx="852283" cy="946348"/>
          </a:xfrm>
          <a:prstGeom prst="rect">
            <a:avLst/>
          </a:prstGeom>
        </p:spPr>
      </p:pic>
      <p:sp>
        <p:nvSpPr>
          <p:cNvPr id="13" name="Rectangle 12">
            <a:extLst>
              <a:ext uri="{FF2B5EF4-FFF2-40B4-BE49-F238E27FC236}">
                <a16:creationId xmlns:a16="http://schemas.microsoft.com/office/drawing/2014/main" id="{0AA76A1F-18FD-4755-947F-942C7A13DA45}"/>
              </a:ext>
            </a:extLst>
          </p:cNvPr>
          <p:cNvSpPr/>
          <p:nvPr/>
        </p:nvSpPr>
        <p:spPr>
          <a:xfrm>
            <a:off x="8001001" y="5238690"/>
            <a:ext cx="3147272" cy="400110"/>
          </a:xfrm>
          <a:prstGeom prst="rect">
            <a:avLst/>
          </a:prstGeom>
          <a:solidFill>
            <a:schemeClr val="bg1"/>
          </a:solidFill>
        </p:spPr>
        <p:txBody>
          <a:bodyPr wrap="none">
            <a:spAutoFit/>
          </a:bodyPr>
          <a:lstStyle/>
          <a:p>
            <a:r>
              <a:rPr lang="en-US" sz="2000" dirty="0">
                <a:solidFill>
                  <a:srgbClr val="0070C0"/>
                </a:solidFill>
              </a:rPr>
              <a:t>www.forestadaptation.org/</a:t>
            </a:r>
          </a:p>
        </p:txBody>
      </p:sp>
    </p:spTree>
    <p:extLst>
      <p:ext uri="{BB962C8B-B14F-4D97-AF65-F5344CB8AC3E}">
        <p14:creationId xmlns:p14="http://schemas.microsoft.com/office/powerpoint/2010/main" val="16628007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576482" y="6438812"/>
            <a:ext cx="6113358" cy="646331"/>
          </a:xfrm>
          <a:prstGeom prst="rect">
            <a:avLst/>
          </a:prstGeom>
          <a:noFill/>
        </p:spPr>
        <p:txBody>
          <a:bodyPr wrap="square" rtlCol="0">
            <a:spAutoFit/>
          </a:bodyPr>
          <a:lstStyle/>
          <a:p>
            <a:r>
              <a:rPr lang="en-US" dirty="0">
                <a:solidFill>
                  <a:srgbClr val="2F2B20"/>
                </a:solidFill>
                <a:cs typeface="Calibri" pitchFamily="34" charset="0"/>
              </a:rPr>
              <a:t>Swanston and Janowiak 2012; </a:t>
            </a:r>
            <a:r>
              <a:rPr lang="en-US" dirty="0">
                <a:solidFill>
                  <a:srgbClr val="2F2B20"/>
                </a:solidFill>
                <a:cs typeface="Calibri" pitchFamily="34" charset="0"/>
                <a:hlinkClick r:id="rId3"/>
              </a:rPr>
              <a:t>www.nrs.fs.fed.us/pubs/40543</a:t>
            </a:r>
            <a:r>
              <a:rPr lang="en-US" dirty="0">
                <a:solidFill>
                  <a:srgbClr val="2F2B20"/>
                </a:solidFill>
                <a:cs typeface="Calibri" pitchFamily="34" charset="0"/>
              </a:rPr>
              <a:t> </a:t>
            </a:r>
          </a:p>
        </p:txBody>
      </p:sp>
      <p:grpSp>
        <p:nvGrpSpPr>
          <p:cNvPr id="3" name="Group 2"/>
          <p:cNvGrpSpPr/>
          <p:nvPr/>
        </p:nvGrpSpPr>
        <p:grpSpPr>
          <a:xfrm>
            <a:off x="2624668" y="1472977"/>
            <a:ext cx="7174403" cy="4934332"/>
            <a:chOff x="1100667" y="1472977"/>
            <a:chExt cx="7174403" cy="4934332"/>
          </a:xfrm>
        </p:grpSpPr>
        <p:sp>
          <p:nvSpPr>
            <p:cNvPr id="9" name="Circular Arrow 8"/>
            <p:cNvSpPr/>
            <p:nvPr/>
          </p:nvSpPr>
          <p:spPr>
            <a:xfrm>
              <a:off x="1898839" y="1579772"/>
              <a:ext cx="5351049" cy="4827537"/>
            </a:xfrm>
            <a:prstGeom prst="circularArrow">
              <a:avLst>
                <a:gd name="adj1" fmla="val 5544"/>
                <a:gd name="adj2" fmla="val 330680"/>
                <a:gd name="adj3" fmla="val 13864123"/>
                <a:gd name="adj4" fmla="val 17332518"/>
                <a:gd name="adj5" fmla="val 5757"/>
              </a:avLst>
            </a:prstGeom>
            <a:solidFill>
              <a:schemeClr val="accent3">
                <a:lumMod val="75000"/>
              </a:schemeClr>
            </a:solidFill>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grpSp>
          <p:nvGrpSpPr>
            <p:cNvPr id="10" name="Group 9"/>
            <p:cNvGrpSpPr/>
            <p:nvPr/>
          </p:nvGrpSpPr>
          <p:grpSpPr>
            <a:xfrm>
              <a:off x="3369493" y="1472977"/>
              <a:ext cx="2409740" cy="1352055"/>
              <a:chOff x="2971797" y="118831"/>
              <a:chExt cx="2994511" cy="1862359"/>
            </a:xfrm>
            <a:solidFill>
              <a:schemeClr val="accent1">
                <a:lumMod val="20000"/>
                <a:lumOff val="80000"/>
              </a:schemeClr>
            </a:solidFill>
            <a:effectLst>
              <a:glow rad="63500">
                <a:schemeClr val="accent1">
                  <a:satMod val="175000"/>
                  <a:alpha val="40000"/>
                </a:schemeClr>
              </a:glow>
            </a:effectLst>
          </p:grpSpPr>
          <p:sp>
            <p:nvSpPr>
              <p:cNvPr id="23" name="Rounded Rectangle 22"/>
              <p:cNvSpPr/>
              <p:nvPr/>
            </p:nvSpPr>
            <p:spPr>
              <a:xfrm>
                <a:off x="2971797" y="118831"/>
                <a:ext cx="2994511" cy="1862359"/>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4" name="Rounded Rectangle 5"/>
              <p:cNvSpPr/>
              <p:nvPr/>
            </p:nvSpPr>
            <p:spPr>
              <a:xfrm>
                <a:off x="3062710" y="209744"/>
                <a:ext cx="2812685" cy="168053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Aft>
                    <a:spcPct val="35000"/>
                  </a:spcAft>
                </a:pPr>
                <a:r>
                  <a:rPr lang="en-US" sz="2800" dirty="0">
                    <a:solidFill>
                      <a:srgbClr val="2F2B20"/>
                    </a:solidFill>
                    <a:cs typeface="Calibri" pitchFamily="34" charset="0"/>
                  </a:rPr>
                  <a:t>1. </a:t>
                </a:r>
                <a:r>
                  <a:rPr lang="en-US" sz="2800" b="1" dirty="0">
                    <a:solidFill>
                      <a:srgbClr val="2F2B20"/>
                    </a:solidFill>
                    <a:cs typeface="Calibri" pitchFamily="34" charset="0"/>
                  </a:rPr>
                  <a:t>DEFINE</a:t>
                </a:r>
                <a:r>
                  <a:rPr lang="en-US" sz="2800" dirty="0">
                    <a:solidFill>
                      <a:srgbClr val="2F2B20"/>
                    </a:solidFill>
                    <a:cs typeface="Calibri" pitchFamily="34" charset="0"/>
                  </a:rPr>
                  <a:t> management objectives.</a:t>
                </a:r>
              </a:p>
            </p:txBody>
          </p:sp>
        </p:grpSp>
        <p:grpSp>
          <p:nvGrpSpPr>
            <p:cNvPr id="11" name="Group 10"/>
            <p:cNvGrpSpPr/>
            <p:nvPr/>
          </p:nvGrpSpPr>
          <p:grpSpPr>
            <a:xfrm>
              <a:off x="5865330" y="2966621"/>
              <a:ext cx="2409740" cy="1352055"/>
              <a:chOff x="6073299" y="2176219"/>
              <a:chExt cx="2994511" cy="1862359"/>
            </a:xfrm>
            <a:solidFill>
              <a:schemeClr val="accent1">
                <a:lumMod val="20000"/>
                <a:lumOff val="80000"/>
              </a:schemeClr>
            </a:solidFill>
            <a:effectLst>
              <a:glow rad="63500">
                <a:schemeClr val="accent1">
                  <a:satMod val="175000"/>
                  <a:alpha val="40000"/>
                </a:schemeClr>
              </a:glow>
            </a:effectLst>
          </p:grpSpPr>
          <p:sp>
            <p:nvSpPr>
              <p:cNvPr id="21" name="Rounded Rectangle 20"/>
              <p:cNvSpPr/>
              <p:nvPr/>
            </p:nvSpPr>
            <p:spPr>
              <a:xfrm>
                <a:off x="6073299" y="2176219"/>
                <a:ext cx="2994511" cy="1862359"/>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2" name="Rounded Rectangle 7"/>
              <p:cNvSpPr/>
              <p:nvPr/>
            </p:nvSpPr>
            <p:spPr>
              <a:xfrm>
                <a:off x="6164212" y="2267132"/>
                <a:ext cx="2812685" cy="168053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Aft>
                    <a:spcPct val="35000"/>
                  </a:spcAft>
                </a:pPr>
                <a:r>
                  <a:rPr lang="en-US" sz="2800" dirty="0">
                    <a:solidFill>
                      <a:srgbClr val="2F2B20"/>
                    </a:solidFill>
                    <a:cs typeface="Calibri" pitchFamily="34" charset="0"/>
                  </a:rPr>
                  <a:t>2. </a:t>
                </a:r>
                <a:r>
                  <a:rPr lang="en-US" sz="2800" b="1" dirty="0">
                    <a:solidFill>
                      <a:srgbClr val="2F2B20"/>
                    </a:solidFill>
                    <a:cs typeface="Calibri" pitchFamily="34" charset="0"/>
                  </a:rPr>
                  <a:t>ASSESS</a:t>
                </a:r>
                <a:r>
                  <a:rPr lang="en-US" sz="2800" dirty="0">
                    <a:solidFill>
                      <a:srgbClr val="2F2B20"/>
                    </a:solidFill>
                    <a:cs typeface="Calibri" pitchFamily="34" charset="0"/>
                  </a:rPr>
                  <a:t> climate impacts.</a:t>
                </a:r>
              </a:p>
            </p:txBody>
          </p:sp>
        </p:grpSp>
        <p:grpSp>
          <p:nvGrpSpPr>
            <p:cNvPr id="12" name="Group 11"/>
            <p:cNvGrpSpPr/>
            <p:nvPr/>
          </p:nvGrpSpPr>
          <p:grpSpPr>
            <a:xfrm>
              <a:off x="5270395" y="4782652"/>
              <a:ext cx="2409740" cy="1352055"/>
              <a:chOff x="5333991" y="4677673"/>
              <a:chExt cx="2994511" cy="1862359"/>
            </a:xfrm>
            <a:solidFill>
              <a:schemeClr val="accent1">
                <a:lumMod val="20000"/>
                <a:lumOff val="80000"/>
              </a:schemeClr>
            </a:solidFill>
            <a:effectLst>
              <a:glow rad="63500">
                <a:schemeClr val="accent1">
                  <a:satMod val="175000"/>
                  <a:alpha val="40000"/>
                </a:schemeClr>
              </a:glow>
            </a:effectLst>
          </p:grpSpPr>
          <p:sp>
            <p:nvSpPr>
              <p:cNvPr id="19" name="Rounded Rectangle 18"/>
              <p:cNvSpPr/>
              <p:nvPr/>
            </p:nvSpPr>
            <p:spPr>
              <a:xfrm>
                <a:off x="5333991" y="4677673"/>
                <a:ext cx="2994511" cy="1862359"/>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0" name="Rounded Rectangle 9"/>
              <p:cNvSpPr/>
              <p:nvPr/>
            </p:nvSpPr>
            <p:spPr>
              <a:xfrm>
                <a:off x="5424904" y="4768586"/>
                <a:ext cx="2812685" cy="168053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Aft>
                    <a:spcPct val="35000"/>
                  </a:spcAft>
                </a:pPr>
                <a:r>
                  <a:rPr lang="en-US" sz="2800" dirty="0">
                    <a:solidFill>
                      <a:srgbClr val="2F2B20"/>
                    </a:solidFill>
                    <a:cs typeface="Calibri" pitchFamily="34" charset="0"/>
                  </a:rPr>
                  <a:t>3. </a:t>
                </a:r>
                <a:r>
                  <a:rPr lang="en-US" sz="2800" b="1" dirty="0">
                    <a:solidFill>
                      <a:srgbClr val="2F2B20"/>
                    </a:solidFill>
                    <a:cs typeface="Calibri" pitchFamily="34" charset="0"/>
                  </a:rPr>
                  <a:t>EVALUATE</a:t>
                </a:r>
                <a:r>
                  <a:rPr lang="en-US" sz="2800" dirty="0">
                    <a:solidFill>
                      <a:srgbClr val="2F2B20"/>
                    </a:solidFill>
                    <a:cs typeface="Calibri" pitchFamily="34" charset="0"/>
                  </a:rPr>
                  <a:t> management objectives.</a:t>
                </a:r>
              </a:p>
            </p:txBody>
          </p:sp>
        </p:grpSp>
        <p:grpSp>
          <p:nvGrpSpPr>
            <p:cNvPr id="13" name="Group 12"/>
            <p:cNvGrpSpPr/>
            <p:nvPr/>
          </p:nvGrpSpPr>
          <p:grpSpPr>
            <a:xfrm>
              <a:off x="1634277" y="4739866"/>
              <a:ext cx="2409740" cy="1437629"/>
              <a:chOff x="815496" y="4618738"/>
              <a:chExt cx="2994511" cy="1980231"/>
            </a:xfrm>
            <a:solidFill>
              <a:schemeClr val="accent1">
                <a:lumMod val="20000"/>
                <a:lumOff val="80000"/>
              </a:schemeClr>
            </a:solidFill>
            <a:effectLst>
              <a:glow rad="63500">
                <a:schemeClr val="accent1">
                  <a:satMod val="175000"/>
                  <a:alpha val="40000"/>
                </a:schemeClr>
              </a:glow>
            </a:effectLst>
          </p:grpSpPr>
          <p:sp>
            <p:nvSpPr>
              <p:cNvPr id="17" name="Rounded Rectangle 16"/>
              <p:cNvSpPr/>
              <p:nvPr/>
            </p:nvSpPr>
            <p:spPr>
              <a:xfrm>
                <a:off x="815496" y="4618738"/>
                <a:ext cx="2994511" cy="1980231"/>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8" name="Rounded Rectangle 11"/>
              <p:cNvSpPr/>
              <p:nvPr/>
            </p:nvSpPr>
            <p:spPr>
              <a:xfrm>
                <a:off x="912163" y="4715405"/>
                <a:ext cx="2801177" cy="178689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Aft>
                    <a:spcPct val="35000"/>
                  </a:spcAft>
                </a:pPr>
                <a:r>
                  <a:rPr lang="en-US" sz="2800" dirty="0">
                    <a:solidFill>
                      <a:srgbClr val="2F2B20"/>
                    </a:solidFill>
                    <a:cs typeface="Calibri" pitchFamily="34" charset="0"/>
                  </a:rPr>
                  <a:t>4. </a:t>
                </a:r>
                <a:r>
                  <a:rPr lang="en-US" sz="2800" b="1" dirty="0">
                    <a:solidFill>
                      <a:srgbClr val="2F2B20"/>
                    </a:solidFill>
                    <a:cs typeface="Calibri" pitchFamily="34" charset="0"/>
                  </a:rPr>
                  <a:t>IDENTIFY</a:t>
                </a:r>
                <a:r>
                  <a:rPr lang="en-US" sz="2800" dirty="0">
                    <a:solidFill>
                      <a:srgbClr val="2F2B20"/>
                    </a:solidFill>
                    <a:cs typeface="Calibri" pitchFamily="34" charset="0"/>
                  </a:rPr>
                  <a:t> adaptation approaches. </a:t>
                </a:r>
              </a:p>
            </p:txBody>
          </p:sp>
        </p:grpSp>
        <p:grpSp>
          <p:nvGrpSpPr>
            <p:cNvPr id="14" name="Group 13"/>
            <p:cNvGrpSpPr/>
            <p:nvPr/>
          </p:nvGrpSpPr>
          <p:grpSpPr>
            <a:xfrm>
              <a:off x="1100667" y="2911314"/>
              <a:ext cx="2409740" cy="1352055"/>
              <a:chOff x="152395" y="2100038"/>
              <a:chExt cx="2994511" cy="1862359"/>
            </a:xfrm>
            <a:solidFill>
              <a:schemeClr val="accent1">
                <a:lumMod val="20000"/>
                <a:lumOff val="80000"/>
              </a:schemeClr>
            </a:solidFill>
            <a:effectLst>
              <a:glow rad="63500">
                <a:schemeClr val="accent1">
                  <a:satMod val="175000"/>
                  <a:alpha val="40000"/>
                </a:schemeClr>
              </a:glow>
            </a:effectLst>
          </p:grpSpPr>
          <p:sp>
            <p:nvSpPr>
              <p:cNvPr id="15" name="Rounded Rectangle 14"/>
              <p:cNvSpPr/>
              <p:nvPr/>
            </p:nvSpPr>
            <p:spPr>
              <a:xfrm>
                <a:off x="152395" y="2100038"/>
                <a:ext cx="2994511" cy="1862359"/>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6" name="Rounded Rectangle 13"/>
              <p:cNvSpPr/>
              <p:nvPr/>
            </p:nvSpPr>
            <p:spPr>
              <a:xfrm>
                <a:off x="243308" y="2190951"/>
                <a:ext cx="2812685" cy="168053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defTabSz="889000">
                  <a:lnSpc>
                    <a:spcPct val="90000"/>
                  </a:lnSpc>
                  <a:spcAft>
                    <a:spcPct val="35000"/>
                  </a:spcAft>
                </a:pPr>
                <a:r>
                  <a:rPr lang="en-US" sz="2800" dirty="0">
                    <a:solidFill>
                      <a:srgbClr val="2F2B20"/>
                    </a:solidFill>
                    <a:cs typeface="Calibri" pitchFamily="34" charset="0"/>
                  </a:rPr>
                  <a:t>5. </a:t>
                </a:r>
                <a:r>
                  <a:rPr lang="en-US" sz="2800" b="1" dirty="0">
                    <a:solidFill>
                      <a:srgbClr val="2F2B20"/>
                    </a:solidFill>
                    <a:cs typeface="Calibri" pitchFamily="34" charset="0"/>
                  </a:rPr>
                  <a:t>MONITOR</a:t>
                </a:r>
                <a:r>
                  <a:rPr lang="en-US" sz="2800" dirty="0">
                    <a:solidFill>
                      <a:srgbClr val="2F2B20"/>
                    </a:solidFill>
                    <a:cs typeface="Calibri" pitchFamily="34" charset="0"/>
                  </a:rPr>
                  <a:t> and evaluate effectiveness.</a:t>
                </a:r>
              </a:p>
            </p:txBody>
          </p:sp>
        </p:grpSp>
      </p:grpSp>
      <p:sp>
        <p:nvSpPr>
          <p:cNvPr id="2" name="Title 1"/>
          <p:cNvSpPr>
            <a:spLocks noGrp="1"/>
          </p:cNvSpPr>
          <p:nvPr>
            <p:ph type="title"/>
          </p:nvPr>
        </p:nvSpPr>
        <p:spPr/>
        <p:txBody>
          <a:bodyPr>
            <a:normAutofit/>
          </a:bodyPr>
          <a:lstStyle/>
          <a:p>
            <a:r>
              <a:rPr lang="en-US" sz="4000" dirty="0">
                <a:solidFill>
                  <a:srgbClr val="0B5EA2"/>
                </a:solidFill>
                <a:latin typeface="+mn-lt"/>
              </a:rPr>
              <a:t>Adaptation Workbook</a:t>
            </a:r>
          </a:p>
        </p:txBody>
      </p:sp>
    </p:spTree>
    <p:extLst>
      <p:ext uri="{BB962C8B-B14F-4D97-AF65-F5344CB8AC3E}">
        <p14:creationId xmlns:p14="http://schemas.microsoft.com/office/powerpoint/2010/main" val="14529492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ontent Placeholder 2"/>
          <p:cNvSpPr>
            <a:spLocks noGrp="1"/>
          </p:cNvSpPr>
          <p:nvPr>
            <p:ph idx="1"/>
          </p:nvPr>
        </p:nvSpPr>
        <p:spPr>
          <a:xfrm>
            <a:off x="1963757" y="1317367"/>
            <a:ext cx="7835312" cy="4985266"/>
          </a:xfrm>
        </p:spPr>
        <p:txBody>
          <a:bodyPr>
            <a:normAutofit/>
          </a:bodyPr>
          <a:lstStyle/>
          <a:p>
            <a:pPr marL="0" indent="0">
              <a:spcBef>
                <a:spcPts val="600"/>
              </a:spcBef>
              <a:spcAft>
                <a:spcPts val="1200"/>
              </a:spcAft>
              <a:buNone/>
            </a:pPr>
            <a:r>
              <a:rPr lang="en-US" sz="2600" b="1" i="1" dirty="0">
                <a:solidFill>
                  <a:srgbClr val="0070C0"/>
                </a:solidFill>
              </a:rPr>
              <a:t>Systematic and designed for transparency. </a:t>
            </a:r>
          </a:p>
          <a:p>
            <a:pPr marL="0" indent="0">
              <a:buNone/>
            </a:pPr>
            <a:endParaRPr lang="en-US" dirty="0"/>
          </a:p>
          <a:p>
            <a:endParaRPr lang="en-US" dirty="0"/>
          </a:p>
        </p:txBody>
      </p:sp>
      <p:sp>
        <p:nvSpPr>
          <p:cNvPr id="2" name="Title 1"/>
          <p:cNvSpPr>
            <a:spLocks noGrp="1"/>
          </p:cNvSpPr>
          <p:nvPr>
            <p:ph type="title"/>
          </p:nvPr>
        </p:nvSpPr>
        <p:spPr/>
        <p:txBody>
          <a:bodyPr/>
          <a:lstStyle/>
          <a:p>
            <a:r>
              <a:rPr lang="en-US" dirty="0"/>
              <a:t>Adaptation Workbook</a:t>
            </a:r>
          </a:p>
        </p:txBody>
      </p:sp>
      <p:sp>
        <p:nvSpPr>
          <p:cNvPr id="26" name="Rectangle 25"/>
          <p:cNvSpPr/>
          <p:nvPr/>
        </p:nvSpPr>
        <p:spPr>
          <a:xfrm>
            <a:off x="3541437" y="6470668"/>
            <a:ext cx="7602466" cy="400110"/>
          </a:xfrm>
          <a:prstGeom prst="rect">
            <a:avLst/>
          </a:prstGeom>
        </p:spPr>
        <p:txBody>
          <a:bodyPr wrap="none">
            <a:spAutoFit/>
          </a:bodyPr>
          <a:lstStyle/>
          <a:p>
            <a:r>
              <a:rPr lang="en-US" sz="2000" dirty="0">
                <a:solidFill>
                  <a:srgbClr val="FFFFFF"/>
                </a:solidFill>
                <a:cs typeface="Arial" charset="0"/>
              </a:rPr>
              <a:t>www.nrs.fs.fed.us/pubs/40543 and www.AdaptationWorkbook.org</a:t>
            </a:r>
            <a:endParaRPr lang="en-US" sz="2000" dirty="0">
              <a:solidFill>
                <a:srgbClr val="FFFFFF"/>
              </a:solidFill>
            </a:endParaRPr>
          </a:p>
        </p:txBody>
      </p:sp>
      <p:graphicFrame>
        <p:nvGraphicFramePr>
          <p:cNvPr id="13" name="Table 12">
            <a:extLst>
              <a:ext uri="{FF2B5EF4-FFF2-40B4-BE49-F238E27FC236}">
                <a16:creationId xmlns:a16="http://schemas.microsoft.com/office/drawing/2014/main" id="{FEED5739-A5D3-4E0D-8BB1-9D97361D98AE}"/>
              </a:ext>
            </a:extLst>
          </p:cNvPr>
          <p:cNvGraphicFramePr>
            <a:graphicFrameLocks noGrp="1"/>
          </p:cNvGraphicFramePr>
          <p:nvPr>
            <p:extLst>
              <p:ext uri="{D42A27DB-BD31-4B8C-83A1-F6EECF244321}">
                <p14:modId xmlns:p14="http://schemas.microsoft.com/office/powerpoint/2010/main" val="208997564"/>
              </p:ext>
            </p:extLst>
          </p:nvPr>
        </p:nvGraphicFramePr>
        <p:xfrm>
          <a:off x="1640542" y="2337793"/>
          <a:ext cx="8189258" cy="2752522"/>
        </p:xfrm>
        <a:graphic>
          <a:graphicData uri="http://schemas.openxmlformats.org/drawingml/2006/table">
            <a:tbl>
              <a:tblPr firstRow="1" firstCol="1" bandRow="1"/>
              <a:tblGrid>
                <a:gridCol w="1782078">
                  <a:extLst>
                    <a:ext uri="{9D8B030D-6E8A-4147-A177-3AD203B41FA5}">
                      <a16:colId xmlns:a16="http://schemas.microsoft.com/office/drawing/2014/main" val="20000"/>
                    </a:ext>
                  </a:extLst>
                </a:gridCol>
                <a:gridCol w="1454180">
                  <a:extLst>
                    <a:ext uri="{9D8B030D-6E8A-4147-A177-3AD203B41FA5}">
                      <a16:colId xmlns:a16="http://schemas.microsoft.com/office/drawing/2014/main" val="20001"/>
                    </a:ext>
                  </a:extLst>
                </a:gridCol>
                <a:gridCol w="1752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828800">
                  <a:extLst>
                    <a:ext uri="{9D8B030D-6E8A-4147-A177-3AD203B41FA5}">
                      <a16:colId xmlns:a16="http://schemas.microsoft.com/office/drawing/2014/main" val="20004"/>
                    </a:ext>
                  </a:extLst>
                </a:gridCol>
              </a:tblGrid>
              <a:tr h="773974">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algn="ctr">
                        <a:lnSpc>
                          <a:spcPct val="115000"/>
                        </a:lnSpc>
                        <a:spcBef>
                          <a:spcPts val="0"/>
                        </a:spcBef>
                        <a:spcAft>
                          <a:spcPts val="0"/>
                        </a:spcAft>
                      </a:pPr>
                      <a:r>
                        <a:rPr lang="en-US" sz="2000" b="1" dirty="0">
                          <a:effectLst/>
                          <a:latin typeface="Candara" pitchFamily="34" charset="0"/>
                          <a:ea typeface="Times New Roman"/>
                          <a:cs typeface="Calibri"/>
                        </a:rPr>
                        <a:t>Management Objectives</a:t>
                      </a:r>
                      <a:endParaRPr lang="en-US" sz="2000" dirty="0">
                        <a:effectLst/>
                        <a:latin typeface="Candara" pitchFamily="34" charset="0"/>
                        <a:ea typeface="Calibri"/>
                        <a:cs typeface="Times New Roman"/>
                      </a:endParaRPr>
                    </a:p>
                  </a:txBody>
                  <a:tcPr marL="68580" marR="68580" marT="0" marB="0" anchor="b">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lnTlToBr w="12700" cmpd="sng">
                      <a:noFill/>
                      <a:prstDash val="solid"/>
                    </a:lnTlToBr>
                    <a:lnBlToTr w="12700" cmpd="sng">
                      <a:noFill/>
                      <a:prstDash val="solid"/>
                    </a:lnBlToTr>
                    <a:solidFill>
                      <a:srgbClr val="468F8A">
                        <a:lumMod val="60000"/>
                        <a:lumOff val="40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algn="ctr">
                        <a:lnSpc>
                          <a:spcPct val="115000"/>
                        </a:lnSpc>
                        <a:spcBef>
                          <a:spcPts val="0"/>
                        </a:spcBef>
                        <a:spcAft>
                          <a:spcPts val="0"/>
                        </a:spcAft>
                      </a:pPr>
                      <a:r>
                        <a:rPr lang="en-US" sz="2000" b="1" dirty="0">
                          <a:effectLst/>
                          <a:latin typeface="Candara" pitchFamily="34" charset="0"/>
                          <a:ea typeface="Times New Roman"/>
                          <a:cs typeface="Calibri"/>
                        </a:rPr>
                        <a:t>Challenges </a:t>
                      </a:r>
                      <a:endParaRPr lang="en-US" sz="2000" dirty="0">
                        <a:effectLst/>
                        <a:latin typeface="Candara" pitchFamily="34" charset="0"/>
                        <a:ea typeface="Calibri"/>
                        <a:cs typeface="Times New Roman"/>
                      </a:endParaRPr>
                    </a:p>
                  </a:txBody>
                  <a:tcPr marL="68580" marR="68580" marT="0" marB="0" anchor="b">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lnTlToBr w="12700" cmpd="sng">
                      <a:noFill/>
                      <a:prstDash val="solid"/>
                    </a:lnTlToBr>
                    <a:lnBlToTr w="12700" cmpd="sng">
                      <a:noFill/>
                      <a:prstDash val="solid"/>
                    </a:lnBlToTr>
                    <a:solidFill>
                      <a:srgbClr val="468F8A">
                        <a:lumMod val="60000"/>
                        <a:lumOff val="40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algn="ctr">
                        <a:lnSpc>
                          <a:spcPct val="115000"/>
                        </a:lnSpc>
                        <a:spcBef>
                          <a:spcPts val="0"/>
                        </a:spcBef>
                        <a:spcAft>
                          <a:spcPts val="0"/>
                        </a:spcAft>
                      </a:pPr>
                      <a:r>
                        <a:rPr lang="en-US" sz="2000" b="1" dirty="0">
                          <a:effectLst/>
                          <a:latin typeface="Candara" pitchFamily="34" charset="0"/>
                          <a:ea typeface="Times New Roman"/>
                          <a:cs typeface="Calibri"/>
                        </a:rPr>
                        <a:t>Opportunities </a:t>
                      </a:r>
                      <a:endParaRPr lang="en-US" sz="2000" dirty="0">
                        <a:effectLst/>
                        <a:latin typeface="Candara" pitchFamily="34" charset="0"/>
                        <a:ea typeface="Calibri"/>
                        <a:cs typeface="Times New Roman"/>
                      </a:endParaRPr>
                    </a:p>
                  </a:txBody>
                  <a:tcPr marL="68580" marR="68580" marT="0" marB="0" anchor="b">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lnTlToBr w="12700" cmpd="sng">
                      <a:noFill/>
                      <a:prstDash val="solid"/>
                    </a:lnTlToBr>
                    <a:lnBlToTr w="12700" cmpd="sng">
                      <a:noFill/>
                      <a:prstDash val="solid"/>
                    </a:lnBlToTr>
                    <a:solidFill>
                      <a:srgbClr val="468F8A">
                        <a:lumMod val="60000"/>
                        <a:lumOff val="40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algn="ctr">
                        <a:lnSpc>
                          <a:spcPct val="115000"/>
                        </a:lnSpc>
                        <a:spcBef>
                          <a:spcPts val="0"/>
                        </a:spcBef>
                        <a:spcAft>
                          <a:spcPts val="0"/>
                        </a:spcAft>
                      </a:pPr>
                      <a:r>
                        <a:rPr lang="en-US" sz="2000" b="1" dirty="0">
                          <a:effectLst/>
                          <a:latin typeface="Candara" pitchFamily="34" charset="0"/>
                          <a:ea typeface="Times New Roman"/>
                          <a:cs typeface="Calibri"/>
                        </a:rPr>
                        <a:t>Feasibility</a:t>
                      </a:r>
                      <a:endParaRPr lang="en-US" sz="2000" dirty="0">
                        <a:effectLst/>
                        <a:latin typeface="Candara" pitchFamily="34" charset="0"/>
                        <a:ea typeface="Calibri"/>
                        <a:cs typeface="Times New Roman"/>
                      </a:endParaRPr>
                    </a:p>
                  </a:txBody>
                  <a:tcPr marL="68580" marR="68580" marT="0" marB="0" anchor="b">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lnTlToBr w="12700" cmpd="sng">
                      <a:noFill/>
                      <a:prstDash val="solid"/>
                    </a:lnTlToBr>
                    <a:lnBlToTr w="12700" cmpd="sng">
                      <a:noFill/>
                      <a:prstDash val="solid"/>
                    </a:lnBlToTr>
                    <a:solidFill>
                      <a:srgbClr val="468F8A">
                        <a:lumMod val="60000"/>
                        <a:lumOff val="40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algn="ctr">
                        <a:lnSpc>
                          <a:spcPct val="115000"/>
                        </a:lnSpc>
                        <a:spcBef>
                          <a:spcPts val="0"/>
                        </a:spcBef>
                        <a:spcAft>
                          <a:spcPts val="0"/>
                        </a:spcAft>
                      </a:pPr>
                      <a:r>
                        <a:rPr lang="en-US" sz="2000" b="1" dirty="0">
                          <a:effectLst/>
                          <a:latin typeface="Candara" pitchFamily="34" charset="0"/>
                          <a:ea typeface="Times New Roman"/>
                          <a:cs typeface="Calibri"/>
                        </a:rPr>
                        <a:t>Other Considerations</a:t>
                      </a:r>
                      <a:endParaRPr lang="en-US" sz="2000" dirty="0">
                        <a:effectLst/>
                        <a:latin typeface="Candara" pitchFamily="34" charset="0"/>
                        <a:ea typeface="Calibri"/>
                        <a:cs typeface="Times New Roman"/>
                      </a:endParaRPr>
                    </a:p>
                  </a:txBody>
                  <a:tcPr marL="68580" marR="68580" marT="0" marB="0" anchor="b">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lnTlToBr w="12700" cmpd="sng">
                      <a:noFill/>
                      <a:prstDash val="solid"/>
                    </a:lnTlToBr>
                    <a:lnBlToTr w="12700" cmpd="sng">
                      <a:noFill/>
                      <a:prstDash val="solid"/>
                    </a:lnBlToTr>
                    <a:solidFill>
                      <a:srgbClr val="468F8A">
                        <a:lumMod val="60000"/>
                        <a:lumOff val="40000"/>
                      </a:srgbClr>
                    </a:solidFill>
                  </a:tcPr>
                </a:tc>
                <a:extLst>
                  <a:ext uri="{0D108BD9-81ED-4DB2-BD59-A6C34878D82A}">
                    <a16:rowId xmlns:a16="http://schemas.microsoft.com/office/drawing/2014/main" val="10000"/>
                  </a:ext>
                </a:extLst>
              </a:tr>
              <a:tr h="1978548">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15000"/>
                        </a:lnSpc>
                      </a:pPr>
                      <a:endParaRPr lang="en-US" sz="1800" dirty="0">
                        <a:effectLst/>
                        <a:latin typeface="Candara" pitchFamily="34" charset="0"/>
                        <a:cs typeface="Times New Roman"/>
                      </a:endParaRPr>
                    </a:p>
                  </a:txBody>
                  <a:tcPr marL="68580" marR="68580" marT="0" marB="0">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32715" marR="0">
                        <a:lnSpc>
                          <a:spcPct val="115000"/>
                        </a:lnSpc>
                        <a:spcBef>
                          <a:spcPts val="300"/>
                        </a:spcBef>
                        <a:spcAft>
                          <a:spcPts val="0"/>
                        </a:spcAft>
                      </a:pPr>
                      <a:endParaRPr lang="en-US" sz="1800" dirty="0">
                        <a:effectLst/>
                        <a:latin typeface="Candara" pitchFamily="34" charset="0"/>
                        <a:ea typeface="Calibri"/>
                        <a:cs typeface="Times New Roman"/>
                      </a:endParaRPr>
                    </a:p>
                  </a:txBody>
                  <a:tcPr marL="68580" marR="68580" marT="0" marB="0">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32715" marR="0">
                        <a:lnSpc>
                          <a:spcPct val="115000"/>
                        </a:lnSpc>
                        <a:spcBef>
                          <a:spcPts val="300"/>
                        </a:spcBef>
                        <a:spcAft>
                          <a:spcPts val="0"/>
                        </a:spcAft>
                      </a:pPr>
                      <a:endParaRPr lang="en-US" sz="1800" dirty="0">
                        <a:effectLst/>
                        <a:latin typeface="Candara" pitchFamily="34" charset="0"/>
                        <a:ea typeface="Calibri"/>
                        <a:cs typeface="Times New Roman"/>
                      </a:endParaRPr>
                    </a:p>
                  </a:txBody>
                  <a:tcPr marL="68580" marR="68580" marT="0" marB="0">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15000"/>
                        </a:lnSpc>
                      </a:pPr>
                      <a:endParaRPr lang="en-US" sz="1800" dirty="0">
                        <a:effectLst/>
                        <a:latin typeface="Candara" pitchFamily="34" charset="0"/>
                        <a:cs typeface="Times New Roman"/>
                      </a:endParaRPr>
                    </a:p>
                  </a:txBody>
                  <a:tcPr marL="68580" marR="68580" marT="0" marB="0">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15000"/>
                        </a:lnSpc>
                      </a:pPr>
                      <a:endParaRPr lang="en-US" sz="1800" dirty="0">
                        <a:effectLst/>
                        <a:latin typeface="Candara" pitchFamily="34" charset="0"/>
                        <a:cs typeface="Times New Roman"/>
                      </a:endParaRPr>
                    </a:p>
                  </a:txBody>
                  <a:tcPr marL="68580" marR="68580" marT="0" marB="0">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1"/>
                  </a:ext>
                </a:extLst>
              </a:tr>
            </a:tbl>
          </a:graphicData>
        </a:graphic>
      </p:graphicFrame>
      <p:graphicFrame>
        <p:nvGraphicFramePr>
          <p:cNvPr id="14" name="Table 13">
            <a:extLst>
              <a:ext uri="{FF2B5EF4-FFF2-40B4-BE49-F238E27FC236}">
                <a16:creationId xmlns:a16="http://schemas.microsoft.com/office/drawing/2014/main" id="{098FED9A-10EF-4123-A87C-D92C4366A178}"/>
              </a:ext>
            </a:extLst>
          </p:cNvPr>
          <p:cNvGraphicFramePr>
            <a:graphicFrameLocks noGrp="1"/>
          </p:cNvGraphicFramePr>
          <p:nvPr>
            <p:extLst>
              <p:ext uri="{D42A27DB-BD31-4B8C-83A1-F6EECF244321}">
                <p14:modId xmlns:p14="http://schemas.microsoft.com/office/powerpoint/2010/main" val="2415350096"/>
              </p:ext>
            </p:extLst>
          </p:nvPr>
        </p:nvGraphicFramePr>
        <p:xfrm>
          <a:off x="1828800" y="4075762"/>
          <a:ext cx="8610600" cy="2172638"/>
        </p:xfrm>
        <a:graphic>
          <a:graphicData uri="http://schemas.openxmlformats.org/drawingml/2006/table">
            <a:tbl>
              <a:tblPr firstRow="1" firstCol="1" bandRow="1"/>
              <a:tblGrid>
                <a:gridCol w="1878675">
                  <a:extLst>
                    <a:ext uri="{9D8B030D-6E8A-4147-A177-3AD203B41FA5}">
                      <a16:colId xmlns:a16="http://schemas.microsoft.com/office/drawing/2014/main" val="20000"/>
                    </a:ext>
                  </a:extLst>
                </a:gridCol>
                <a:gridCol w="1565564">
                  <a:extLst>
                    <a:ext uri="{9D8B030D-6E8A-4147-A177-3AD203B41FA5}">
                      <a16:colId xmlns:a16="http://schemas.microsoft.com/office/drawing/2014/main" val="20001"/>
                    </a:ext>
                  </a:extLst>
                </a:gridCol>
                <a:gridCol w="939338">
                  <a:extLst>
                    <a:ext uri="{9D8B030D-6E8A-4147-A177-3AD203B41FA5}">
                      <a16:colId xmlns:a16="http://schemas.microsoft.com/office/drawing/2014/main" val="20002"/>
                    </a:ext>
                  </a:extLst>
                </a:gridCol>
                <a:gridCol w="1252451">
                  <a:extLst>
                    <a:ext uri="{9D8B030D-6E8A-4147-A177-3AD203B41FA5}">
                      <a16:colId xmlns:a16="http://schemas.microsoft.com/office/drawing/2014/main" val="20003"/>
                    </a:ext>
                  </a:extLst>
                </a:gridCol>
                <a:gridCol w="1487286">
                  <a:extLst>
                    <a:ext uri="{9D8B030D-6E8A-4147-A177-3AD203B41FA5}">
                      <a16:colId xmlns:a16="http://schemas.microsoft.com/office/drawing/2014/main" val="20004"/>
                    </a:ext>
                  </a:extLst>
                </a:gridCol>
                <a:gridCol w="1487286">
                  <a:extLst>
                    <a:ext uri="{9D8B030D-6E8A-4147-A177-3AD203B41FA5}">
                      <a16:colId xmlns:a16="http://schemas.microsoft.com/office/drawing/2014/main" val="20005"/>
                    </a:ext>
                  </a:extLst>
                </a:gridCol>
              </a:tblGrid>
              <a:tr h="41626">
                <a:tc gridSpan="3">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algn="ctr">
                        <a:lnSpc>
                          <a:spcPct val="115000"/>
                        </a:lnSpc>
                        <a:spcBef>
                          <a:spcPts val="0"/>
                        </a:spcBef>
                        <a:spcAft>
                          <a:spcPts val="0"/>
                        </a:spcAft>
                      </a:pPr>
                      <a:r>
                        <a:rPr lang="en-US" sz="2000" b="1" dirty="0">
                          <a:effectLst/>
                          <a:latin typeface="Candara" pitchFamily="34" charset="0"/>
                          <a:ea typeface="Times New Roman"/>
                          <a:cs typeface="Calibri"/>
                        </a:rPr>
                        <a:t>Adaptation Actions</a:t>
                      </a:r>
                      <a:endParaRPr lang="en-US" sz="2000" dirty="0">
                        <a:effectLst/>
                        <a:latin typeface="Candara" pitchFamily="34" charset="0"/>
                        <a:ea typeface="Calibri"/>
                        <a:cs typeface="Times New Roman"/>
                      </a:endParaRPr>
                    </a:p>
                  </a:txBody>
                  <a:tcPr marL="47156" marR="47156" marT="0" marB="0" anchor="b">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lnTlToBr w="12700" cmpd="sng">
                      <a:noFill/>
                      <a:prstDash val="solid"/>
                    </a:lnTlToBr>
                    <a:lnBlToTr w="12700" cmpd="sng">
                      <a:noFill/>
                      <a:prstDash val="solid"/>
                    </a:lnBlToTr>
                    <a:solidFill>
                      <a:srgbClr val="468F8A">
                        <a:lumMod val="60000"/>
                        <a:lumOff val="40000"/>
                      </a:srgbClr>
                    </a:solidFill>
                  </a:tcPr>
                </a:tc>
                <a:tc hMerge="1">
                  <a:txBody>
                    <a:bodyPr/>
                    <a:lstStyle/>
                    <a:p>
                      <a:endParaRPr lang="en-US"/>
                    </a:p>
                  </a:txBody>
                  <a:tcPr/>
                </a:tc>
                <a:tc hMerge="1">
                  <a:txBody>
                    <a:bodyPr/>
                    <a:lstStyle/>
                    <a:p>
                      <a:endParaRPr lang="en-US"/>
                    </a:p>
                  </a:txBody>
                  <a:tcPr/>
                </a:tc>
                <a:tc rowSpan="2">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algn="ctr">
                        <a:lnSpc>
                          <a:spcPct val="115000"/>
                        </a:lnSpc>
                        <a:spcBef>
                          <a:spcPts val="0"/>
                        </a:spcBef>
                        <a:spcAft>
                          <a:spcPts val="0"/>
                        </a:spcAft>
                      </a:pPr>
                      <a:r>
                        <a:rPr lang="en-US" sz="2000" b="1" dirty="0">
                          <a:effectLst/>
                          <a:latin typeface="Candara" pitchFamily="34" charset="0"/>
                          <a:ea typeface="Times New Roman"/>
                          <a:cs typeface="Calibri"/>
                        </a:rPr>
                        <a:t>Benefits</a:t>
                      </a:r>
                      <a:endParaRPr lang="en-US" sz="2000" dirty="0">
                        <a:effectLst/>
                        <a:latin typeface="Candara" pitchFamily="34" charset="0"/>
                        <a:ea typeface="Calibri"/>
                        <a:cs typeface="Times New Roman"/>
                      </a:endParaRPr>
                    </a:p>
                  </a:txBody>
                  <a:tcPr marL="47156" marR="47156" marT="0" marB="0" anchor="b">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lnTlToBr w="12700" cmpd="sng">
                      <a:noFill/>
                      <a:prstDash val="solid"/>
                    </a:lnTlToBr>
                    <a:lnBlToTr w="12700" cmpd="sng">
                      <a:noFill/>
                      <a:prstDash val="solid"/>
                    </a:lnBlToTr>
                    <a:solidFill>
                      <a:srgbClr val="468F8A">
                        <a:lumMod val="60000"/>
                        <a:lumOff val="40000"/>
                      </a:srgbClr>
                    </a:solidFill>
                  </a:tcPr>
                </a:tc>
                <a:tc rowSpan="2">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algn="ctr">
                        <a:lnSpc>
                          <a:spcPct val="115000"/>
                        </a:lnSpc>
                        <a:spcBef>
                          <a:spcPts val="0"/>
                        </a:spcBef>
                        <a:spcAft>
                          <a:spcPts val="0"/>
                        </a:spcAft>
                      </a:pPr>
                      <a:r>
                        <a:rPr lang="en-US" sz="2000" b="1" dirty="0">
                          <a:effectLst/>
                          <a:latin typeface="Candara" pitchFamily="34" charset="0"/>
                          <a:ea typeface="Times New Roman"/>
                          <a:cs typeface="Calibri"/>
                        </a:rPr>
                        <a:t>Drawbacks/</a:t>
                      </a:r>
                    </a:p>
                    <a:p>
                      <a:pPr marL="0" marR="0" algn="ctr">
                        <a:lnSpc>
                          <a:spcPct val="115000"/>
                        </a:lnSpc>
                        <a:spcBef>
                          <a:spcPts val="0"/>
                        </a:spcBef>
                        <a:spcAft>
                          <a:spcPts val="0"/>
                        </a:spcAft>
                      </a:pPr>
                      <a:r>
                        <a:rPr lang="en-US" sz="2000" b="1" dirty="0">
                          <a:effectLst/>
                          <a:latin typeface="Candara" pitchFamily="34" charset="0"/>
                          <a:ea typeface="Times New Roman"/>
                          <a:cs typeface="Calibri"/>
                        </a:rPr>
                        <a:t>Barriers</a:t>
                      </a:r>
                      <a:endParaRPr lang="en-US" sz="2000" dirty="0">
                        <a:effectLst/>
                        <a:latin typeface="Candara" pitchFamily="34" charset="0"/>
                        <a:ea typeface="Calibri"/>
                        <a:cs typeface="Times New Roman"/>
                      </a:endParaRPr>
                    </a:p>
                  </a:txBody>
                  <a:tcPr marL="47156" marR="47156" marT="0" marB="0" anchor="b">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lnTlToBr w="12700" cmpd="sng">
                      <a:noFill/>
                      <a:prstDash val="solid"/>
                    </a:lnTlToBr>
                    <a:lnBlToTr w="12700" cmpd="sng">
                      <a:noFill/>
                      <a:prstDash val="solid"/>
                    </a:lnBlToTr>
                    <a:solidFill>
                      <a:srgbClr val="468F8A">
                        <a:lumMod val="60000"/>
                        <a:lumOff val="40000"/>
                      </a:srgbClr>
                    </a:solidFill>
                  </a:tcPr>
                </a:tc>
                <a:tc rowSpan="2">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algn="ctr">
                        <a:lnSpc>
                          <a:spcPct val="115000"/>
                        </a:lnSpc>
                        <a:spcBef>
                          <a:spcPts val="0"/>
                        </a:spcBef>
                        <a:spcAft>
                          <a:spcPts val="0"/>
                        </a:spcAft>
                      </a:pPr>
                      <a:r>
                        <a:rPr lang="en-US" sz="2000" b="1" dirty="0">
                          <a:effectLst/>
                          <a:latin typeface="Candara" pitchFamily="34" charset="0"/>
                          <a:ea typeface="Times New Roman"/>
                          <a:cs typeface="Calibri"/>
                        </a:rPr>
                        <a:t>Recommend Tactic?</a:t>
                      </a:r>
                      <a:endParaRPr lang="en-US" sz="2000" dirty="0">
                        <a:effectLst/>
                        <a:latin typeface="Candara" pitchFamily="34" charset="0"/>
                        <a:ea typeface="Calibri"/>
                        <a:cs typeface="Times New Roman"/>
                      </a:endParaRPr>
                    </a:p>
                  </a:txBody>
                  <a:tcPr marL="47156" marR="47156" marT="0" marB="0" anchor="b">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lnTlToBr w="12700" cmpd="sng">
                      <a:noFill/>
                      <a:prstDash val="solid"/>
                    </a:lnTlToBr>
                    <a:lnBlToTr w="12700" cmpd="sng">
                      <a:noFill/>
                      <a:prstDash val="solid"/>
                    </a:lnBlToTr>
                    <a:solidFill>
                      <a:srgbClr val="468F8A">
                        <a:lumMod val="60000"/>
                        <a:lumOff val="40000"/>
                      </a:srgbClr>
                    </a:solidFill>
                  </a:tcPr>
                </a:tc>
                <a:extLst>
                  <a:ext uri="{0D108BD9-81ED-4DB2-BD59-A6C34878D82A}">
                    <a16:rowId xmlns:a16="http://schemas.microsoft.com/office/drawing/2014/main" val="10000"/>
                  </a:ext>
                </a:extLst>
              </a:tr>
              <a:tr h="83252">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algn="ctr">
                        <a:lnSpc>
                          <a:spcPct val="115000"/>
                        </a:lnSpc>
                        <a:spcBef>
                          <a:spcPts val="0"/>
                        </a:spcBef>
                        <a:spcAft>
                          <a:spcPts val="0"/>
                        </a:spcAft>
                      </a:pPr>
                      <a:r>
                        <a:rPr lang="en-US" sz="2000" b="1" dirty="0">
                          <a:effectLst/>
                          <a:latin typeface="Candara" pitchFamily="34" charset="0"/>
                          <a:ea typeface="Times New Roman"/>
                          <a:cs typeface="Calibri"/>
                        </a:rPr>
                        <a:t>Approach </a:t>
                      </a:r>
                      <a:endParaRPr lang="en-US" sz="2000" dirty="0">
                        <a:effectLst/>
                        <a:latin typeface="Candara" pitchFamily="34" charset="0"/>
                        <a:ea typeface="Calibri"/>
                        <a:cs typeface="Times New Roman"/>
                      </a:endParaRPr>
                    </a:p>
                  </a:txBody>
                  <a:tcPr marL="47156" marR="47156" marT="0" marB="0" anchor="b">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lnTlToBr w="12700" cmpd="sng">
                      <a:noFill/>
                      <a:prstDash val="solid"/>
                    </a:lnTlToBr>
                    <a:lnBlToTr w="12700" cmpd="sng">
                      <a:noFill/>
                      <a:prstDash val="solid"/>
                    </a:lnBlToTr>
                    <a:solidFill>
                      <a:srgbClr val="468F8A">
                        <a:lumMod val="60000"/>
                        <a:lumOff val="40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algn="ctr">
                        <a:lnSpc>
                          <a:spcPct val="115000"/>
                        </a:lnSpc>
                        <a:spcBef>
                          <a:spcPts val="0"/>
                        </a:spcBef>
                        <a:spcAft>
                          <a:spcPts val="0"/>
                        </a:spcAft>
                      </a:pPr>
                      <a:r>
                        <a:rPr lang="en-US" sz="2000" b="1" dirty="0">
                          <a:effectLst/>
                          <a:latin typeface="Candara" pitchFamily="34" charset="0"/>
                          <a:ea typeface="Times New Roman"/>
                          <a:cs typeface="Calibri"/>
                        </a:rPr>
                        <a:t>Tactics</a:t>
                      </a:r>
                      <a:endParaRPr lang="en-US" sz="2000" dirty="0">
                        <a:effectLst/>
                        <a:latin typeface="Candara" pitchFamily="34" charset="0"/>
                        <a:ea typeface="Calibri"/>
                        <a:cs typeface="Times New Roman"/>
                      </a:endParaRPr>
                    </a:p>
                  </a:txBody>
                  <a:tcPr marL="47156" marR="47156" marT="0" marB="0" anchor="b">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lnTlToBr w="12700" cmpd="sng">
                      <a:noFill/>
                      <a:prstDash val="solid"/>
                    </a:lnTlToBr>
                    <a:lnBlToTr w="12700" cmpd="sng">
                      <a:noFill/>
                      <a:prstDash val="solid"/>
                    </a:lnBlToTr>
                    <a:solidFill>
                      <a:srgbClr val="468F8A">
                        <a:lumMod val="60000"/>
                        <a:lumOff val="40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algn="ctr">
                        <a:lnSpc>
                          <a:spcPct val="115000"/>
                        </a:lnSpc>
                        <a:spcBef>
                          <a:spcPts val="0"/>
                        </a:spcBef>
                        <a:spcAft>
                          <a:spcPts val="0"/>
                        </a:spcAft>
                      </a:pPr>
                      <a:r>
                        <a:rPr lang="en-US" sz="2000" b="1" dirty="0">
                          <a:effectLst/>
                          <a:latin typeface="Candara" pitchFamily="34" charset="0"/>
                          <a:ea typeface="Times New Roman"/>
                          <a:cs typeface="Calibri"/>
                        </a:rPr>
                        <a:t>Time Frame</a:t>
                      </a:r>
                      <a:endParaRPr lang="en-US" sz="2000" dirty="0">
                        <a:effectLst/>
                        <a:latin typeface="Candara" pitchFamily="34" charset="0"/>
                        <a:ea typeface="Calibri"/>
                        <a:cs typeface="Times New Roman"/>
                      </a:endParaRPr>
                    </a:p>
                  </a:txBody>
                  <a:tcPr marL="47156" marR="47156" marT="0" marB="0" anchor="b">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lnTlToBr w="12700" cmpd="sng">
                      <a:noFill/>
                      <a:prstDash val="solid"/>
                    </a:lnTlToBr>
                    <a:lnBlToTr w="12700" cmpd="sng">
                      <a:noFill/>
                      <a:prstDash val="solid"/>
                    </a:lnBlToTr>
                    <a:solidFill>
                      <a:srgbClr val="468F8A">
                        <a:lumMod val="60000"/>
                        <a:lumOff val="40000"/>
                      </a:srgbClr>
                    </a:solidFill>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1"/>
                  </a:ext>
                </a:extLst>
              </a:tr>
              <a:tr h="1162226">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algn="ctr">
                        <a:lnSpc>
                          <a:spcPct val="115000"/>
                        </a:lnSpc>
                        <a:spcBef>
                          <a:spcPts val="0"/>
                        </a:spcBef>
                        <a:spcAft>
                          <a:spcPts val="0"/>
                        </a:spcAft>
                      </a:pPr>
                      <a:r>
                        <a:rPr lang="en-US" sz="1400" b="1" dirty="0">
                          <a:effectLst/>
                          <a:latin typeface="Candara" pitchFamily="34" charset="0"/>
                          <a:ea typeface="Times New Roman"/>
                          <a:cs typeface="Calibri"/>
                        </a:rPr>
                        <a:t> </a:t>
                      </a:r>
                      <a:endParaRPr lang="en-US" sz="1600" dirty="0">
                        <a:effectLst/>
                        <a:latin typeface="Candara" pitchFamily="34" charset="0"/>
                        <a:ea typeface="Calibri"/>
                        <a:cs typeface="Times New Roman"/>
                      </a:endParaRPr>
                    </a:p>
                  </a:txBody>
                  <a:tcPr marL="47156" marR="47156" marT="0" marB="0" anchor="b">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algn="ctr">
                        <a:lnSpc>
                          <a:spcPct val="115000"/>
                        </a:lnSpc>
                        <a:spcBef>
                          <a:spcPts val="0"/>
                        </a:spcBef>
                        <a:spcAft>
                          <a:spcPts val="0"/>
                        </a:spcAft>
                      </a:pPr>
                      <a:endParaRPr lang="en-US" sz="1600" dirty="0">
                        <a:effectLst/>
                        <a:latin typeface="Candara" pitchFamily="34" charset="0"/>
                        <a:ea typeface="Calibri"/>
                        <a:cs typeface="Times New Roman"/>
                      </a:endParaRPr>
                    </a:p>
                  </a:txBody>
                  <a:tcPr marL="47156" marR="47156" marT="0" marB="0" anchor="b">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algn="ctr">
                        <a:lnSpc>
                          <a:spcPct val="115000"/>
                        </a:lnSpc>
                        <a:spcBef>
                          <a:spcPts val="0"/>
                        </a:spcBef>
                        <a:spcAft>
                          <a:spcPts val="0"/>
                        </a:spcAft>
                      </a:pPr>
                      <a:r>
                        <a:rPr lang="en-US" sz="1400" b="1" dirty="0">
                          <a:effectLst/>
                          <a:latin typeface="Candara" pitchFamily="34" charset="0"/>
                          <a:ea typeface="Times New Roman"/>
                          <a:cs typeface="Calibri"/>
                        </a:rPr>
                        <a:t> </a:t>
                      </a:r>
                      <a:endParaRPr lang="en-US" sz="1600" dirty="0">
                        <a:effectLst/>
                        <a:latin typeface="Candara" pitchFamily="34" charset="0"/>
                        <a:ea typeface="Calibri"/>
                        <a:cs typeface="Times New Roman"/>
                      </a:endParaRPr>
                    </a:p>
                  </a:txBody>
                  <a:tcPr marL="47156" marR="47156" marT="0" marB="0" anchor="b">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algn="ctr">
                        <a:lnSpc>
                          <a:spcPct val="115000"/>
                        </a:lnSpc>
                        <a:spcBef>
                          <a:spcPts val="0"/>
                        </a:spcBef>
                        <a:spcAft>
                          <a:spcPts val="0"/>
                        </a:spcAft>
                      </a:pPr>
                      <a:r>
                        <a:rPr lang="en-US" sz="1400" b="1" dirty="0">
                          <a:effectLst/>
                          <a:latin typeface="Candara" pitchFamily="34" charset="0"/>
                          <a:ea typeface="Times New Roman"/>
                          <a:cs typeface="Calibri"/>
                        </a:rPr>
                        <a:t> </a:t>
                      </a:r>
                      <a:endParaRPr lang="en-US" sz="1600" dirty="0">
                        <a:effectLst/>
                        <a:latin typeface="Candara" pitchFamily="34" charset="0"/>
                        <a:ea typeface="Calibri"/>
                        <a:cs typeface="Times New Roman"/>
                      </a:endParaRPr>
                    </a:p>
                  </a:txBody>
                  <a:tcPr marL="47156" marR="47156" marT="0" marB="0" anchor="b">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algn="ctr">
                        <a:lnSpc>
                          <a:spcPct val="115000"/>
                        </a:lnSpc>
                        <a:spcBef>
                          <a:spcPts val="0"/>
                        </a:spcBef>
                        <a:spcAft>
                          <a:spcPts val="0"/>
                        </a:spcAft>
                      </a:pPr>
                      <a:r>
                        <a:rPr lang="en-US" sz="1400" b="1" dirty="0">
                          <a:effectLst/>
                          <a:latin typeface="Candara" pitchFamily="34" charset="0"/>
                          <a:ea typeface="Times New Roman"/>
                          <a:cs typeface="Calibri"/>
                        </a:rPr>
                        <a:t> </a:t>
                      </a:r>
                      <a:endParaRPr lang="en-US" sz="1600" dirty="0">
                        <a:effectLst/>
                        <a:latin typeface="Candara" pitchFamily="34" charset="0"/>
                        <a:ea typeface="Calibri"/>
                        <a:cs typeface="Times New Roman"/>
                      </a:endParaRPr>
                    </a:p>
                  </a:txBody>
                  <a:tcPr marL="47156" marR="47156" marT="0" marB="0">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algn="ctr">
                        <a:lnSpc>
                          <a:spcPct val="115000"/>
                        </a:lnSpc>
                        <a:spcBef>
                          <a:spcPts val="0"/>
                        </a:spcBef>
                        <a:spcAft>
                          <a:spcPts val="0"/>
                        </a:spcAft>
                      </a:pPr>
                      <a:r>
                        <a:rPr lang="en-US" sz="1400" b="1" dirty="0">
                          <a:effectLst/>
                          <a:latin typeface="Candara" pitchFamily="34" charset="0"/>
                          <a:ea typeface="Times New Roman"/>
                          <a:cs typeface="Calibri"/>
                        </a:rPr>
                        <a:t> </a:t>
                      </a:r>
                      <a:endParaRPr lang="en-US" sz="1600" dirty="0">
                        <a:effectLst/>
                        <a:latin typeface="Candara" pitchFamily="34" charset="0"/>
                        <a:ea typeface="Calibri"/>
                        <a:cs typeface="Times New Roman"/>
                      </a:endParaRPr>
                    </a:p>
                  </a:txBody>
                  <a:tcPr marL="47156" marR="47156" marT="0" marB="0" anchor="b">
                    <a:lnL w="12700" cap="flat" cmpd="sng" algn="ctr">
                      <a:solidFill>
                        <a:srgbClr val="2F2B20"/>
                      </a:solidFill>
                      <a:prstDash val="solid"/>
                      <a:round/>
                      <a:headEnd type="none" w="med" len="med"/>
                      <a:tailEnd type="none" w="med" len="med"/>
                    </a:lnL>
                    <a:lnR w="12700" cap="flat" cmpd="sng" algn="ctr">
                      <a:solidFill>
                        <a:srgbClr val="2F2B20"/>
                      </a:solidFill>
                      <a:prstDash val="solid"/>
                      <a:round/>
                      <a:headEnd type="none" w="med" len="med"/>
                      <a:tailEnd type="none" w="med" len="med"/>
                    </a:lnR>
                    <a:lnT w="12700" cap="flat" cmpd="sng" algn="ctr">
                      <a:solidFill>
                        <a:srgbClr val="2F2B20"/>
                      </a:solidFill>
                      <a:prstDash val="solid"/>
                      <a:round/>
                      <a:headEnd type="none" w="med" len="med"/>
                      <a:tailEnd type="none" w="med" len="med"/>
                    </a:lnT>
                    <a:lnB w="12700" cap="flat" cmpd="sng" algn="ctr">
                      <a:solidFill>
                        <a:srgbClr val="2F2B2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4985772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Intentional </a:t>
            </a:r>
          </a:p>
        </p:txBody>
      </p:sp>
      <p:sp>
        <p:nvSpPr>
          <p:cNvPr id="3" name="Content Placeholder 2"/>
          <p:cNvSpPr>
            <a:spLocks noGrp="1"/>
          </p:cNvSpPr>
          <p:nvPr>
            <p:ph idx="1"/>
          </p:nvPr>
        </p:nvSpPr>
        <p:spPr>
          <a:xfrm>
            <a:off x="578970" y="1585054"/>
            <a:ext cx="5157284" cy="4944644"/>
          </a:xfrm>
        </p:spPr>
        <p:txBody>
          <a:bodyPr>
            <a:normAutofit/>
          </a:bodyPr>
          <a:lstStyle/>
          <a:p>
            <a:pPr>
              <a:lnSpc>
                <a:spcPct val="110000"/>
              </a:lnSpc>
              <a:spcAft>
                <a:spcPts val="1800"/>
              </a:spcAft>
            </a:pPr>
            <a:r>
              <a:rPr lang="en-US" sz="2800" dirty="0"/>
              <a:t>Explicitly consider and address climate change </a:t>
            </a:r>
          </a:p>
          <a:p>
            <a:pPr>
              <a:lnSpc>
                <a:spcPct val="110000"/>
              </a:lnSpc>
              <a:spcAft>
                <a:spcPts val="1800"/>
              </a:spcAft>
            </a:pPr>
            <a:r>
              <a:rPr lang="en-US" sz="2800" dirty="0"/>
              <a:t>Sure we might get lucky… </a:t>
            </a:r>
          </a:p>
          <a:p>
            <a:pPr>
              <a:lnSpc>
                <a:spcPct val="110000"/>
              </a:lnSpc>
              <a:spcAft>
                <a:spcPts val="1800"/>
              </a:spcAft>
            </a:pPr>
            <a:r>
              <a:rPr lang="en-US" sz="2800" dirty="0"/>
              <a:t>Intentionally assessing risk and vulnerabilities </a:t>
            </a:r>
            <a:r>
              <a:rPr lang="en-US" sz="2800" b="1" dirty="0"/>
              <a:t>makes our plans more robust!</a:t>
            </a:r>
          </a:p>
          <a:p>
            <a:pPr marL="0" indent="0">
              <a:buNone/>
            </a:pPr>
            <a:endParaRPr lang="en-US" dirty="0"/>
          </a:p>
        </p:txBody>
      </p:sp>
      <p:grpSp>
        <p:nvGrpSpPr>
          <p:cNvPr id="5" name="Group 4"/>
          <p:cNvGrpSpPr/>
          <p:nvPr/>
        </p:nvGrpSpPr>
        <p:grpSpPr>
          <a:xfrm>
            <a:off x="6705600" y="1359023"/>
            <a:ext cx="4265763" cy="4139954"/>
            <a:chOff x="4927001" y="2086984"/>
            <a:chExt cx="3983752" cy="3743659"/>
          </a:xfrm>
        </p:grpSpPr>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120639" y="2291378"/>
              <a:ext cx="3704053" cy="3259567"/>
            </a:xfrm>
            <a:prstGeom prst="rect">
              <a:avLst/>
            </a:prstGeom>
          </p:spPr>
        </p:pic>
        <p:sp>
          <p:nvSpPr>
            <p:cNvPr id="7" name="Rectangle 6"/>
            <p:cNvSpPr/>
            <p:nvPr/>
          </p:nvSpPr>
          <p:spPr>
            <a:xfrm>
              <a:off x="4927001" y="2086984"/>
              <a:ext cx="839098" cy="484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100508" y="2097741"/>
              <a:ext cx="724184" cy="441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5120639" y="5228216"/>
              <a:ext cx="462580" cy="4625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8100508" y="5271246"/>
              <a:ext cx="810245" cy="5593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112815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CRF 2020 Theme">
  <a:themeElements>
    <a:clrScheme name="Blue-Orange3">
      <a:dk1>
        <a:sysClr val="windowText" lastClr="000000"/>
      </a:dk1>
      <a:lt1>
        <a:sysClr val="window" lastClr="FFFFFF"/>
      </a:lt1>
      <a:dk2>
        <a:srgbClr val="44546A"/>
      </a:dk2>
      <a:lt2>
        <a:srgbClr val="E7E6E6"/>
      </a:lt2>
      <a:accent1>
        <a:srgbClr val="0A5EA2"/>
      </a:accent1>
      <a:accent2>
        <a:srgbClr val="14213D"/>
      </a:accent2>
      <a:accent3>
        <a:srgbClr val="FCA311"/>
      </a:accent3>
      <a:accent4>
        <a:srgbClr val="E5E5E5"/>
      </a:accent4>
      <a:accent5>
        <a:srgbClr val="C00000"/>
      </a:accent5>
      <a:accent6>
        <a:srgbClr val="70AD47"/>
      </a:accent6>
      <a:hlink>
        <a:srgbClr val="70AD47"/>
      </a:hlink>
      <a:folHlink>
        <a:srgbClr val="70AD47"/>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extLst>
    <a:ext uri="{05A4C25C-085E-4340-85A3-A5531E510DB2}">
      <thm15:themeFamily xmlns:thm15="http://schemas.microsoft.com/office/thememl/2012/main" name="CCRF 2020 Theme" id="{11944EF7-5616-4E16-81AA-505BBD114CAC}" vid="{6E7F8123-BB0D-4C31-AD1F-AD17881FC5BF}"/>
    </a:ext>
  </a:extLst>
</a:theme>
</file>

<file path=ppt/theme/theme2.xml><?xml version="1.0" encoding="utf-8"?>
<a:theme xmlns:a="http://schemas.openxmlformats.org/drawingml/2006/main" name="1_Clarity">
  <a:themeElements>
    <a:clrScheme name="AR19 Dark">
      <a:dk1>
        <a:sysClr val="windowText" lastClr="000000"/>
      </a:dk1>
      <a:lt1>
        <a:sysClr val="window" lastClr="FFFFFF"/>
      </a:lt1>
      <a:dk2>
        <a:srgbClr val="44546A"/>
      </a:dk2>
      <a:lt2>
        <a:srgbClr val="E7E6E6"/>
      </a:lt2>
      <a:accent1>
        <a:srgbClr val="548ACE"/>
      </a:accent1>
      <a:accent2>
        <a:srgbClr val="F68E78"/>
      </a:accent2>
      <a:accent3>
        <a:srgbClr val="FDA318"/>
      </a:accent3>
      <a:accent4>
        <a:srgbClr val="BCD232"/>
      </a:accent4>
      <a:accent5>
        <a:srgbClr val="64BEAA"/>
      </a:accent5>
      <a:accent6>
        <a:srgbClr val="88D3EF"/>
      </a:accent6>
      <a:hlink>
        <a:srgbClr val="409985"/>
      </a:hlink>
      <a:folHlink>
        <a:srgbClr val="409985"/>
      </a:folHlink>
    </a:clrScheme>
    <a:fontScheme name="AR19">
      <a:majorFont>
        <a:latin typeface="Hind"/>
        <a:ea typeface=""/>
        <a:cs typeface=""/>
      </a:majorFont>
      <a:minorFont>
        <a:latin typeface="Hind"/>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3.xml><?xml version="1.0" encoding="utf-8"?>
<a:theme xmlns:a="http://schemas.openxmlformats.org/drawingml/2006/main" name="7_Office Theme">
  <a:themeElements>
    <a:clrScheme name="Custom 2">
      <a:dk1>
        <a:srgbClr val="2F2B20"/>
      </a:dk1>
      <a:lt1>
        <a:srgbClr val="FFFFFF"/>
      </a:lt1>
      <a:dk2>
        <a:srgbClr val="675E47"/>
      </a:dk2>
      <a:lt2>
        <a:srgbClr val="EFECE7"/>
      </a:lt2>
      <a:accent1>
        <a:srgbClr val="4D4D4D"/>
      </a:accent1>
      <a:accent2>
        <a:srgbClr val="468F8A"/>
      </a:accent2>
      <a:accent3>
        <a:srgbClr val="046D8B"/>
      </a:accent3>
      <a:accent4>
        <a:srgbClr val="FFAB07"/>
      </a:accent4>
      <a:accent5>
        <a:srgbClr val="EB6841"/>
      </a:accent5>
      <a:accent6>
        <a:srgbClr val="72AD75"/>
      </a:accent6>
      <a:hlink>
        <a:srgbClr val="D8D8D8"/>
      </a:hlink>
      <a:folHlink>
        <a:srgbClr val="046D8B"/>
      </a:folHlink>
    </a:clrScheme>
    <a:fontScheme name="Custom 4">
      <a:majorFont>
        <a:latin typeface="Tw Cen M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APPo">
      <a:dk1>
        <a:srgbClr val="000000"/>
      </a:dk1>
      <a:lt1>
        <a:srgbClr val="FFFFFF"/>
      </a:lt1>
      <a:dk2>
        <a:srgbClr val="7F7F7F"/>
      </a:dk2>
      <a:lt2>
        <a:srgbClr val="EEECE1"/>
      </a:lt2>
      <a:accent1>
        <a:srgbClr val="32456C"/>
      </a:accent1>
      <a:accent2>
        <a:srgbClr val="D78A2E"/>
      </a:accent2>
      <a:accent3>
        <a:srgbClr val="78B59A"/>
      </a:accent3>
      <a:accent4>
        <a:srgbClr val="005852"/>
      </a:accent4>
      <a:accent5>
        <a:srgbClr val="87C6CC"/>
      </a:accent5>
      <a:accent6>
        <a:srgbClr val="00B0F0"/>
      </a:accent6>
      <a:hlink>
        <a:srgbClr val="0070C0"/>
      </a:hlink>
      <a:folHlink>
        <a:srgbClr val="0070C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CCRF 2020 Theme">
  <a:themeElements>
    <a:clrScheme name="Blue-Orange3">
      <a:dk1>
        <a:sysClr val="windowText" lastClr="000000"/>
      </a:dk1>
      <a:lt1>
        <a:sysClr val="window" lastClr="FFFFFF"/>
      </a:lt1>
      <a:dk2>
        <a:srgbClr val="44546A"/>
      </a:dk2>
      <a:lt2>
        <a:srgbClr val="E7E6E6"/>
      </a:lt2>
      <a:accent1>
        <a:srgbClr val="0A5EA2"/>
      </a:accent1>
      <a:accent2>
        <a:srgbClr val="14213D"/>
      </a:accent2>
      <a:accent3>
        <a:srgbClr val="FCA311"/>
      </a:accent3>
      <a:accent4>
        <a:srgbClr val="E5E5E5"/>
      </a:accent4>
      <a:accent5>
        <a:srgbClr val="C00000"/>
      </a:accent5>
      <a:accent6>
        <a:srgbClr val="70AD47"/>
      </a:accent6>
      <a:hlink>
        <a:srgbClr val="70AD47"/>
      </a:hlink>
      <a:folHlink>
        <a:srgbClr val="70AD47"/>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extLst>
    <a:ext uri="{05A4C25C-085E-4340-85A3-A5531E510DB2}">
      <thm15:themeFamily xmlns:thm15="http://schemas.microsoft.com/office/thememl/2012/main" name="CCRF 2020 Theme" id="{11944EF7-5616-4E16-81AA-505BBD114CAC}" vid="{6E7F8123-BB0D-4C31-AD1F-AD17881FC5BF}"/>
    </a:ext>
  </a:ext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18089</TotalTime>
  <Words>3160</Words>
  <Application>Microsoft Office PowerPoint</Application>
  <PresentationFormat>Widescreen</PresentationFormat>
  <Paragraphs>425</Paragraphs>
  <Slides>65</Slides>
  <Notes>39</Notes>
  <HiddenSlides>0</HiddenSlides>
  <MMClips>0</MMClips>
  <ScaleCrop>false</ScaleCrop>
  <HeadingPairs>
    <vt:vector size="8" baseType="variant">
      <vt:variant>
        <vt:lpstr>Fonts Used</vt:lpstr>
      </vt:variant>
      <vt:variant>
        <vt:i4>14</vt:i4>
      </vt:variant>
      <vt:variant>
        <vt:lpstr>Theme</vt:lpstr>
      </vt:variant>
      <vt:variant>
        <vt:i4>5</vt:i4>
      </vt:variant>
      <vt:variant>
        <vt:lpstr>Embedded OLE Servers</vt:lpstr>
      </vt:variant>
      <vt:variant>
        <vt:i4>1</vt:i4>
      </vt:variant>
      <vt:variant>
        <vt:lpstr>Slide Titles</vt:lpstr>
      </vt:variant>
      <vt:variant>
        <vt:i4>65</vt:i4>
      </vt:variant>
    </vt:vector>
  </HeadingPairs>
  <TitlesOfParts>
    <vt:vector size="85" baseType="lpstr">
      <vt:lpstr>Arial</vt:lpstr>
      <vt:lpstr>Calibri</vt:lpstr>
      <vt:lpstr>Calibri Light</vt:lpstr>
      <vt:lpstr>Candara</vt:lpstr>
      <vt:lpstr>Century Gothic</vt:lpstr>
      <vt:lpstr>Corbel</vt:lpstr>
      <vt:lpstr>Franklin Gothic Medium Cond</vt:lpstr>
      <vt:lpstr>Hind</vt:lpstr>
      <vt:lpstr>Hind SemiBold</vt:lpstr>
      <vt:lpstr>Kalinga</vt:lpstr>
      <vt:lpstr>Libre Franklin Thin</vt:lpstr>
      <vt:lpstr>Noto Sans Symbols</vt:lpstr>
      <vt:lpstr>Tw Cen MT</vt:lpstr>
      <vt:lpstr>Wingdings</vt:lpstr>
      <vt:lpstr>CCRF 2020 Theme</vt:lpstr>
      <vt:lpstr>1_Clarity</vt:lpstr>
      <vt:lpstr>7_Office Theme</vt:lpstr>
      <vt:lpstr>1_Office Theme</vt:lpstr>
      <vt:lpstr>1_CCRF 2020 Theme</vt:lpstr>
      <vt:lpstr>Acrobat Document</vt:lpstr>
      <vt:lpstr>PowerPoint Presentation</vt:lpstr>
      <vt:lpstr>Northern Institute of Applied Climate Science</vt:lpstr>
      <vt:lpstr>Climate Change: It’s everywhere you look</vt:lpstr>
      <vt:lpstr>PowerPoint Presentation</vt:lpstr>
      <vt:lpstr>PowerPoint Presentation</vt:lpstr>
      <vt:lpstr>Forest Adaptation Resources </vt:lpstr>
      <vt:lpstr>Adaptation Workbook</vt:lpstr>
      <vt:lpstr>Adaptation Workbook</vt:lpstr>
      <vt:lpstr>Intentional </vt:lpstr>
      <vt:lpstr>Flexible</vt:lpstr>
      <vt:lpstr>We Don’t Need Certainty</vt:lpstr>
      <vt:lpstr>Know Your Priorities</vt:lpstr>
      <vt:lpstr>Adaptation Options</vt:lpstr>
      <vt:lpstr>Adaptation Workbook: Benefits</vt:lpstr>
      <vt:lpstr>PowerPoint Presentation</vt:lpstr>
      <vt:lpstr>Adaptation Workbook</vt:lpstr>
      <vt:lpstr>Adaptation Workbook</vt:lpstr>
      <vt:lpstr>Step 1 Prep</vt:lpstr>
      <vt:lpstr>Step 1 Prep</vt:lpstr>
      <vt:lpstr>SMART Objectives</vt:lpstr>
      <vt:lpstr>PowerPoint Presentation</vt:lpstr>
      <vt:lpstr>Step 2 Prep</vt:lpstr>
      <vt:lpstr>Regional to Site-Specific</vt:lpstr>
      <vt:lpstr>Regional to Site-Specific</vt:lpstr>
      <vt:lpstr>PowerPoint Presentation</vt:lpstr>
      <vt:lpstr>Adaptation Workbook</vt:lpstr>
      <vt:lpstr>NOAA State Climate Summaries</vt:lpstr>
      <vt:lpstr>Minnesota Climate Explorer</vt:lpstr>
      <vt:lpstr>Forest Ecosystem Vulnerability Assessment </vt:lpstr>
      <vt:lpstr>Climate Change Resource Center</vt:lpstr>
      <vt:lpstr>Climate change recap: The BIG THREE</vt:lpstr>
      <vt:lpstr>Wetter and Warmer Conditions Observed</vt:lpstr>
      <vt:lpstr>Warmer winters: where the action is</vt:lpstr>
      <vt:lpstr>Warmer winters: where the action is</vt:lpstr>
      <vt:lpstr>Warmer winters: cold extremes are vanishing</vt:lpstr>
      <vt:lpstr>Warmer winters: lake ice</vt:lpstr>
      <vt:lpstr>Heavy rainfall: 1-inch events</vt:lpstr>
      <vt:lpstr>Heavy rainfall: 4-inch events</vt:lpstr>
      <vt:lpstr>Heavy rainfall: Max rainfall is getting larger</vt:lpstr>
      <vt:lpstr>PowerPoint Presentation</vt:lpstr>
      <vt:lpstr>Representative Concentration Pathways (RCPs)</vt:lpstr>
      <vt:lpstr>Known Unknowns</vt:lpstr>
      <vt:lpstr>Future Projections: Winter Mean Temp</vt:lpstr>
      <vt:lpstr>Growing Season - Projected</vt:lpstr>
      <vt:lpstr>Future Projections: Annual Precip</vt:lpstr>
      <vt:lpstr>Heavy Precipitation - Projected</vt:lpstr>
      <vt:lpstr>Climate Change Tree Atlas Results</vt:lpstr>
      <vt:lpstr>Climate Change Tree Atlas Results</vt:lpstr>
      <vt:lpstr>Changes in Forest Composition</vt:lpstr>
      <vt:lpstr>Changes in Forest Composition</vt:lpstr>
      <vt:lpstr>A “Threat Multiplier”</vt:lpstr>
      <vt:lpstr>More Drought Stress</vt:lpstr>
      <vt:lpstr>More Drought Stress</vt:lpstr>
      <vt:lpstr>More Drought Stress</vt:lpstr>
      <vt:lpstr>Streamflow Changes</vt:lpstr>
      <vt:lpstr>Wildfire Risk</vt:lpstr>
      <vt:lpstr>Wildfire Risk</vt:lpstr>
      <vt:lpstr>Prescribed Fire Application</vt:lpstr>
      <vt:lpstr>Extreme Wind Events</vt:lpstr>
      <vt:lpstr>Invasive Species</vt:lpstr>
      <vt:lpstr>Pests and Diseases</vt:lpstr>
      <vt:lpstr>Forest Type Vulnerability </vt:lpstr>
      <vt:lpstr>Regional to Site-Specific</vt:lpstr>
      <vt:lpstr>Next Steps</vt:lpstr>
      <vt:lpstr>PowerPoint Presentation</vt:lpstr>
    </vt:vector>
  </TitlesOfParts>
  <Company>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mj</dc:creator>
  <cp:lastModifiedBy>Handler, Stephen -FS</cp:lastModifiedBy>
  <cp:revision>537</cp:revision>
  <cp:lastPrinted>2018-07-20T20:19:17Z</cp:lastPrinted>
  <dcterms:created xsi:type="dcterms:W3CDTF">2009-04-06T16:09:35Z</dcterms:created>
  <dcterms:modified xsi:type="dcterms:W3CDTF">2022-03-21T19:19:19Z</dcterms:modified>
</cp:coreProperties>
</file>